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4817886-C65A-4265-82DE-62043A0EF562}"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A7625F4-69E0-45AE-858A-86C9047BF905}" type="slidenum">
              <a:rPr lang="ru-RU" smtClean="0"/>
              <a:t>‹#›</a:t>
            </a:fld>
            <a:endParaRPr lang="ru-RU"/>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22086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Date Placeholder 2"/>
          <p:cNvSpPr>
            <a:spLocks noGrp="1"/>
          </p:cNvSpPr>
          <p:nvPr>
            <p:ph type="dt" sz="half" idx="10"/>
          </p:nvPr>
        </p:nvSpPr>
        <p:spPr/>
        <p:txBody>
          <a:bodyPr/>
          <a:lstStyle/>
          <a:p>
            <a:fld id="{D4817886-C65A-4265-82DE-62043A0EF562}" type="datetimeFigureOut">
              <a:rPr lang="ru-RU" smtClean="0"/>
              <a:t>08.08.2023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3A7625F4-69E0-45AE-858A-86C9047BF905}" type="slidenum">
              <a:rPr lang="ru-RU" smtClean="0"/>
              <a:t>‹#›</a:t>
            </a:fld>
            <a:endParaRPr lang="ru-RU"/>
          </a:p>
        </p:txBody>
      </p:sp>
    </p:spTree>
    <p:extLst>
      <p:ext uri="{BB962C8B-B14F-4D97-AF65-F5344CB8AC3E}">
        <p14:creationId xmlns:p14="http://schemas.microsoft.com/office/powerpoint/2010/main" val="2065410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4817886-C65A-4265-82DE-62043A0EF562}"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A7625F4-69E0-45AE-858A-86C9047BF905}" type="slidenum">
              <a:rPr lang="ru-RU" smtClean="0"/>
              <a:t>‹#›</a:t>
            </a:fld>
            <a:endParaRPr lang="ru-RU"/>
          </a:p>
        </p:txBody>
      </p:sp>
    </p:spTree>
    <p:extLst>
      <p:ext uri="{BB962C8B-B14F-4D97-AF65-F5344CB8AC3E}">
        <p14:creationId xmlns:p14="http://schemas.microsoft.com/office/powerpoint/2010/main" val="12821350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4817886-C65A-4265-82DE-62043A0EF562}"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A7625F4-69E0-45AE-858A-86C9047BF905}" type="slidenum">
              <a:rPr lang="ru-RU" smtClean="0"/>
              <a:t>‹#›</a:t>
            </a:fld>
            <a:endParaRPr lang="ru-RU"/>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5295973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4817886-C65A-4265-82DE-62043A0EF562}"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A7625F4-69E0-45AE-858A-86C9047BF905}" type="slidenum">
              <a:rPr lang="ru-RU" smtClean="0"/>
              <a:t>‹#›</a:t>
            </a:fld>
            <a:endParaRPr lang="ru-RU"/>
          </a:p>
        </p:txBody>
      </p:sp>
    </p:spTree>
    <p:extLst>
      <p:ext uri="{BB962C8B-B14F-4D97-AF65-F5344CB8AC3E}">
        <p14:creationId xmlns:p14="http://schemas.microsoft.com/office/powerpoint/2010/main" val="16261758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4817886-C65A-4265-82DE-62043A0EF562}"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A7625F4-69E0-45AE-858A-86C9047BF905}" type="slidenum">
              <a:rPr lang="ru-RU" smtClean="0"/>
              <a:t>‹#›</a:t>
            </a:fld>
            <a:endParaRPr lang="ru-RU"/>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2515693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4817886-C65A-4265-82DE-62043A0EF562}"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A7625F4-69E0-45AE-858A-86C9047BF905}" type="slidenum">
              <a:rPr lang="ru-RU" smtClean="0"/>
              <a:t>‹#›</a:t>
            </a:fld>
            <a:endParaRPr lang="ru-RU"/>
          </a:p>
        </p:txBody>
      </p:sp>
    </p:spTree>
    <p:extLst>
      <p:ext uri="{BB962C8B-B14F-4D97-AF65-F5344CB8AC3E}">
        <p14:creationId xmlns:p14="http://schemas.microsoft.com/office/powerpoint/2010/main" val="28697468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4817886-C65A-4265-82DE-62043A0EF562}"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A7625F4-69E0-45AE-858A-86C9047BF905}" type="slidenum">
              <a:rPr lang="ru-RU" smtClean="0"/>
              <a:t>‹#›</a:t>
            </a:fld>
            <a:endParaRPr lang="ru-RU"/>
          </a:p>
        </p:txBody>
      </p:sp>
    </p:spTree>
    <p:extLst>
      <p:ext uri="{BB962C8B-B14F-4D97-AF65-F5344CB8AC3E}">
        <p14:creationId xmlns:p14="http://schemas.microsoft.com/office/powerpoint/2010/main" val="10321677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4817886-C65A-4265-82DE-62043A0EF562}"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A7625F4-69E0-45AE-858A-86C9047BF905}" type="slidenum">
              <a:rPr lang="ru-RU" smtClean="0"/>
              <a:t>‹#›</a:t>
            </a:fld>
            <a:endParaRPr lang="ru-RU"/>
          </a:p>
        </p:txBody>
      </p:sp>
    </p:spTree>
    <p:extLst>
      <p:ext uri="{BB962C8B-B14F-4D97-AF65-F5344CB8AC3E}">
        <p14:creationId xmlns:p14="http://schemas.microsoft.com/office/powerpoint/2010/main" val="3313600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4817886-C65A-4265-82DE-62043A0EF562}"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A7625F4-69E0-45AE-858A-86C9047BF905}" type="slidenum">
              <a:rPr lang="ru-RU" smtClean="0"/>
              <a:t>‹#›</a:t>
            </a:fld>
            <a:endParaRPr lang="ru-RU"/>
          </a:p>
        </p:txBody>
      </p:sp>
    </p:spTree>
    <p:extLst>
      <p:ext uri="{BB962C8B-B14F-4D97-AF65-F5344CB8AC3E}">
        <p14:creationId xmlns:p14="http://schemas.microsoft.com/office/powerpoint/2010/main" val="3210478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4817886-C65A-4265-82DE-62043A0EF562}"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A7625F4-69E0-45AE-858A-86C9047BF905}" type="slidenum">
              <a:rPr lang="ru-RU" smtClean="0"/>
              <a:t>‹#›</a:t>
            </a:fld>
            <a:endParaRPr lang="ru-RU"/>
          </a:p>
        </p:txBody>
      </p:sp>
    </p:spTree>
    <p:extLst>
      <p:ext uri="{BB962C8B-B14F-4D97-AF65-F5344CB8AC3E}">
        <p14:creationId xmlns:p14="http://schemas.microsoft.com/office/powerpoint/2010/main" val="2381318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4817886-C65A-4265-82DE-62043A0EF562}" type="datetimeFigureOut">
              <a:rPr lang="ru-RU" smtClean="0"/>
              <a:t>08.08.2023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A7625F4-69E0-45AE-858A-86C9047BF905}" type="slidenum">
              <a:rPr lang="ru-RU" smtClean="0"/>
              <a:t>‹#›</a:t>
            </a:fld>
            <a:endParaRPr lang="ru-RU"/>
          </a:p>
        </p:txBody>
      </p:sp>
    </p:spTree>
    <p:extLst>
      <p:ext uri="{BB962C8B-B14F-4D97-AF65-F5344CB8AC3E}">
        <p14:creationId xmlns:p14="http://schemas.microsoft.com/office/powerpoint/2010/main" val="3807160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4817886-C65A-4265-82DE-62043A0EF562}" type="datetimeFigureOut">
              <a:rPr lang="ru-RU" smtClean="0"/>
              <a:t>08.08.2023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3A7625F4-69E0-45AE-858A-86C9047BF905}" type="slidenum">
              <a:rPr lang="ru-RU" smtClean="0"/>
              <a:t>‹#›</a:t>
            </a:fld>
            <a:endParaRPr lang="ru-RU"/>
          </a:p>
        </p:txBody>
      </p:sp>
    </p:spTree>
    <p:extLst>
      <p:ext uri="{BB962C8B-B14F-4D97-AF65-F5344CB8AC3E}">
        <p14:creationId xmlns:p14="http://schemas.microsoft.com/office/powerpoint/2010/main" val="2946944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4817886-C65A-4265-82DE-62043A0EF562}" type="datetimeFigureOut">
              <a:rPr lang="ru-RU" smtClean="0"/>
              <a:t>08.08.2023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3A7625F4-69E0-45AE-858A-86C9047BF905}" type="slidenum">
              <a:rPr lang="ru-RU" smtClean="0"/>
              <a:t>‹#›</a:t>
            </a:fld>
            <a:endParaRPr lang="ru-RU"/>
          </a:p>
        </p:txBody>
      </p:sp>
    </p:spTree>
    <p:extLst>
      <p:ext uri="{BB962C8B-B14F-4D97-AF65-F5344CB8AC3E}">
        <p14:creationId xmlns:p14="http://schemas.microsoft.com/office/powerpoint/2010/main" val="1907165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817886-C65A-4265-82DE-62043A0EF562}" type="datetimeFigureOut">
              <a:rPr lang="ru-RU" smtClean="0"/>
              <a:t>08.08.2023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3A7625F4-69E0-45AE-858A-86C9047BF905}" type="slidenum">
              <a:rPr lang="ru-RU" smtClean="0"/>
              <a:t>‹#›</a:t>
            </a:fld>
            <a:endParaRPr lang="ru-RU"/>
          </a:p>
        </p:txBody>
      </p:sp>
    </p:spTree>
    <p:extLst>
      <p:ext uri="{BB962C8B-B14F-4D97-AF65-F5344CB8AC3E}">
        <p14:creationId xmlns:p14="http://schemas.microsoft.com/office/powerpoint/2010/main" val="2948121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4817886-C65A-4265-82DE-62043A0EF562}" type="datetimeFigureOut">
              <a:rPr lang="ru-RU" smtClean="0"/>
              <a:t>08.08.2023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A7625F4-69E0-45AE-858A-86C9047BF905}" type="slidenum">
              <a:rPr lang="ru-RU" smtClean="0"/>
              <a:t>‹#›</a:t>
            </a:fld>
            <a:endParaRPr lang="ru-RU"/>
          </a:p>
        </p:txBody>
      </p:sp>
    </p:spTree>
    <p:extLst>
      <p:ext uri="{BB962C8B-B14F-4D97-AF65-F5344CB8AC3E}">
        <p14:creationId xmlns:p14="http://schemas.microsoft.com/office/powerpoint/2010/main" val="3444622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4817886-C65A-4265-82DE-62043A0EF562}" type="datetimeFigureOut">
              <a:rPr lang="ru-RU" smtClean="0"/>
              <a:t>08.08.2023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A7625F4-69E0-45AE-858A-86C9047BF905}" type="slidenum">
              <a:rPr lang="ru-RU" smtClean="0"/>
              <a:t>‹#›</a:t>
            </a:fld>
            <a:endParaRPr lang="ru-RU"/>
          </a:p>
        </p:txBody>
      </p:sp>
    </p:spTree>
    <p:extLst>
      <p:ext uri="{BB962C8B-B14F-4D97-AF65-F5344CB8AC3E}">
        <p14:creationId xmlns:p14="http://schemas.microsoft.com/office/powerpoint/2010/main" val="634377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4817886-C65A-4265-82DE-62043A0EF562}" type="datetimeFigureOut">
              <a:rPr lang="ru-RU" smtClean="0"/>
              <a:t>08.08.2023</a:t>
            </a:fld>
            <a:endParaRPr lang="ru-RU"/>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ru-RU"/>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A7625F4-69E0-45AE-858A-86C9047BF905}" type="slidenum">
              <a:rPr lang="ru-RU" smtClean="0"/>
              <a:t>‹#›</a:t>
            </a:fld>
            <a:endParaRPr lang="ru-RU"/>
          </a:p>
        </p:txBody>
      </p:sp>
    </p:spTree>
    <p:extLst>
      <p:ext uri="{BB962C8B-B14F-4D97-AF65-F5344CB8AC3E}">
        <p14:creationId xmlns:p14="http://schemas.microsoft.com/office/powerpoint/2010/main" val="3337387212"/>
      </p:ext>
    </p:extLst>
  </p:cSld>
  <p:clrMap bg1="dk1" tx1="lt1" bg2="dk2" tx2="lt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 id="214748371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037427" y="478303"/>
            <a:ext cx="4712677" cy="576774"/>
          </a:xfrm>
        </p:spPr>
        <p:txBody>
          <a:bodyPr>
            <a:normAutofit/>
          </a:bodyPr>
          <a:lstStyle/>
          <a:p>
            <a:pPr lvl="1"/>
            <a:r>
              <a:rPr lang="en-US" sz="1800" b="1" dirty="0" err="1" smtClean="0">
                <a:solidFill>
                  <a:schemeClr val="tx1"/>
                </a:solidFill>
              </a:rPr>
              <a:t>Mavzu</a:t>
            </a:r>
            <a:r>
              <a:rPr lang="en-US" sz="1800" b="1" smtClean="0">
                <a:solidFill>
                  <a:schemeClr val="tx1"/>
                </a:solidFill>
              </a:rPr>
              <a:t>: </a:t>
            </a:r>
            <a:r>
              <a:rPr lang="en-US" b="1" smtClean="0">
                <a:solidFill>
                  <a:schemeClr val="tx1"/>
                </a:solidFill>
              </a:rPr>
              <a:t>1c </a:t>
            </a:r>
            <a:r>
              <a:rPr lang="en-US" b="1" dirty="0" err="1">
                <a:solidFill>
                  <a:schemeClr val="tx1"/>
                </a:solidFill>
              </a:rPr>
              <a:t>dasturida</a:t>
            </a:r>
            <a:r>
              <a:rPr lang="en-US" b="1" dirty="0">
                <a:solidFill>
                  <a:schemeClr val="tx1"/>
                </a:solidFill>
              </a:rPr>
              <a:t> </a:t>
            </a:r>
            <a:r>
              <a:rPr lang="en-US" b="1" dirty="0" err="1">
                <a:solidFill>
                  <a:schemeClr val="tx1"/>
                </a:solidFill>
              </a:rPr>
              <a:t>soliqlarni</a:t>
            </a:r>
            <a:r>
              <a:rPr lang="en-US" b="1" dirty="0">
                <a:solidFill>
                  <a:schemeClr val="tx1"/>
                </a:solidFill>
              </a:rPr>
              <a:t> </a:t>
            </a:r>
            <a:r>
              <a:rPr lang="en-US" b="1" dirty="0" err="1">
                <a:solidFill>
                  <a:schemeClr val="tx1"/>
                </a:solidFill>
              </a:rPr>
              <a:t>hisoblash</a:t>
            </a:r>
            <a:endParaRPr lang="ru-RU" sz="2000" b="1" dirty="0">
              <a:solidFill>
                <a:schemeClr val="tx1"/>
              </a:solidFill>
            </a:endParaRPr>
          </a:p>
        </p:txBody>
      </p:sp>
      <p:sp>
        <p:nvSpPr>
          <p:cNvPr id="3" name="Подзаголовок 2"/>
          <p:cNvSpPr>
            <a:spLocks noGrp="1"/>
          </p:cNvSpPr>
          <p:nvPr>
            <p:ph type="subTitle" idx="1"/>
          </p:nvPr>
        </p:nvSpPr>
        <p:spPr>
          <a:xfrm>
            <a:off x="647113" y="1378634"/>
            <a:ext cx="5303521" cy="4937761"/>
          </a:xfrm>
        </p:spPr>
        <p:txBody>
          <a:bodyPr>
            <a:normAutofit/>
          </a:bodyPr>
          <a:lstStyle/>
          <a:p>
            <a:r>
              <a:rPr lang="uz-Cyrl-UZ" dirty="0">
                <a:solidFill>
                  <a:schemeClr val="tx1"/>
                </a:solidFill>
              </a:rPr>
              <a:t>Amaldagi qonunchilik qator yo‘nalishlar bo‘yicha buxgalteriya hisobini yuritishni bir necha usullaridan birini tanlash imkonini taqdim etadi. Tanlangan hisob usullarning umumiyligi tashkilot hisob siyosati hisoblanadi.</a:t>
            </a:r>
            <a:endParaRPr lang="ru-RU" dirty="0">
              <a:solidFill>
                <a:schemeClr val="tx1"/>
              </a:solidFill>
            </a:endParaRPr>
          </a:p>
          <a:p>
            <a:r>
              <a:rPr lang="uz-Cyrl-UZ" dirty="0">
                <a:solidFill>
                  <a:schemeClr val="tx1"/>
                </a:solidFill>
              </a:rPr>
              <a:t>Buxgalteriya hisobi bo‘yicha tashkilot hisob siyosati to‘g‘risida ma’lumotlar </a:t>
            </a:r>
            <a:r>
              <a:rPr lang="uz-Cyrl-UZ" b="1" dirty="0">
                <a:solidFill>
                  <a:schemeClr val="tx1"/>
                </a:solidFill>
              </a:rPr>
              <a:t>Hisob siyosati </a:t>
            </a:r>
            <a:r>
              <a:rPr lang="uz-Cyrl-UZ" dirty="0">
                <a:solidFill>
                  <a:schemeClr val="tx1"/>
                </a:solidFill>
              </a:rPr>
              <a:t>ma’lumotlar registrida saqlanadi. </a:t>
            </a:r>
            <a:r>
              <a:rPr lang="uz-Cyrl-UZ" b="1" dirty="0">
                <a:solidFill>
                  <a:schemeClr val="tx1"/>
                </a:solidFill>
              </a:rPr>
              <a:t>Hisob siyosati – Korxona</a:t>
            </a:r>
            <a:r>
              <a:rPr lang="uz-Cyrl-UZ" dirty="0">
                <a:solidFill>
                  <a:schemeClr val="tx1"/>
                </a:solidFill>
              </a:rPr>
              <a:t>menyusi – </a:t>
            </a:r>
            <a:r>
              <a:rPr lang="uz-Cyrl-UZ" b="1" dirty="0">
                <a:solidFill>
                  <a:schemeClr val="tx1"/>
                </a:solidFill>
              </a:rPr>
              <a:t>Hisob siyosati – Tashkilotlar hisob siyosati</a:t>
            </a:r>
            <a:r>
              <a:rPr lang="uz-Cyrl-UZ" dirty="0">
                <a:solidFill>
                  <a:schemeClr val="tx1"/>
                </a:solidFill>
              </a:rPr>
              <a:t>.</a:t>
            </a:r>
            <a:endParaRPr lang="ru-RU" dirty="0">
              <a:solidFill>
                <a:schemeClr val="tx1"/>
              </a:solidFill>
            </a:endParaRPr>
          </a:p>
          <a:p>
            <a:endParaRPr lang="ru-RU" dirty="0"/>
          </a:p>
        </p:txBody>
      </p:sp>
      <p:pic>
        <p:nvPicPr>
          <p:cNvPr id="4" name="Рисунок 3"/>
          <p:cNvPicPr/>
          <p:nvPr/>
        </p:nvPicPr>
        <p:blipFill>
          <a:blip r:embed="rId2"/>
          <a:srcRect/>
          <a:stretch>
            <a:fillRect/>
          </a:stretch>
        </p:blipFill>
        <p:spPr bwMode="auto">
          <a:xfrm>
            <a:off x="6203852" y="1378634"/>
            <a:ext cx="5500468" cy="4937761"/>
          </a:xfrm>
          <a:prstGeom prst="rect">
            <a:avLst/>
          </a:prstGeom>
          <a:noFill/>
          <a:ln w="9525">
            <a:noFill/>
            <a:miter lim="800000"/>
            <a:headEnd/>
            <a:tailEnd/>
          </a:ln>
        </p:spPr>
      </p:pic>
    </p:spTree>
    <p:extLst>
      <p:ext uri="{BB962C8B-B14F-4D97-AF65-F5344CB8AC3E}">
        <p14:creationId xmlns:p14="http://schemas.microsoft.com/office/powerpoint/2010/main" val="3111126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18735" cy="464869"/>
          </a:xfrm>
        </p:spPr>
        <p:txBody>
          <a:bodyPr>
            <a:normAutofit fontScale="90000"/>
          </a:bodyPr>
          <a:lstStyle/>
          <a:p>
            <a:r>
              <a:rPr lang="ru-RU" dirty="0" smtClean="0"/>
              <a:t/>
            </a:r>
            <a:br>
              <a:rPr lang="ru-RU" dirty="0" smtClean="0"/>
            </a:br>
            <a:endParaRPr lang="ru-RU" dirty="0"/>
          </a:p>
        </p:txBody>
      </p:sp>
      <p:sp>
        <p:nvSpPr>
          <p:cNvPr id="3" name="Объект 2"/>
          <p:cNvSpPr>
            <a:spLocks noGrp="1"/>
          </p:cNvSpPr>
          <p:nvPr>
            <p:ph idx="1"/>
          </p:nvPr>
        </p:nvSpPr>
        <p:spPr>
          <a:xfrm>
            <a:off x="838200" y="829993"/>
            <a:ext cx="10486291" cy="5233181"/>
          </a:xfrm>
        </p:spPr>
        <p:txBody>
          <a:bodyPr>
            <a:normAutofit/>
          </a:bodyPr>
          <a:lstStyle/>
          <a:p>
            <a:r>
              <a:rPr lang="uz-Cyrl-UZ" dirty="0">
                <a:solidFill>
                  <a:schemeClr val="tx1"/>
                </a:solidFill>
              </a:rPr>
              <a:t>Ushbu ma’lumotlar registridagi har bir yozuv ma’lum hisobot davri (yil) uchun tashkilot hisob siyosatini belgilaydi.</a:t>
            </a:r>
            <a:endParaRPr lang="ru-RU" dirty="0">
              <a:solidFill>
                <a:schemeClr val="tx1"/>
              </a:solidFill>
            </a:endParaRPr>
          </a:p>
          <a:p>
            <a:r>
              <a:rPr lang="uz-Cyrl-UZ" b="1" dirty="0">
                <a:solidFill>
                  <a:schemeClr val="tx1"/>
                </a:solidFill>
              </a:rPr>
              <a:t>Tashkilotlar hisob siyosati </a:t>
            </a:r>
            <a:r>
              <a:rPr lang="uz-Cyrl-UZ" dirty="0">
                <a:solidFill>
                  <a:schemeClr val="tx1"/>
                </a:solidFill>
              </a:rPr>
              <a:t>ma’lumotlar registridagielementning yangi shakli, buxgalteriya hisobi bo‘yicha hisob siyosati parametrlarini ko‘rsatuvchi, bir nechta zakladkalardan iborat. SHaklda tanlangan soliqqa tortish tizimi va faoliyat turiga bog‘liq xolda har xil zakladkalar tanlanadi. </a:t>
            </a:r>
            <a:endParaRPr lang="ru-RU" dirty="0">
              <a:solidFill>
                <a:schemeClr val="tx1"/>
              </a:solidFill>
            </a:endParaRPr>
          </a:p>
          <a:p>
            <a:r>
              <a:rPr lang="uz-Cyrl-UZ" dirty="0">
                <a:solidFill>
                  <a:schemeClr val="tx1"/>
                </a:solidFill>
              </a:rPr>
              <a:t>Hisob siyosati to‘g‘risida yangi yozuvni kiritish davrida ushbu hisob siyosati ko‘llanadigan, hisobot davrining bosh sanasini ko‘rsatish zarur. </a:t>
            </a:r>
            <a:endParaRPr lang="ru-RU" dirty="0">
              <a:solidFill>
                <a:schemeClr val="tx1"/>
              </a:solidFill>
            </a:endParaRPr>
          </a:p>
        </p:txBody>
      </p:sp>
    </p:spTree>
    <p:extLst>
      <p:ext uri="{BB962C8B-B14F-4D97-AF65-F5344CB8AC3E}">
        <p14:creationId xmlns:p14="http://schemas.microsoft.com/office/powerpoint/2010/main" val="1413942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3"/>
            <a:ext cx="10515600" cy="296058"/>
          </a:xfrm>
        </p:spPr>
        <p:txBody>
          <a:bodyPr>
            <a:normAutofit fontScale="90000"/>
          </a:bodyPr>
          <a:lstStyle/>
          <a:p>
            <a:endParaRPr lang="ru-RU" dirty="0"/>
          </a:p>
        </p:txBody>
      </p:sp>
      <p:sp>
        <p:nvSpPr>
          <p:cNvPr id="3" name="Объект 2"/>
          <p:cNvSpPr>
            <a:spLocks noGrp="1"/>
          </p:cNvSpPr>
          <p:nvPr>
            <p:ph idx="1"/>
          </p:nvPr>
        </p:nvSpPr>
        <p:spPr>
          <a:xfrm>
            <a:off x="838200" y="858129"/>
            <a:ext cx="3705665" cy="5233182"/>
          </a:xfrm>
        </p:spPr>
        <p:txBody>
          <a:bodyPr>
            <a:normAutofit/>
          </a:bodyPr>
          <a:lstStyle/>
          <a:p>
            <a:r>
              <a:rPr lang="uz-Cyrl-UZ" b="1" dirty="0">
                <a:solidFill>
                  <a:schemeClr val="tx1"/>
                </a:solidFill>
              </a:rPr>
              <a:t>Umumiy soliqqa tortish tizimi</a:t>
            </a:r>
            <a:endParaRPr lang="ru-RU" dirty="0">
              <a:solidFill>
                <a:schemeClr val="tx1"/>
              </a:solidFill>
            </a:endParaRPr>
          </a:p>
          <a:p>
            <a:r>
              <a:rPr lang="uz-Cyrl-UZ" dirty="0">
                <a:solidFill>
                  <a:schemeClr val="tx1"/>
                </a:solidFill>
              </a:rPr>
              <a:t>Agar tashkilot umumiy soliqqa tortish tizimidan foydalanayotgan bo‘lsa, u xolda </a:t>
            </a:r>
            <a:r>
              <a:rPr lang="uz-Cyrl-UZ" b="1" dirty="0">
                <a:solidFill>
                  <a:schemeClr val="tx1"/>
                </a:solidFill>
              </a:rPr>
              <a:t> Umumiy ma’lumotlar </a:t>
            </a:r>
            <a:r>
              <a:rPr lang="uz-Cyrl-UZ" dirty="0">
                <a:solidFill>
                  <a:schemeClr val="tx1"/>
                </a:solidFill>
              </a:rPr>
              <a:t> zakladkasida </a:t>
            </a:r>
            <a:r>
              <a:rPr lang="uz-Cyrl-UZ" b="1" dirty="0">
                <a:solidFill>
                  <a:schemeClr val="tx1"/>
                </a:solidFill>
              </a:rPr>
              <a:t>Umumiy </a:t>
            </a:r>
            <a:r>
              <a:rPr lang="uz-Cyrl-UZ" dirty="0">
                <a:solidFill>
                  <a:schemeClr val="tx1"/>
                </a:solidFill>
              </a:rPr>
              <a:t>o‘tkazgichini belgilash lozim. </a:t>
            </a:r>
            <a:endParaRPr lang="ru-RU" dirty="0">
              <a:solidFill>
                <a:schemeClr val="tx1"/>
              </a:solidFill>
            </a:endParaRPr>
          </a:p>
          <a:p>
            <a:endParaRPr lang="ru-RU" dirty="0"/>
          </a:p>
        </p:txBody>
      </p:sp>
      <p:pic>
        <p:nvPicPr>
          <p:cNvPr id="4" name="Рисунок 3"/>
          <p:cNvPicPr/>
          <p:nvPr/>
        </p:nvPicPr>
        <p:blipFill>
          <a:blip r:embed="rId2"/>
          <a:srcRect/>
          <a:stretch>
            <a:fillRect/>
          </a:stretch>
        </p:blipFill>
        <p:spPr bwMode="auto">
          <a:xfrm>
            <a:off x="4867422" y="858130"/>
            <a:ext cx="6486378" cy="5233182"/>
          </a:xfrm>
          <a:prstGeom prst="rect">
            <a:avLst/>
          </a:prstGeom>
          <a:noFill/>
          <a:ln w="9525">
            <a:noFill/>
            <a:miter lim="800000"/>
            <a:headEnd/>
            <a:tailEnd/>
          </a:ln>
        </p:spPr>
      </p:pic>
    </p:spTree>
    <p:extLst>
      <p:ext uri="{BB962C8B-B14F-4D97-AF65-F5344CB8AC3E}">
        <p14:creationId xmlns:p14="http://schemas.microsoft.com/office/powerpoint/2010/main" val="2469186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45719"/>
          </a:xfrm>
        </p:spPr>
        <p:txBody>
          <a:bodyPr>
            <a:normAutofit fontScale="90000"/>
          </a:bodyPr>
          <a:lstStyle/>
          <a:p>
            <a:endParaRPr lang="ru-RU" dirty="0"/>
          </a:p>
        </p:txBody>
      </p:sp>
      <p:sp>
        <p:nvSpPr>
          <p:cNvPr id="3" name="Объект 2"/>
          <p:cNvSpPr>
            <a:spLocks noGrp="1"/>
          </p:cNvSpPr>
          <p:nvPr>
            <p:ph idx="1"/>
          </p:nvPr>
        </p:nvSpPr>
        <p:spPr>
          <a:xfrm>
            <a:off x="838200" y="787791"/>
            <a:ext cx="10515600" cy="5389172"/>
          </a:xfrm>
        </p:spPr>
        <p:txBody>
          <a:bodyPr>
            <a:normAutofit/>
          </a:bodyPr>
          <a:lstStyle/>
          <a:p>
            <a:r>
              <a:rPr lang="ru-RU" dirty="0"/>
              <a:t>	</a:t>
            </a:r>
            <a:r>
              <a:rPr lang="uz-Cyrl-UZ" dirty="0">
                <a:solidFill>
                  <a:schemeClr val="tx1"/>
                </a:solidFill>
              </a:rPr>
              <a:t>SHuningdek </a:t>
            </a:r>
            <a:r>
              <a:rPr lang="uz-Cyrl-UZ" b="1" dirty="0">
                <a:solidFill>
                  <a:schemeClr val="tx1"/>
                </a:solidFill>
              </a:rPr>
              <a:t>Korxona </a:t>
            </a:r>
            <a:r>
              <a:rPr lang="uz-Cyrl-UZ" dirty="0">
                <a:solidFill>
                  <a:schemeClr val="tx1"/>
                </a:solidFill>
              </a:rPr>
              <a:t> menyusi </a:t>
            </a:r>
            <a:r>
              <a:rPr lang="uz-Cyrl-UZ" b="1" dirty="0">
                <a:solidFill>
                  <a:schemeClr val="tx1"/>
                </a:solidFill>
              </a:rPr>
              <a:t>– Soliq hisobi – Faoliyat turlari</a:t>
            </a:r>
            <a:r>
              <a:rPr lang="uz-Cyrl-UZ" dirty="0">
                <a:solidFill>
                  <a:schemeClr val="tx1"/>
                </a:solidFill>
              </a:rPr>
              <a:t>dagi </a:t>
            </a:r>
            <a:r>
              <a:rPr lang="uz-Cyrl-UZ" b="1" dirty="0">
                <a:solidFill>
                  <a:schemeClr val="tx1"/>
                </a:solidFill>
              </a:rPr>
              <a:t>Faoliyat turlari ro‘yxati </a:t>
            </a:r>
            <a:r>
              <a:rPr lang="uz-Cyrl-UZ" dirty="0">
                <a:solidFill>
                  <a:schemeClr val="tx1"/>
                </a:solidFill>
              </a:rPr>
              <a:t>dan tashkilot asosiy faoliyat turini ko‘rsatish lozim.</a:t>
            </a:r>
            <a:endParaRPr lang="ru-RU" dirty="0">
              <a:solidFill>
                <a:schemeClr val="tx1"/>
              </a:solidFill>
            </a:endParaRPr>
          </a:p>
          <a:p>
            <a:r>
              <a:rPr lang="ru-RU" dirty="0">
                <a:solidFill>
                  <a:schemeClr val="tx1"/>
                </a:solidFill>
              </a:rPr>
              <a:t>	</a:t>
            </a:r>
            <a:r>
              <a:rPr lang="uz-Cyrl-UZ" dirty="0">
                <a:solidFill>
                  <a:schemeClr val="tx1"/>
                </a:solidFill>
              </a:rPr>
              <a:t>Faoliyat turlari parametrlarida quyidagilarni ko‘rsatish lozim:</a:t>
            </a:r>
            <a:endParaRPr lang="ru-RU" dirty="0">
              <a:solidFill>
                <a:schemeClr val="tx1"/>
              </a:solidFill>
            </a:endParaRPr>
          </a:p>
          <a:p>
            <a:pPr lvl="0"/>
            <a:r>
              <a:rPr lang="uz-Cyrl-UZ" dirty="0">
                <a:solidFill>
                  <a:schemeClr val="tx1"/>
                </a:solidFill>
              </a:rPr>
              <a:t>Faoliyat turining qisqacha va to‘liq nomi;</a:t>
            </a:r>
            <a:endParaRPr lang="ru-RU" dirty="0">
              <a:solidFill>
                <a:schemeClr val="tx1"/>
              </a:solidFill>
            </a:endParaRPr>
          </a:p>
          <a:p>
            <a:pPr lvl="0"/>
            <a:r>
              <a:rPr lang="uz-Cyrl-UZ" dirty="0">
                <a:solidFill>
                  <a:schemeClr val="tx1"/>
                </a:solidFill>
              </a:rPr>
              <a:t>Faoliyat xarakteri</a:t>
            </a:r>
            <a:r>
              <a:rPr lang="ru-RU" dirty="0">
                <a:solidFill>
                  <a:schemeClr val="tx1"/>
                </a:solidFill>
              </a:rPr>
              <a:t>;</a:t>
            </a:r>
          </a:p>
          <a:p>
            <a:pPr lvl="0"/>
            <a:r>
              <a:rPr lang="uz-Cyrl-UZ" dirty="0">
                <a:solidFill>
                  <a:schemeClr val="tx1"/>
                </a:solidFill>
              </a:rPr>
              <a:t>Agar faoliyat turi litsenziyalanishi lozim bo‘lsa, litsenzaya raqami va sanasi</a:t>
            </a:r>
            <a:r>
              <a:rPr lang="en-US" dirty="0">
                <a:solidFill>
                  <a:schemeClr val="tx1"/>
                </a:solidFill>
              </a:rPr>
              <a:t>;</a:t>
            </a:r>
            <a:endParaRPr lang="ru-RU" dirty="0">
              <a:solidFill>
                <a:schemeClr val="tx1"/>
              </a:solidFill>
            </a:endParaRPr>
          </a:p>
          <a:p>
            <a:pPr lvl="0"/>
            <a:r>
              <a:rPr lang="uz-Cyrl-UZ" dirty="0">
                <a:solidFill>
                  <a:schemeClr val="tx1"/>
                </a:solidFill>
              </a:rPr>
              <a:t>Soliqqa tortish</a:t>
            </a:r>
            <a:r>
              <a:rPr lang="en-US" dirty="0">
                <a:solidFill>
                  <a:schemeClr val="tx1"/>
                </a:solidFill>
              </a:rPr>
              <a:t>– </a:t>
            </a:r>
            <a:r>
              <a:rPr lang="uz-Cyrl-UZ" b="1" dirty="0">
                <a:solidFill>
                  <a:schemeClr val="tx1"/>
                </a:solidFill>
              </a:rPr>
              <a:t>Soliq va ajratmalar </a:t>
            </a:r>
            <a:r>
              <a:rPr lang="uz-Cyrl-UZ" dirty="0">
                <a:solidFill>
                  <a:schemeClr val="tx1"/>
                </a:solidFill>
              </a:rPr>
              <a:t>ma’lumotnoma elementi</a:t>
            </a:r>
            <a:r>
              <a:rPr lang="en-US" dirty="0">
                <a:solidFill>
                  <a:schemeClr val="tx1"/>
                </a:solidFill>
              </a:rPr>
              <a:t>. </a:t>
            </a:r>
            <a:r>
              <a:rPr lang="uz-Cyrl-UZ" dirty="0">
                <a:solidFill>
                  <a:schemeClr val="tx1"/>
                </a:solidFill>
              </a:rPr>
              <a:t>Umumiy soliqqa tortish xolatida </a:t>
            </a:r>
            <a:r>
              <a:rPr lang="uz-Cyrl-UZ" b="1" dirty="0">
                <a:solidFill>
                  <a:schemeClr val="tx1"/>
                </a:solidFill>
              </a:rPr>
              <a:t>YUridik shaxslar daromalariga (foyda) soliq </a:t>
            </a:r>
            <a:r>
              <a:rPr lang="uz-Cyrl-UZ" dirty="0">
                <a:solidFill>
                  <a:schemeClr val="tx1"/>
                </a:solidFill>
              </a:rPr>
              <a:t>ko‘rsatiladi.</a:t>
            </a:r>
            <a:r>
              <a:rPr lang="en-US" dirty="0">
                <a:solidFill>
                  <a:schemeClr val="tx1"/>
                </a:solidFill>
              </a:rPr>
              <a:t>;</a:t>
            </a:r>
            <a:endParaRPr lang="ru-RU" dirty="0">
              <a:solidFill>
                <a:schemeClr val="tx1"/>
              </a:solidFill>
            </a:endParaRPr>
          </a:p>
          <a:p>
            <a:r>
              <a:rPr lang="uz-Cyrl-UZ" b="1" dirty="0">
                <a:solidFill>
                  <a:schemeClr val="tx1"/>
                </a:solidFill>
              </a:rPr>
              <a:t>Nomenklatura guruhlari </a:t>
            </a:r>
            <a:r>
              <a:rPr lang="uz-Cyrl-UZ" dirty="0">
                <a:solidFill>
                  <a:schemeClr val="tx1"/>
                </a:solidFill>
              </a:rPr>
              <a:t>zakladkasida sotish davrida ushbu faoliyat turi parametrlari qo‘llanuvchi, omborlar nomi va ushbu faoliyat turiga tegishli bo‘lgan nomenklatura guruhlari ro‘yxati ko‘rsatiladi. </a:t>
            </a:r>
            <a:endParaRPr lang="ru-RU" dirty="0">
              <a:solidFill>
                <a:schemeClr val="tx1"/>
              </a:solidFill>
            </a:endParaRPr>
          </a:p>
          <a:p>
            <a:endParaRPr lang="ru-RU" dirty="0"/>
          </a:p>
        </p:txBody>
      </p:sp>
    </p:spTree>
    <p:extLst>
      <p:ext uri="{BB962C8B-B14F-4D97-AF65-F5344CB8AC3E}">
        <p14:creationId xmlns:p14="http://schemas.microsoft.com/office/powerpoint/2010/main" val="708008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4212" y="506437"/>
            <a:ext cx="4337954" cy="6105378"/>
          </a:xfrm>
        </p:spPr>
        <p:txBody>
          <a:bodyPr>
            <a:normAutofit lnSpcReduction="10000"/>
          </a:bodyPr>
          <a:lstStyle/>
          <a:p>
            <a:pPr lvl="1"/>
            <a:r>
              <a:rPr lang="uz-Cyrl-UZ" b="1" dirty="0">
                <a:solidFill>
                  <a:schemeClr val="tx1"/>
                </a:solidFill>
              </a:rPr>
              <a:t>Ish stoli</a:t>
            </a:r>
            <a:endParaRPr lang="ru-RU" sz="2000" b="1" dirty="0">
              <a:solidFill>
                <a:schemeClr val="tx1"/>
              </a:solidFill>
            </a:endParaRPr>
          </a:p>
          <a:p>
            <a:r>
              <a:rPr lang="uz-Cyrl-UZ" dirty="0">
                <a:solidFill>
                  <a:schemeClr val="tx1"/>
                </a:solidFill>
              </a:rPr>
              <a:t>Ma’lumotlar bazasidagi hujjatlar va boshqa ob’ektlarga kirish bosh menyu yordamida amalga oshiriladi. Kirishning muqobil usuli bo‘lib </a:t>
            </a:r>
            <a:r>
              <a:rPr lang="uz-Cyrl-UZ" b="1" dirty="0">
                <a:solidFill>
                  <a:schemeClr val="tx1"/>
                </a:solidFill>
              </a:rPr>
              <a:t>Ish stoli</a:t>
            </a:r>
            <a:r>
              <a:rPr lang="uz-Cyrl-UZ" dirty="0">
                <a:solidFill>
                  <a:schemeClr val="tx1"/>
                </a:solidFill>
              </a:rPr>
              <a:t> hisoblanadi. </a:t>
            </a:r>
            <a:endParaRPr lang="ru-RU" sz="1800" dirty="0">
              <a:solidFill>
                <a:schemeClr val="tx1"/>
              </a:solidFill>
            </a:endParaRPr>
          </a:p>
          <a:p>
            <a:r>
              <a:rPr lang="uz-Cyrl-UZ" dirty="0">
                <a:solidFill>
                  <a:schemeClr val="tx1"/>
                </a:solidFill>
              </a:rPr>
              <a:t>Ish stoli navigatsiya paneli (chapdan) va ish stolidan iborat. Ish sohasining yuqori qismida ushbu bo‘lim bo‘yicha hujjatlar ro‘yxati joylashgan. Past qismida ma’lumotnoma ma’lumotlari, yangi hujjat kiritishga giperssilka, shu jumladan ushbu bo‘lim hisobi bo‘yicha hisobotlarni shakllantirishga giperssilka joylashgan. </a:t>
            </a:r>
            <a:endParaRPr lang="ru-RU" dirty="0">
              <a:solidFill>
                <a:schemeClr val="tx1"/>
              </a:solidFill>
            </a:endParaRPr>
          </a:p>
          <a:p>
            <a:endParaRPr lang="ru-RU" dirty="0"/>
          </a:p>
        </p:txBody>
      </p:sp>
      <p:pic>
        <p:nvPicPr>
          <p:cNvPr id="4" name="Рисунок 3"/>
          <p:cNvPicPr/>
          <p:nvPr/>
        </p:nvPicPr>
        <p:blipFill>
          <a:blip r:embed="rId2"/>
          <a:srcRect/>
          <a:stretch>
            <a:fillRect/>
          </a:stretch>
        </p:blipFill>
        <p:spPr bwMode="auto">
          <a:xfrm>
            <a:off x="5247249" y="661182"/>
            <a:ext cx="6246055" cy="5486400"/>
          </a:xfrm>
          <a:prstGeom prst="rect">
            <a:avLst/>
          </a:prstGeom>
          <a:noFill/>
          <a:ln w="9525">
            <a:noFill/>
            <a:miter lim="800000"/>
            <a:headEnd/>
            <a:tailEnd/>
          </a:ln>
        </p:spPr>
      </p:pic>
    </p:spTree>
    <p:extLst>
      <p:ext uri="{BB962C8B-B14F-4D97-AF65-F5344CB8AC3E}">
        <p14:creationId xmlns:p14="http://schemas.microsoft.com/office/powerpoint/2010/main" val="3634299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4212" y="618978"/>
            <a:ext cx="10752822" cy="5542671"/>
          </a:xfrm>
        </p:spPr>
        <p:txBody>
          <a:bodyPr/>
          <a:lstStyle/>
          <a:p>
            <a:r>
              <a:rPr lang="uz-Cyrl-UZ" dirty="0">
                <a:solidFill>
                  <a:schemeClr val="tx1"/>
                </a:solidFill>
              </a:rPr>
              <a:t>Masalan, </a:t>
            </a:r>
            <a:r>
              <a:rPr lang="uz-Cyrl-UZ" b="1" dirty="0">
                <a:solidFill>
                  <a:schemeClr val="tx1"/>
                </a:solidFill>
              </a:rPr>
              <a:t>Bank </a:t>
            </a:r>
            <a:r>
              <a:rPr lang="uz-Cyrl-UZ" dirty="0">
                <a:solidFill>
                  <a:schemeClr val="tx1"/>
                </a:solidFill>
              </a:rPr>
              <a:t>bo‘limidagi </a:t>
            </a:r>
            <a:r>
              <a:rPr lang="uz-Cyrl-UZ" b="1" dirty="0">
                <a:solidFill>
                  <a:schemeClr val="tx1"/>
                </a:solidFill>
              </a:rPr>
              <a:t>To‘lov topshiriqnomasi </a:t>
            </a:r>
            <a:r>
              <a:rPr lang="uz-Cyrl-UZ" dirty="0">
                <a:solidFill>
                  <a:schemeClr val="tx1"/>
                </a:solidFill>
              </a:rPr>
              <a:t>giperssilkasi bosilganda yangi hujjatni kiritish uchun shakl ochiladi, </a:t>
            </a:r>
            <a:r>
              <a:rPr lang="uz-Cyrl-UZ" b="1" dirty="0">
                <a:solidFill>
                  <a:schemeClr val="tx1"/>
                </a:solidFill>
              </a:rPr>
              <a:t>Bank ko‘chirmasi </a:t>
            </a:r>
            <a:r>
              <a:rPr lang="uz-Cyrl-UZ" dirty="0">
                <a:solidFill>
                  <a:schemeClr val="tx1"/>
                </a:solidFill>
              </a:rPr>
              <a:t>giperssilkasi bosilganda esa bir nomli ishlanma shakli ochiladi. </a:t>
            </a:r>
            <a:r>
              <a:rPr lang="uz-Cyrl-UZ" b="1" dirty="0">
                <a:solidFill>
                  <a:schemeClr val="tx1"/>
                </a:solidFill>
              </a:rPr>
              <a:t>Bank</a:t>
            </a:r>
            <a:r>
              <a:rPr lang="uz-Cyrl-UZ" dirty="0">
                <a:solidFill>
                  <a:schemeClr val="tx1"/>
                </a:solidFill>
              </a:rPr>
              <a:t>bo‘limidagi </a:t>
            </a:r>
            <a:r>
              <a:rPr lang="uz-Cyrl-UZ" b="1" dirty="0">
                <a:solidFill>
                  <a:schemeClr val="tx1"/>
                </a:solidFill>
              </a:rPr>
              <a:t>5110 scheti bo‘yicha ASQ, 5100 schet kartochkasi, 5100 schet tahlili </a:t>
            </a:r>
            <a:r>
              <a:rPr lang="uz-Cyrl-UZ" dirty="0">
                <a:solidFill>
                  <a:schemeClr val="tx1"/>
                </a:solidFill>
              </a:rPr>
              <a:t>giperssilkalaridan foydalanib, ushbu bo‘lim hisobida aksariyat ko‘p ishlatiladigan hisobotlarni tez shakllantirish mumkin. </a:t>
            </a:r>
            <a:endParaRPr lang="ru-RU" dirty="0">
              <a:solidFill>
                <a:schemeClr val="tx1"/>
              </a:solidFill>
            </a:endParaRPr>
          </a:p>
          <a:p>
            <a:r>
              <a:rPr lang="uz-Cyrl-UZ" dirty="0">
                <a:solidFill>
                  <a:schemeClr val="tx1"/>
                </a:solidFill>
              </a:rPr>
              <a:t>SHunday taqdim qilingan o‘zaro bog‘liq hujjatlar, ishlanmalar, ma’lumotlnomalar va hisobotlar alohida uchastka hisobi etakchisi bo‘lgan, buxgalter uchun ish stoli sifatida xizmat qilishi mumkin. </a:t>
            </a:r>
            <a:endParaRPr lang="ru-RU" dirty="0">
              <a:solidFill>
                <a:schemeClr val="tx1"/>
              </a:solidFill>
            </a:endParaRPr>
          </a:p>
          <a:p>
            <a:endParaRPr lang="ru-RU" dirty="0"/>
          </a:p>
        </p:txBody>
      </p:sp>
    </p:spTree>
    <p:extLst>
      <p:ext uri="{BB962C8B-B14F-4D97-AF65-F5344CB8AC3E}">
        <p14:creationId xmlns:p14="http://schemas.microsoft.com/office/powerpoint/2010/main" val="355366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4212" y="1111348"/>
            <a:ext cx="4830323" cy="5134707"/>
          </a:xfrm>
        </p:spPr>
        <p:txBody>
          <a:bodyPr>
            <a:normAutofit/>
          </a:bodyPr>
          <a:lstStyle/>
          <a:p>
            <a:pPr lvl="1"/>
            <a:r>
              <a:rPr lang="uz-Cyrl-UZ" b="1" dirty="0">
                <a:solidFill>
                  <a:schemeClr val="tx1"/>
                </a:solidFill>
              </a:rPr>
              <a:t>Buxgalter monitori</a:t>
            </a:r>
            <a:endParaRPr lang="ru-RU" sz="2000" b="1" dirty="0">
              <a:solidFill>
                <a:schemeClr val="tx1"/>
              </a:solidFill>
            </a:endParaRPr>
          </a:p>
          <a:p>
            <a:r>
              <a:rPr lang="uz-Cyrl-UZ" b="1" dirty="0">
                <a:solidFill>
                  <a:schemeClr val="tx1"/>
                </a:solidFill>
              </a:rPr>
              <a:t>Buxgalter monitori</a:t>
            </a:r>
            <a:r>
              <a:rPr lang="uz-Cyrl-UZ" dirty="0">
                <a:solidFill>
                  <a:schemeClr val="tx1"/>
                </a:solidFill>
              </a:rPr>
              <a:t>hisob raqam va g‘aznadagi qoldiqlar bo‘yicha, debitor va kreditor qarzlari summalari to‘g‘risida, regalmentlangan hisobotlarni topshirish muddatlari to‘g‘risida, shu jumladan soliqlarni to‘lash muddatlari to‘g‘risida ma’lumotlarni tezkor va qulay shaklda olish imkonini beradi. </a:t>
            </a:r>
            <a:r>
              <a:rPr lang="uz-Cyrl-UZ" b="1" dirty="0">
                <a:solidFill>
                  <a:schemeClr val="tx1"/>
                </a:solidFill>
              </a:rPr>
              <a:t>Buxgalter monitori</a:t>
            </a:r>
            <a:r>
              <a:rPr lang="uz-Cyrl-UZ" dirty="0">
                <a:solidFill>
                  <a:schemeClr val="tx1"/>
                </a:solidFill>
              </a:rPr>
              <a:t>ish stoli navigatsiya panelidagi</a:t>
            </a:r>
            <a:r>
              <a:rPr lang="uz-Cyrl-UZ" b="1" dirty="0">
                <a:solidFill>
                  <a:schemeClr val="tx1"/>
                </a:solidFill>
              </a:rPr>
              <a:t> Monitor </a:t>
            </a:r>
            <a:r>
              <a:rPr lang="uz-Cyrl-UZ" dirty="0">
                <a:solidFill>
                  <a:schemeClr val="tx1"/>
                </a:solidFill>
              </a:rPr>
              <a:t>zakladkasida joylashgan.</a:t>
            </a:r>
            <a:endParaRPr lang="ru-RU" sz="1800" dirty="0">
              <a:solidFill>
                <a:schemeClr val="tx1"/>
              </a:solidFill>
            </a:endParaRPr>
          </a:p>
          <a:p>
            <a:endParaRPr lang="ru-RU" dirty="0"/>
          </a:p>
        </p:txBody>
      </p:sp>
      <p:pic>
        <p:nvPicPr>
          <p:cNvPr id="4" name="Рисунок 3"/>
          <p:cNvPicPr/>
          <p:nvPr/>
        </p:nvPicPr>
        <p:blipFill>
          <a:blip r:embed="rId2"/>
          <a:srcRect/>
          <a:stretch>
            <a:fillRect/>
          </a:stretch>
        </p:blipFill>
        <p:spPr bwMode="auto">
          <a:xfrm>
            <a:off x="5514534" y="604911"/>
            <a:ext cx="6049109" cy="5641144"/>
          </a:xfrm>
          <a:prstGeom prst="rect">
            <a:avLst/>
          </a:prstGeom>
          <a:noFill/>
          <a:ln w="9525">
            <a:noFill/>
            <a:miter lim="800000"/>
            <a:headEnd/>
            <a:tailEnd/>
          </a:ln>
        </p:spPr>
      </p:pic>
    </p:spTree>
    <p:extLst>
      <p:ext uri="{BB962C8B-B14F-4D97-AF65-F5344CB8AC3E}">
        <p14:creationId xmlns:p14="http://schemas.microsoft.com/office/powerpoint/2010/main" val="3890689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44062" y="685800"/>
            <a:ext cx="3953021" cy="5405511"/>
          </a:xfrm>
        </p:spPr>
        <p:txBody>
          <a:bodyPr/>
          <a:lstStyle/>
          <a:p>
            <a:pPr lvl="1"/>
            <a:r>
              <a:rPr lang="uz-Cyrl-UZ" b="1" dirty="0">
                <a:solidFill>
                  <a:schemeClr val="tx1"/>
                </a:solidFill>
              </a:rPr>
              <a:t>Rahbarga hisobot</a:t>
            </a:r>
            <a:endParaRPr lang="ru-RU" sz="2000" b="1" dirty="0">
              <a:solidFill>
                <a:schemeClr val="tx1"/>
              </a:solidFill>
            </a:endParaRPr>
          </a:p>
          <a:p>
            <a:r>
              <a:rPr lang="uz-Cyrl-UZ" b="1" dirty="0">
                <a:solidFill>
                  <a:schemeClr val="tx1"/>
                </a:solidFill>
              </a:rPr>
              <a:t>Rahbarga hisobot </a:t>
            </a:r>
            <a:r>
              <a:rPr lang="uz-Cyrl-UZ" dirty="0">
                <a:solidFill>
                  <a:schemeClr val="tx1"/>
                </a:solidFill>
              </a:rPr>
              <a:t>bo‘limi buxgalteriya hisobi ma’lumotlari asosida tashkilotning joriy moliyaviy xolati haqida ma’lumot olish imkonini beradi. </a:t>
            </a:r>
            <a:endParaRPr lang="ru-RU" sz="1800" dirty="0">
              <a:solidFill>
                <a:schemeClr val="tx1"/>
              </a:solidFill>
            </a:endParaRPr>
          </a:p>
          <a:p>
            <a:endParaRPr lang="ru-RU" dirty="0"/>
          </a:p>
        </p:txBody>
      </p:sp>
      <p:pic>
        <p:nvPicPr>
          <p:cNvPr id="4" name="Рисунок 3"/>
          <p:cNvPicPr/>
          <p:nvPr/>
        </p:nvPicPr>
        <p:blipFill>
          <a:blip r:embed="rId2"/>
          <a:srcRect/>
          <a:stretch>
            <a:fillRect/>
          </a:stretch>
        </p:blipFill>
        <p:spPr bwMode="auto">
          <a:xfrm>
            <a:off x="5219115" y="954843"/>
            <a:ext cx="6175715" cy="4867423"/>
          </a:xfrm>
          <a:prstGeom prst="rect">
            <a:avLst/>
          </a:prstGeom>
          <a:noFill/>
          <a:ln w="9525">
            <a:noFill/>
            <a:miter lim="800000"/>
            <a:headEnd/>
            <a:tailEnd/>
          </a:ln>
        </p:spPr>
      </p:pic>
    </p:spTree>
    <p:extLst>
      <p:ext uri="{BB962C8B-B14F-4D97-AF65-F5344CB8AC3E}">
        <p14:creationId xmlns:p14="http://schemas.microsoft.com/office/powerpoint/2010/main" val="11342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4212" y="685800"/>
            <a:ext cx="10738754" cy="5447714"/>
          </a:xfrm>
        </p:spPr>
        <p:txBody>
          <a:bodyPr/>
          <a:lstStyle/>
          <a:p>
            <a:r>
              <a:rPr lang="uz-Cyrl-UZ" b="1" dirty="0">
                <a:solidFill>
                  <a:schemeClr val="tx1"/>
                </a:solidFill>
              </a:rPr>
              <a:t>Tezkor ma’lumotlar </a:t>
            </a:r>
            <a:r>
              <a:rPr lang="uz-Cyrl-UZ" dirty="0">
                <a:solidFill>
                  <a:schemeClr val="tx1"/>
                </a:solidFill>
              </a:rPr>
              <a:t>bo‘limida ko‘rsatkichlar qatori bo‘yicha joriy kun uchun tezkor ma’lumotlar aks etadi. Tezkor ma’lumotlarni </a:t>
            </a:r>
            <a:r>
              <a:rPr lang="uz-Cyrl-UZ" b="1" dirty="0">
                <a:solidFill>
                  <a:schemeClr val="tx1"/>
                </a:solidFill>
              </a:rPr>
              <a:t>Rahbar uchun hisobotlar </a:t>
            </a:r>
            <a:r>
              <a:rPr lang="uz-Cyrl-UZ" dirty="0">
                <a:solidFill>
                  <a:schemeClr val="tx1"/>
                </a:solidFill>
              </a:rPr>
              <a:t>bo‘limi hisobotlari yordamida detallashtirish mumkin. </a:t>
            </a:r>
            <a:endParaRPr lang="ru-RU" dirty="0">
              <a:solidFill>
                <a:schemeClr val="tx1"/>
              </a:solidFill>
            </a:endParaRPr>
          </a:p>
          <a:p>
            <a:r>
              <a:rPr lang="uz-Cyrl-UZ" dirty="0">
                <a:solidFill>
                  <a:schemeClr val="tx1"/>
                </a:solidFill>
              </a:rPr>
              <a:t>Tavsiya qilinadigan ma’lumotlar tahlili ketma-ketligiga </a:t>
            </a:r>
            <a:r>
              <a:rPr lang="uz-Cyrl-UZ" b="1" dirty="0">
                <a:solidFill>
                  <a:schemeClr val="tx1"/>
                </a:solidFill>
              </a:rPr>
              <a:t>Hisobotlardan qanday foydalanish </a:t>
            </a:r>
            <a:r>
              <a:rPr lang="uz-Cyrl-UZ" dirty="0">
                <a:solidFill>
                  <a:schemeClr val="tx1"/>
                </a:solidFill>
              </a:rPr>
              <a:t>ssilkasi bo‘yicha o‘tish mumkin.</a:t>
            </a:r>
            <a:endParaRPr lang="ru-RU" dirty="0">
              <a:solidFill>
                <a:schemeClr val="tx1"/>
              </a:solidFill>
            </a:endParaRPr>
          </a:p>
          <a:p>
            <a:endParaRPr lang="ru-RU" dirty="0"/>
          </a:p>
        </p:txBody>
      </p:sp>
    </p:spTree>
    <p:extLst>
      <p:ext uri="{BB962C8B-B14F-4D97-AF65-F5344CB8AC3E}">
        <p14:creationId xmlns:p14="http://schemas.microsoft.com/office/powerpoint/2010/main" val="3114084399"/>
      </p:ext>
    </p:extLst>
  </p:cSld>
  <p:clrMapOvr>
    <a:masterClrMapping/>
  </p:clrMapOvr>
</p:sld>
</file>

<file path=ppt/theme/theme1.xml><?xml version="1.0" encoding="utf-8"?>
<a:theme xmlns:a="http://schemas.openxmlformats.org/drawingml/2006/main" name="Сектор">
  <a:themeElements>
    <a:clrScheme name="Сектор">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Сектор">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32</TotalTime>
  <Words>405</Words>
  <Application>Microsoft Office PowerPoint</Application>
  <PresentationFormat>Широкоэкранный</PresentationFormat>
  <Paragraphs>27</Paragraphs>
  <Slides>9</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9</vt:i4>
      </vt:variant>
    </vt:vector>
  </HeadingPairs>
  <TitlesOfParts>
    <vt:vector size="12" baseType="lpstr">
      <vt:lpstr>Century Gothic</vt:lpstr>
      <vt:lpstr>Wingdings 3</vt:lpstr>
      <vt:lpstr>Сектор</vt:lpstr>
      <vt:lpstr>Mavzu: 1c dasturida soliqlarni hisoblash</vt:lpstr>
      <vt:lpstr>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Mavzu: Tashkilot hisob siyosati</dc:title>
  <dc:creator>Пользователь</dc:creator>
  <cp:lastModifiedBy>Учетная запись Майкрософт</cp:lastModifiedBy>
  <cp:revision>6</cp:revision>
  <dcterms:created xsi:type="dcterms:W3CDTF">2021-12-23T09:06:40Z</dcterms:created>
  <dcterms:modified xsi:type="dcterms:W3CDTF">2023-08-08T06:07:08Z</dcterms:modified>
</cp:coreProperties>
</file>