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45" d="100"/>
          <a:sy n="45" d="100"/>
        </p:scale>
        <p:origin x="198" y="3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406401" y="329185"/>
            <a:ext cx="11376073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558129" y="434162"/>
            <a:ext cx="11075745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963168" y="1820206"/>
            <a:ext cx="103632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963168" y="3685032"/>
            <a:ext cx="103632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9AD34E-5366-4EDA-B3BE-E8E51FB61621}" type="datetimeFigureOut">
              <a:rPr lang="ru-RU" smtClean="0"/>
              <a:t>08.08.2023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4D2964-7B15-4845-9480-7FC02D3C7B3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0560" y="4983480"/>
            <a:ext cx="10911840" cy="105156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70560" y="530352"/>
            <a:ext cx="10911840" cy="4187952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9AD34E-5366-4EDA-B3BE-E8E51FB61621}" type="datetimeFigureOut">
              <a:rPr lang="ru-RU" smtClean="0"/>
              <a:t>08.08.2023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4D2964-7B15-4845-9480-7FC02D3C7B3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839200" y="533405"/>
            <a:ext cx="2641600" cy="5257799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711200" y="533403"/>
            <a:ext cx="7924800" cy="5257801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9AD34E-5366-4EDA-B3BE-E8E51FB61621}" type="datetimeFigureOut">
              <a:rPr lang="ru-RU" smtClean="0"/>
              <a:t>08.08.2023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4D2964-7B15-4845-9480-7FC02D3C7B3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0560" y="4983480"/>
            <a:ext cx="10911840" cy="105156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0560" y="530352"/>
            <a:ext cx="10911840" cy="41879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9AD34E-5366-4EDA-B3BE-E8E51FB61621}" type="datetimeFigureOut">
              <a:rPr lang="ru-RU" smtClean="0"/>
              <a:t>08.08.2023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4D2964-7B15-4845-9480-7FC02D3C7B3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406401" y="329185"/>
            <a:ext cx="11376073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558129" y="434163"/>
            <a:ext cx="11075745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4459" y="4928616"/>
            <a:ext cx="1091184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4459" y="5624484"/>
            <a:ext cx="1091184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9AD34E-5366-4EDA-B3BE-E8E51FB61621}" type="datetimeFigureOut">
              <a:rPr lang="ru-RU" smtClean="0"/>
              <a:t>08.08.2023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4D2964-7B15-4845-9480-7FC02D3C7B3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85803" y="530352"/>
            <a:ext cx="524256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340480" y="530352"/>
            <a:ext cx="524256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9AD34E-5366-4EDA-B3BE-E8E51FB61621}" type="datetimeFigureOut">
              <a:rPr lang="ru-RU" smtClean="0"/>
              <a:t>08.08.2023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4D2964-7B15-4845-9480-7FC02D3C7B3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0560" y="4983480"/>
            <a:ext cx="1091184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09632" y="579438"/>
            <a:ext cx="524256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6202892" y="579438"/>
            <a:ext cx="524256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809632" y="1447800"/>
            <a:ext cx="524256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202892" y="1447800"/>
            <a:ext cx="524256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9AD34E-5366-4EDA-B3BE-E8E51FB61621}" type="datetimeFigureOut">
              <a:rPr lang="ru-RU" smtClean="0"/>
              <a:t>08.08.2023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4D2964-7B15-4845-9480-7FC02D3C7B3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9AD34E-5366-4EDA-B3BE-E8E51FB61621}" type="datetimeFigureOut">
              <a:rPr lang="ru-RU" smtClean="0"/>
              <a:t>08.08.2023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4D2964-7B15-4845-9480-7FC02D3C7B3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406401" y="329185"/>
            <a:ext cx="11376073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9AD34E-5366-4EDA-B3BE-E8E51FB61621}" type="datetimeFigureOut">
              <a:rPr lang="ru-RU" smtClean="0"/>
              <a:t>08.08.2023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4D2964-7B15-4845-9480-7FC02D3C7B3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385045" y="533400"/>
            <a:ext cx="39624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7385129" y="1447802"/>
            <a:ext cx="39624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1015163" y="930144"/>
            <a:ext cx="6168212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9AD34E-5366-4EDA-B3BE-E8E51FB61621}" type="datetimeFigureOut">
              <a:rPr lang="ru-RU" smtClean="0"/>
              <a:t>08.08.2023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4D2964-7B15-4845-9480-7FC02D3C7B3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406401" y="329185"/>
            <a:ext cx="11376073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8534401" y="434162"/>
            <a:ext cx="3099473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5012056"/>
            <a:ext cx="109728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8616949" y="533400"/>
            <a:ext cx="298704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9AD34E-5366-4EDA-B3BE-E8E51FB61621}" type="datetimeFigureOut">
              <a:rPr lang="ru-RU" smtClean="0"/>
              <a:t>08.08.2023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4D2964-7B15-4845-9480-7FC02D3C7B3F}" type="slidenum">
              <a:rPr lang="ru-RU" smtClean="0"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61973" y="435768"/>
            <a:ext cx="7900416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406401" y="329185"/>
            <a:ext cx="11376073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558129" y="434162"/>
            <a:ext cx="11075745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670560" y="4985590"/>
            <a:ext cx="10911840" cy="105156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670560" y="530352"/>
            <a:ext cx="1091184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5035104" y="6111876"/>
            <a:ext cx="3048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5F9AD34E-5366-4EDA-B3BE-E8E51FB61621}" type="datetimeFigureOut">
              <a:rPr lang="ru-RU" smtClean="0"/>
              <a:t>08.08.2023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8083104" y="6111876"/>
            <a:ext cx="3048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11131104" y="6111876"/>
            <a:ext cx="609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914D2964-7B15-4845-9480-7FC02D3C7B3F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28468" y="-1"/>
            <a:ext cx="9894277" cy="1646629"/>
          </a:xfrm>
        </p:spPr>
        <p:txBody>
          <a:bodyPr>
            <a:normAutofit/>
          </a:bodyPr>
          <a:lstStyle/>
          <a:p>
            <a:pPr lvl="2"/>
            <a:r>
              <a:rPr lang="uz-Latn-UZ" sz="2000" b="1" i="1" dirty="0" smtClean="0"/>
              <a:t>1c dasturida </a:t>
            </a:r>
            <a:r>
              <a:rPr lang="en-US" sz="2000" b="1" i="1" dirty="0" err="1" smtClean="0"/>
              <a:t>oylik</a:t>
            </a:r>
            <a:r>
              <a:rPr lang="en-US" sz="2000" b="1" i="1" dirty="0" smtClean="0"/>
              <a:t> </a:t>
            </a:r>
            <a:r>
              <a:rPr lang="en-US" sz="2000" b="1" i="1" dirty="0" err="1" smtClean="0"/>
              <a:t>ish</a:t>
            </a:r>
            <a:r>
              <a:rPr lang="en-US" sz="2000" b="1" i="1" dirty="0" smtClean="0"/>
              <a:t> </a:t>
            </a:r>
            <a:r>
              <a:rPr lang="en-US" sz="2000" b="1" i="1" dirty="0" err="1" smtClean="0"/>
              <a:t>xaqqini</a:t>
            </a:r>
            <a:r>
              <a:rPr lang="en-US" sz="2000" b="1" i="1" dirty="0" smtClean="0"/>
              <a:t> </a:t>
            </a:r>
            <a:r>
              <a:rPr lang="en-US" sz="2000" b="1" i="1" dirty="0" err="1" smtClean="0"/>
              <a:t>hisoblash</a:t>
            </a:r>
            <a:r>
              <a:rPr lang="ru-RU" sz="2000" b="1" i="1" dirty="0"/>
              <a:t/>
            </a:r>
            <a:br>
              <a:rPr lang="ru-RU" sz="2000" b="1" i="1" dirty="0"/>
            </a:br>
            <a:r>
              <a:rPr lang="ru-RU" sz="2000" dirty="0"/>
              <a:t> </a:t>
            </a:r>
            <a:br>
              <a:rPr lang="ru-RU" sz="2000" dirty="0"/>
            </a:br>
            <a:r>
              <a:rPr lang="uz-Cyrl-UZ" sz="2000" dirty="0"/>
              <a:t>SHaklning yuqori qismida buyruq paneli joylashgan</a:t>
            </a:r>
            <a:endParaRPr lang="ru-RU" sz="20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22141" y="1646629"/>
            <a:ext cx="9144000" cy="1655762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4" name="Рисунок 3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90328" y="2741400"/>
            <a:ext cx="10007625" cy="47970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5043815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504696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1119351" y="1108115"/>
            <a:ext cx="9585435" cy="53590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449263" algn="l" defTabSz="914400" rtl="0" eaLnBrk="0" fontAlgn="base" latinLnBrk="0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z-Cyrl-UZ" altLang="ru-RU" sz="2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Dialog sohasi yordamida hisobot parametrlarini o‘zgartirish mumkin: boshqa davrni o‘rnatish, tashkilot va x.k.</a:t>
            </a:r>
            <a:endParaRPr kumimoji="0" lang="ru-RU" altLang="ru-RU" sz="25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449263" algn="l" defTabSz="914400" rtl="0" eaLnBrk="0" fontAlgn="base" latinLnBrk="0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z-Cyrl-UZ" altLang="ru-RU" sz="2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Hisobotni </a:t>
            </a:r>
            <a:r>
              <a:rPr kumimoji="0" lang="uz-Cyrl-UZ" altLang="ru-RU" sz="25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CHop etish </a:t>
            </a:r>
            <a:r>
              <a:rPr kumimoji="0" lang="uz-Cyrl-UZ" altLang="ru-RU" sz="2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tugmasi yordamida chop etish mumkin. Hisobotni saqlash uchun </a:t>
            </a:r>
            <a:r>
              <a:rPr kumimoji="0" lang="uz-Cyrl-UZ" altLang="ru-RU" sz="25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Qanday saqlash</a:t>
            </a:r>
            <a:r>
              <a:rPr kumimoji="0" lang="uz-Cyrl-UZ" altLang="ru-RU" sz="2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tugmasi mo‘ljallangan. </a:t>
            </a:r>
            <a:endParaRPr kumimoji="0" lang="ru-RU" altLang="ru-RU" sz="25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449263" algn="l" defTabSz="914400" rtl="0" eaLnBrk="0" fontAlgn="base" latinLnBrk="0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z-Cyrl-UZ" altLang="ru-RU" sz="2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Jadval qismi kataklarini ajratib, tezda maydonda yakuniy summani olish mumkin </a:t>
            </a:r>
            <a:r>
              <a:rPr kumimoji="0" lang="uz-Cyrl-UZ" altLang="ru-RU" sz="25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ymbol" panose="05050102010706020507" pitchFamily="18" charset="2"/>
                <a:ea typeface="Times New Roman" panose="02020603050405020304" pitchFamily="18" charset="0"/>
              </a:rPr>
              <a:t>å</a:t>
            </a:r>
            <a:r>
              <a:rPr kumimoji="0" lang="uz-Cyrl-UZ" altLang="ru-RU" sz="2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(</a:t>
            </a:r>
            <a:r>
              <a:rPr kumimoji="0" lang="uz-Cyrl-UZ" altLang="ru-RU" sz="25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Ajratilgan kataklar summasi</a:t>
            </a:r>
            <a:r>
              <a:rPr kumimoji="0" lang="uz-Cyrl-UZ" altLang="ru-RU" sz="2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).</a:t>
            </a:r>
          </a:p>
          <a:p>
            <a:pPr marL="0" marR="0" lvl="0" indent="449263" algn="l" defTabSz="914400" rtl="0" eaLnBrk="0" fontAlgn="base" latinLnBrk="0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z-Cyrl-UZ" altLang="ru-RU" sz="2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Sozlanmalar paneli </a:t>
            </a:r>
            <a:endParaRPr kumimoji="0" lang="uz-Cyrl-UZ" altLang="ru-RU" sz="25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pic>
        <p:nvPicPr>
          <p:cNvPr id="1025" name="Рисунок 29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57200"/>
            <a:ext cx="762000" cy="219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0" y="67627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z-Cyrl-UZ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tugmasi yordamida ochiladi (yashirinadi</a:t>
            </a:r>
            <a:r>
              <a:rPr kumimoji="0" lang="ru-RU" altLang="ru-RU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48565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5248" y="267287"/>
            <a:ext cx="10958733" cy="49508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5893520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Рисунок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8124" y="1640791"/>
            <a:ext cx="257175" cy="276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Рисунок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190625"/>
            <a:ext cx="257175" cy="228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Рисунок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826309"/>
            <a:ext cx="247650" cy="247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49" name="Рисунок 291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666875"/>
            <a:ext cx="742950" cy="257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7"/>
          <p:cNvSpPr>
            <a:spLocks noChangeArrowheads="1"/>
          </p:cNvSpPr>
          <p:nvPr/>
        </p:nvSpPr>
        <p:spPr bwMode="auto">
          <a:xfrm flipV="1">
            <a:off x="5809647" y="2128417"/>
            <a:ext cx="2377749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z-Cyrl-UZ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(</a:t>
            </a:r>
            <a:endParaRPr kumimoji="0" lang="uz-Cyrl-UZ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Rectangle 9"/>
          <p:cNvSpPr>
            <a:spLocks noChangeArrowheads="1"/>
          </p:cNvSpPr>
          <p:nvPr/>
        </p:nvSpPr>
        <p:spPr bwMode="auto">
          <a:xfrm>
            <a:off x="574429" y="3355101"/>
            <a:ext cx="11043139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z-Cyrl-UZ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.</a:t>
            </a:r>
            <a:endParaRPr kumimoji="0" lang="uz-Cyrl-UZ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2061" name="Рисунок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57200"/>
            <a:ext cx="257175" cy="276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0" name="Рисунок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190625"/>
            <a:ext cx="257175" cy="228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9" name="Рисунок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419225"/>
            <a:ext cx="247650" cy="247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14"/>
          <p:cNvSpPr>
            <a:spLocks noChangeArrowheads="1"/>
          </p:cNvSpPr>
          <p:nvPr/>
        </p:nvSpPr>
        <p:spPr bwMode="auto">
          <a:xfrm>
            <a:off x="2245048" y="733425"/>
            <a:ext cx="7129196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Mavzu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kumimoji="0" lang="uz-Cyrl-UZ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Hisobotlar sozlanmalar panelini ko‘rinuvchanligini </a:t>
            </a:r>
            <a:endParaRPr kumimoji="0" lang="uz-Cyrl-UZ" alt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Rectangle 15"/>
          <p:cNvSpPr>
            <a:spLocks noChangeArrowheads="1"/>
          </p:cNvSpPr>
          <p:nvPr/>
        </p:nvSpPr>
        <p:spPr bwMode="auto">
          <a:xfrm>
            <a:off x="1134628" y="1596191"/>
            <a:ext cx="9350037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(</a:t>
            </a:r>
            <a:r>
              <a:rPr kumimoji="0" lang="uz-Cyrl-UZ" alt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Sozlanmalar paneli parametrlari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)</a:t>
            </a:r>
            <a:r>
              <a:rPr kumimoji="0" lang="uz-Cyrl-UZ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tugmasi yordamida sozlashmumkin. Hisobot sozlanmalarini saqlash uchun</a:t>
            </a:r>
            <a:endParaRPr kumimoji="0" lang="uz-Cyrl-UZ" alt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" name="Rectangle 16"/>
          <p:cNvSpPr>
            <a:spLocks noChangeArrowheads="1"/>
          </p:cNvSpPr>
          <p:nvPr/>
        </p:nvSpPr>
        <p:spPr bwMode="auto">
          <a:xfrm>
            <a:off x="742950" y="3139657"/>
            <a:ext cx="10654933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z-Cyrl-UZ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(</a:t>
            </a:r>
            <a:r>
              <a:rPr kumimoji="0" lang="uz-Cyrl-UZ" alt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Hisobot sozlanmalarini saqlash</a:t>
            </a:r>
            <a:r>
              <a:rPr kumimoji="0" lang="uz-Cyrl-UZ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) tugmasidan foydalaniladi, hisobot sozlanmalarini yuklash uchun esa -   </a:t>
            </a:r>
            <a:endParaRPr kumimoji="0" lang="uz-Cyrl-UZ" alt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" name="Rectangle 17"/>
          <p:cNvSpPr>
            <a:spLocks noChangeArrowheads="1"/>
          </p:cNvSpPr>
          <p:nvPr/>
        </p:nvSpPr>
        <p:spPr bwMode="auto">
          <a:xfrm>
            <a:off x="904368" y="4389713"/>
            <a:ext cx="10494101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z-Cyrl-UZ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(</a:t>
            </a:r>
            <a:r>
              <a:rPr kumimoji="0" lang="uz-Cyrl-UZ" alt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Hisobot sozlanmalarini yuklash</a:t>
            </a:r>
            <a:r>
              <a:rPr kumimoji="0" lang="uz-Cyrl-UZ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). Hisobot tarixidan sozlanmalari bilan hisobotni shakllantirish uchun </a:t>
            </a:r>
            <a:endParaRPr kumimoji="0" lang="uz-Cyrl-UZ" alt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1" name="Rectangle 18"/>
          <p:cNvSpPr>
            <a:spLocks noChangeArrowheads="1"/>
          </p:cNvSpPr>
          <p:nvPr/>
        </p:nvSpPr>
        <p:spPr bwMode="auto">
          <a:xfrm>
            <a:off x="257175" y="2954233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z-Cyrl-UZ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tugmasi mo‘ljallangan.</a:t>
            </a:r>
            <a:endParaRPr kumimoji="0" lang="uz-Cyrl-UZ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29278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05132" y="195187"/>
            <a:ext cx="10850880" cy="22852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143000" lvl="2" indent="-228600">
              <a:spcBef>
                <a:spcPts val="1200"/>
              </a:spcBef>
              <a:spcAft>
                <a:spcPts val="300"/>
              </a:spcAft>
              <a:buFont typeface="+mj-lt"/>
              <a:buAutoNum type="arabicPeriod"/>
              <a:tabLst>
                <a:tab pos="630555" algn="l"/>
              </a:tabLst>
            </a:pPr>
            <a:r>
              <a:rPr lang="uz-Cyrl-UZ" sz="2000" b="1" i="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Sozlanmalar paneli parametrlari</a:t>
            </a:r>
            <a:endParaRPr lang="ru-RU" sz="2000" b="1" i="1" dirty="0" smtClean="0"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ru-RU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algn="just">
              <a:spcAft>
                <a:spcPts val="0"/>
              </a:spcAft>
            </a:pPr>
            <a:r>
              <a:rPr lang="uz-Cyrl-UZ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Ko‘rsatkichlar</a:t>
            </a:r>
            <a:endParaRPr lang="ru-RU" sz="20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49580" algn="just">
              <a:spcAft>
                <a:spcPts val="0"/>
              </a:spcAft>
            </a:pPr>
            <a:r>
              <a:rPr lang="ru-RU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indent="449580" algn="just">
              <a:spcAft>
                <a:spcPts val="0"/>
              </a:spcAft>
            </a:pPr>
            <a:r>
              <a:rPr lang="uz-Cyrl-UZ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Jadval qismida buxgalteriya hisobi ma’lumotlari aks etadi, mos sozlanmalar yordamida soni va valyuta summasi haqida ma’lumotni chiqarish mumkin. </a:t>
            </a:r>
            <a:endParaRPr lang="ru-RU" sz="20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uz-Cyrl-UZ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Standart hisobotlarni umumiy xarakteristikasi</a:t>
            </a:r>
            <a:endParaRPr lang="ru-RU" sz="20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914400" y="2822703"/>
            <a:ext cx="11277600" cy="25032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9580" algn="just">
              <a:spcAft>
                <a:spcPts val="0"/>
              </a:spcAft>
            </a:pPr>
            <a:r>
              <a:rPr lang="uz-Cyrl-UZ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Standart hisobotlar har xil kesimdagi o‘tkazmalar va subkonto, schetlar aylanmasi va qoldiqlari bo‘yicha buxgalteriya hisobi uchun ma’lumotlarni olish uchun  mo‘ljallangan. </a:t>
            </a:r>
            <a:endParaRPr lang="ru-RU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49580" algn="just">
              <a:spcAft>
                <a:spcPts val="0"/>
              </a:spcAft>
            </a:pPr>
            <a:r>
              <a:rPr lang="uz-Cyrl-UZ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Standart hisobotlar asosan buxgalteriya hisobini yurituvchi, tashkilotlarda ichki foydalanish uchun mo‘ljallangan. </a:t>
            </a:r>
            <a:endParaRPr lang="ru-RU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49580" algn="just">
              <a:spcAft>
                <a:spcPts val="0"/>
              </a:spcAft>
            </a:pPr>
            <a:r>
              <a:rPr lang="uz-Cyrl-UZ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Standart hisobotlarnin keyingi to‘plami ko‘zda tutilgan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  <a:endParaRPr lang="ru-RU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lnSpc>
                <a:spcPts val="1800"/>
              </a:lnSpc>
              <a:spcBef>
                <a:spcPts val="400"/>
              </a:spcBef>
              <a:spcAft>
                <a:spcPts val="0"/>
              </a:spcAft>
              <a:buFont typeface="Wingdings" panose="05000000000000000000" pitchFamily="2" charset="2"/>
              <a:buChar char=""/>
              <a:tabLst>
                <a:tab pos="455295" algn="l"/>
              </a:tabLst>
            </a:pPr>
            <a:r>
              <a:rPr lang="uz-Cyrl-UZ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Aylanma-saldo qaydnomasi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;</a:t>
            </a:r>
            <a:endParaRPr lang="ru-RU" sz="2000" dirty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342900" lvl="0" indent="-342900" algn="just">
              <a:lnSpc>
                <a:spcPts val="1800"/>
              </a:lnSpc>
              <a:spcBef>
                <a:spcPts val="400"/>
              </a:spcBef>
              <a:spcAft>
                <a:spcPts val="0"/>
              </a:spcAft>
              <a:buFont typeface="Wingdings" panose="05000000000000000000" pitchFamily="2" charset="2"/>
              <a:buChar char=""/>
              <a:tabLst>
                <a:tab pos="455295" algn="l"/>
              </a:tabLst>
            </a:pPr>
            <a:r>
              <a:rPr lang="uz-Cyrl-UZ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SHaxmatli qaydnoma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;</a:t>
            </a:r>
            <a:endParaRPr lang="ru-RU" sz="2000" dirty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r>
              <a:rPr lang="uz-Cyrl-UZ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Schet bo‘yicha aylanma-saldo qaydnomasi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7699347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617075" y="475852"/>
            <a:ext cx="4341175" cy="26058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lnSpc>
                <a:spcPts val="1800"/>
              </a:lnSpc>
              <a:spcBef>
                <a:spcPts val="400"/>
              </a:spcBef>
              <a:spcAft>
                <a:spcPts val="0"/>
              </a:spcAft>
              <a:buFont typeface="Wingdings" panose="05000000000000000000" pitchFamily="2" charset="2"/>
              <a:buChar char=""/>
              <a:tabLst>
                <a:tab pos="455295" algn="l"/>
              </a:tabLst>
            </a:pPr>
            <a:r>
              <a:rPr lang="uz-Cyrl-UZ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Schet aylanmalari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;</a:t>
            </a:r>
            <a:endParaRPr lang="ru-RU" sz="2000" dirty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342900" lvl="0" indent="-342900" algn="just">
              <a:lnSpc>
                <a:spcPts val="1800"/>
              </a:lnSpc>
              <a:spcBef>
                <a:spcPts val="400"/>
              </a:spcBef>
              <a:spcAft>
                <a:spcPts val="0"/>
              </a:spcAft>
              <a:buFont typeface="Wingdings" panose="05000000000000000000" pitchFamily="2" charset="2"/>
              <a:buChar char=""/>
              <a:tabLst>
                <a:tab pos="455295" algn="l"/>
              </a:tabLst>
            </a:pPr>
            <a:r>
              <a:rPr lang="uz-Cyrl-UZ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Schet tahlili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;</a:t>
            </a:r>
            <a:endParaRPr lang="ru-RU" sz="2000" dirty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342900" lvl="0" indent="-342900" algn="just">
              <a:lnSpc>
                <a:spcPts val="1800"/>
              </a:lnSpc>
              <a:spcBef>
                <a:spcPts val="400"/>
              </a:spcBef>
              <a:spcAft>
                <a:spcPts val="0"/>
              </a:spcAft>
              <a:buFont typeface="Wingdings" panose="05000000000000000000" pitchFamily="2" charset="2"/>
              <a:buChar char=""/>
              <a:tabLst>
                <a:tab pos="455295" algn="l"/>
              </a:tabLst>
            </a:pPr>
            <a:r>
              <a:rPr lang="uz-Cyrl-UZ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Schet kartochkasi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;</a:t>
            </a:r>
            <a:endParaRPr lang="ru-RU" sz="2000" dirty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342900" lvl="0" indent="-342900" algn="just">
              <a:lnSpc>
                <a:spcPts val="1800"/>
              </a:lnSpc>
              <a:spcBef>
                <a:spcPts val="400"/>
              </a:spcBef>
              <a:spcAft>
                <a:spcPts val="0"/>
              </a:spcAft>
              <a:buFont typeface="Wingdings" panose="05000000000000000000" pitchFamily="2" charset="2"/>
              <a:buChar char=""/>
              <a:tabLst>
                <a:tab pos="455295" algn="l"/>
              </a:tabLst>
            </a:pPr>
            <a:r>
              <a:rPr lang="uz-Cyrl-UZ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Subkonto tahlil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;</a:t>
            </a:r>
            <a:endParaRPr lang="ru-RU" sz="2000" dirty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342900" lvl="0" indent="-342900" algn="just">
              <a:lnSpc>
                <a:spcPts val="1800"/>
              </a:lnSpc>
              <a:spcBef>
                <a:spcPts val="400"/>
              </a:spcBef>
              <a:spcAft>
                <a:spcPts val="0"/>
              </a:spcAft>
              <a:buFont typeface="Wingdings" panose="05000000000000000000" pitchFamily="2" charset="2"/>
              <a:buChar char=""/>
              <a:tabLst>
                <a:tab pos="455295" algn="l"/>
              </a:tabLst>
            </a:pPr>
            <a:r>
              <a:rPr lang="uz-Cyrl-UZ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Subkonto o‘rtasidagi aylanma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;</a:t>
            </a:r>
            <a:endParaRPr lang="ru-RU" sz="2000" dirty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342900" lvl="0" indent="-342900" algn="just">
              <a:lnSpc>
                <a:spcPts val="1800"/>
              </a:lnSpc>
              <a:spcBef>
                <a:spcPts val="400"/>
              </a:spcBef>
              <a:spcAft>
                <a:spcPts val="0"/>
              </a:spcAft>
              <a:buFont typeface="Wingdings" panose="05000000000000000000" pitchFamily="2" charset="2"/>
              <a:buChar char=""/>
              <a:tabLst>
                <a:tab pos="455295" algn="l"/>
              </a:tabLst>
            </a:pPr>
            <a:r>
              <a:rPr lang="uz-Cyrl-UZ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Subkonto kartochkasi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;</a:t>
            </a:r>
            <a:endParaRPr lang="ru-RU" sz="2000" dirty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342900" lvl="0" indent="-342900" algn="just">
              <a:lnSpc>
                <a:spcPts val="1800"/>
              </a:lnSpc>
              <a:spcBef>
                <a:spcPts val="400"/>
              </a:spcBef>
              <a:spcAft>
                <a:spcPts val="0"/>
              </a:spcAft>
              <a:buFont typeface="Wingdings" panose="05000000000000000000" pitchFamily="2" charset="2"/>
              <a:buChar char=""/>
              <a:tabLst>
                <a:tab pos="455295" algn="l"/>
              </a:tabLst>
            </a:pPr>
            <a:r>
              <a:rPr lang="uz-Cyrl-UZ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Jamlama o‘tkazmalar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;</a:t>
            </a:r>
            <a:endParaRPr lang="ru-RU" sz="2000" dirty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342900" lvl="0" indent="-342900" algn="just">
              <a:lnSpc>
                <a:spcPts val="1800"/>
              </a:lnSpc>
              <a:spcBef>
                <a:spcPts val="400"/>
              </a:spcBef>
              <a:spcAft>
                <a:spcPts val="0"/>
              </a:spcAft>
              <a:buFont typeface="Wingdings" panose="05000000000000000000" pitchFamily="2" charset="2"/>
              <a:buChar char=""/>
              <a:tabLst>
                <a:tab pos="455295" algn="l"/>
              </a:tabLst>
            </a:pPr>
            <a:r>
              <a:rPr lang="uz-Cyrl-UZ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O‘tkazmalar bo‘yicha hisobot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;</a:t>
            </a:r>
            <a:endParaRPr lang="ru-RU" sz="2000" dirty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r>
              <a:rPr lang="uz-Cyrl-UZ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Bosh kitob</a:t>
            </a:r>
            <a:endParaRPr lang="ru-RU" sz="20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515814" y="3333507"/>
            <a:ext cx="10866889" cy="26161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9580" algn="just">
              <a:spcAft>
                <a:spcPts val="0"/>
              </a:spcAft>
            </a:pPr>
            <a:r>
              <a:rPr lang="uz-Cyrl-UZ" dirty="0">
                <a:latin typeface="Times New Roman" panose="02020603050405020304" pitchFamily="18" charset="0"/>
                <a:ea typeface="Times New Roman" panose="02020603050405020304" pitchFamily="18" charset="0"/>
              </a:rPr>
              <a:t>Sanab o‘tilgan hisobotlar </a:t>
            </a:r>
            <a:r>
              <a:rPr lang="uz-Cyrl-UZ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Hisobotlar </a:t>
            </a:r>
            <a:r>
              <a:rPr lang="uz-Cyrl-UZ" dirty="0">
                <a:latin typeface="Times New Roman" panose="02020603050405020304" pitchFamily="18" charset="0"/>
                <a:ea typeface="Times New Roman" panose="02020603050405020304" pitchFamily="18" charset="0"/>
              </a:rPr>
              <a:t>menyusida ochiq.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49580" algn="just">
              <a:spcAft>
                <a:spcPts val="0"/>
              </a:spcAft>
            </a:pPr>
            <a:r>
              <a:rPr lang="uz-Cyrl-UZ" dirty="0">
                <a:latin typeface="Times New Roman" panose="02020603050405020304" pitchFamily="18" charset="0"/>
                <a:ea typeface="Times New Roman" panose="02020603050405020304" pitchFamily="18" charset="0"/>
              </a:rPr>
              <a:t>Hisobotlar buxgalteriya hisobi sintetik va analitik ma’lumotlaridan foydalanadi. 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49580" algn="just">
              <a:spcAft>
                <a:spcPts val="0"/>
              </a:spcAft>
            </a:pPr>
            <a:r>
              <a:rPr lang="uz-Cyrl-UZ" dirty="0">
                <a:latin typeface="Times New Roman" panose="02020603050405020304" pitchFamily="18" charset="0"/>
                <a:ea typeface="Times New Roman" panose="02020603050405020304" pitchFamily="18" charset="0"/>
              </a:rPr>
              <a:t>Har qanday hisobot ma’lum tashkilot uchun va ma’lum vaqt davri uchun shakllantirilgan bo‘lishi mumkin. Bu shuni anglatadiki, o‘tkazmalar jurnalidan standart hisobotni </a:t>
            </a:r>
            <a:r>
              <a:rPr lang="uz-Cyrl-UZ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shakllantirish</a:t>
            </a:r>
            <a:r>
              <a:rPr lang="uz-Cyrl-UZ" dirty="0">
                <a:latin typeface="Times New Roman" panose="02020603050405020304" pitchFamily="18" charset="0"/>
                <a:ea typeface="Times New Roman" panose="02020603050405020304" pitchFamily="18" charset="0"/>
              </a:rPr>
              <a:t> davrida faqat shunday o‘tkazmalar tanlanadiki, ya’ni tanlangan tashkilot va tanlangan vaqt davriga tegishli bo‘lganlari. Agar hisobotda tashkilot berilmagan bo‘lsa, u xolda u barcha tshkilotlar ma’lumotlar bazasi hisob ma’lumotlari bo‘yicha shakllantiriladi. 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49580" algn="just">
              <a:spcAft>
                <a:spcPts val="0"/>
              </a:spcAft>
            </a:pPr>
            <a:r>
              <a:rPr lang="uz-Cyrl-UZ" dirty="0">
                <a:latin typeface="Times New Roman" panose="02020603050405020304" pitchFamily="18" charset="0"/>
                <a:ea typeface="Times New Roman" panose="02020603050405020304" pitchFamily="18" charset="0"/>
              </a:rPr>
              <a:t>Har qanday standart hisobotni ochish davrida dastlabki ma’lumotlar odatiy xol bo‘yicha o‘rniga qo‘yiladi. Tashkilot sifatida foydalanuvchi sozlanmalarida belgilangan, asosiy tashkilot tanlanadi. 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11360578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07964" y="633047"/>
            <a:ext cx="11784036" cy="35365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1192899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3" name="Рисунок 14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57200"/>
            <a:ext cx="466725" cy="266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5468028" y="2912431"/>
            <a:ext cx="733214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z-Cyrl-UZ" alt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(</a:t>
            </a:r>
            <a:endParaRPr kumimoji="0" lang="uz-Cyrl-UZ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112542" y="741806"/>
            <a:ext cx="11887200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z-Cyrl-UZ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Guruhlash</a:t>
            </a:r>
            <a:endParaRPr kumimoji="0" lang="ru-RU" alt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z-Cyrl-UZ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Guruhlash paneli yordamida analitik ob’ektlar (subkonto) bo‘yicha, ob’ektlar guruhlari bo‘yicha guruhlashni berish mumkin. Subkonto guruhi tarkibi </a:t>
            </a:r>
            <a:endParaRPr kumimoji="0" lang="uz-Cyrl-UZ" alt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3076" name="Рисунок 14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57200"/>
            <a:ext cx="466725" cy="266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6"/>
          <p:cNvSpPr>
            <a:spLocks noChangeArrowheads="1"/>
          </p:cNvSpPr>
          <p:nvPr/>
        </p:nvSpPr>
        <p:spPr bwMode="auto">
          <a:xfrm>
            <a:off x="-45792" y="2419989"/>
            <a:ext cx="11975196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z-Cyrl-UZ" alt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(YUqori/Past)</a:t>
            </a:r>
            <a:r>
              <a:rPr kumimoji="0" lang="uz-Cyrl-UZ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tugmasi yordamida o‘zgartiriladi. SHuningdek panel yordamida subschetlar bo‘yicha detalizatsiya sozlanmasini o‘rnatish mumkin. </a:t>
            </a:r>
            <a:endParaRPr kumimoji="0" lang="uz-Cyrl-UZ" alt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99901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33047" y="755943"/>
            <a:ext cx="10494498" cy="34080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Прямоугольник 2"/>
          <p:cNvSpPr/>
          <p:nvPr/>
        </p:nvSpPr>
        <p:spPr>
          <a:xfrm>
            <a:off x="731521" y="4614112"/>
            <a:ext cx="11141611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uz-Cyrl-UZ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Tanlab olish</a:t>
            </a:r>
            <a:endParaRPr lang="ru-RU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ru-RU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49580" algn="just">
              <a:spcAft>
                <a:spcPts val="0"/>
              </a:spcAft>
            </a:pPr>
            <a:r>
              <a:rPr lang="uz-Cyrl-UZ" sz="2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Tanlab olish </a:t>
            </a:r>
            <a:r>
              <a:rPr lang="uz-Cyrl-UZ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bo‘limida foydalanuvchi tanlangan parametrlar bo‘yicha qiymatni tanlab olish imkoniga ega. </a:t>
            </a:r>
            <a:endParaRPr lang="ru-RU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360900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22</TotalTime>
  <Words>334</Words>
  <Application>Microsoft Office PowerPoint</Application>
  <PresentationFormat>Широкоэкранный</PresentationFormat>
  <Paragraphs>46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7" baseType="lpstr">
      <vt:lpstr>Arial</vt:lpstr>
      <vt:lpstr>Symbol</vt:lpstr>
      <vt:lpstr>Times New Roman</vt:lpstr>
      <vt:lpstr>Verdana</vt:lpstr>
      <vt:lpstr>Wingdings</vt:lpstr>
      <vt:lpstr>Wingdings 2</vt:lpstr>
      <vt:lpstr>Аспект</vt:lpstr>
      <vt:lpstr>1c dasturida oylik ish xaqqini hisoblash   SHaklning yuqori qismida buyruq paneli joylashgan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Hisobot parametrlarini sozlash   SHaklning yuqori qismida buyruq paneli joylashgan</dc:title>
  <dc:creator>Пользователь</dc:creator>
  <cp:lastModifiedBy>PC</cp:lastModifiedBy>
  <cp:revision>6</cp:revision>
  <dcterms:created xsi:type="dcterms:W3CDTF">2021-12-23T08:48:14Z</dcterms:created>
  <dcterms:modified xsi:type="dcterms:W3CDTF">2023-08-08T10:15:31Z</dcterms:modified>
</cp:coreProperties>
</file>