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E158-B010-4031-9F31-1078107D4C94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E40F-85AD-420B-9A9C-A14CFAEE2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808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E158-B010-4031-9F31-1078107D4C94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E40F-85AD-420B-9A9C-A14CFAEE2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389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E158-B010-4031-9F31-1078107D4C94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E40F-85AD-420B-9A9C-A14CFAEE2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370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E158-B010-4031-9F31-1078107D4C94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E40F-85AD-420B-9A9C-A14CFAEE2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315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E158-B010-4031-9F31-1078107D4C94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E40F-85AD-420B-9A9C-A14CFAEE2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897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E158-B010-4031-9F31-1078107D4C94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E40F-85AD-420B-9A9C-A14CFAEE2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079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E158-B010-4031-9F31-1078107D4C94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E40F-85AD-420B-9A9C-A14CFAEE2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113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E158-B010-4031-9F31-1078107D4C94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E40F-85AD-420B-9A9C-A14CFAEE2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289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E158-B010-4031-9F31-1078107D4C94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E40F-85AD-420B-9A9C-A14CFAEE2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26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E158-B010-4031-9F31-1078107D4C94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E40F-85AD-420B-9A9C-A14CFAEE2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055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E158-B010-4031-9F31-1078107D4C94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E40F-85AD-420B-9A9C-A14CFAEE2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8943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4E158-B010-4031-9F31-1078107D4C94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E40F-85AD-420B-9A9C-A14CFAEE2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356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C%D0%B5%D1%82%D1%80" TargetMode="External"/><Relationship Id="rId2" Type="http://schemas.openxmlformats.org/officeDocument/2006/relationships/hyperlink" Target="https://ru.wikipedia.org/wiki/%D0%A2%D0%BE%D0%BD%D0%BD%D0%B0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commons.wikimedia.org/wiki/File:Portalkran.jpg?uselang=ru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874" y="818146"/>
            <a:ext cx="9144000" cy="1985963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14. CHORPOYA KRANLAR HAQIDA UMUMIY MA’LUMOTLAR.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CHORPOYA KRANLARINING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KONSTRUKSIYASI VA TUZILISHI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8568" y="4444249"/>
            <a:ext cx="9144000" cy="1655762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1.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Chorpoya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haqida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ma'lumotlar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Chorpoya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kranlarning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tuzilishi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3.Bir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ikki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to‘sinli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Chorpoya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Chorpoya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kranlarning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yurish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qismi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Xitoyning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Taisun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Chorpoyali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354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62001" y="4949785"/>
            <a:ext cx="11113770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Umumiy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maqsadlar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chiqarilgan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ru-RU" sz="2000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horpoya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birinchi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navbatda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ushlab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moslamasining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egiluvchan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osmasi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lganligi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tufayli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tarqaladi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greyferli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ilgakli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magnitli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Umumiy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maqsadlar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chiqarilgan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ru-RU" sz="2000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horpoya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rsatkichlari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3,2-32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tonna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quvvati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10-32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oraliq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balandligi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7,1 ; 8,0; 9,0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 GOST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7352-81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yicha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rnatiladi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762001" y="479947"/>
            <a:ext cx="11113771" cy="440120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Chorpoyali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metall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konstruksiyalari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quyidagilarni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ichiga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ko'prik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oraliqi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tuzilma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konsollarsiz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bitta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konsolli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to'sinli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ko'prik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ikkita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konsolli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to’sinli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ko'prik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ikkita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tayanch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bitta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ustun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ikkita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ustun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Og'ir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qavatli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ko'priklar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chiqariladi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Ushbu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aravachalarni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harakatlantirish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relslar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odatda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to’sinlarning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ustiga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o'rnatiladi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arqonlari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to’sinlar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orasidan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o'tadi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Arqonli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aravachalarining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massasi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lebyodkalarining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massasini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hisobga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nominal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massasining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5-10%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tashkil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arqonini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g'altak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bloklari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ustiga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aylantirganda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trolleybusning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qarshilik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sezilarli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darajada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oshadi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arqonning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yeyilishiga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593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1157" y="201049"/>
            <a:ext cx="10844463" cy="6360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b="1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b="1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monorelsli</a:t>
            </a:r>
            <a:r>
              <a:rPr lang="en-US" b="1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Monorelsli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arqonli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trolleybusda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monorelsning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egilish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momentini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kamaytirish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blokli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rama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osmasi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sharsimon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tayanch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elementlari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tayyorlanadi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Monorelsning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cheklangan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xizmat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muddatiga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qo'shimcha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ravishda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ko'ndalang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yo'nalishda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arava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kabinaning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beqaror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mavjud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Trolleybus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ko'chma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kabinaning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ko’ndalang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silkinishi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tirgak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roliklaridan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foydalanish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bartaraf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etilmaydi,bu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o’z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navbatida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operatorining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sharoitlariga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salbiy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ta'sir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qiladi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tomondan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yuklanishlar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aravaga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ta'sir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qilganda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roliklari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ko'prikning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pastki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qismiga</a:t>
            </a:r>
            <a:r>
              <a:rPr lang="en-US" dirty="0" smtClean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ta'sir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Ba'zi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hollarda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kabinani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siljitish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qo'shimcha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monorelslar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taqdim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etiladi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konstruksiyaning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metall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sarfini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oshiradi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b="1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b="1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Ba'zan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osilgan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aravalar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monorelsli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aravachalar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jihozlanadi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ko'prikning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pastki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tavrli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to’sindan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yasaladi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ammo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yurish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keskin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ortadi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To'sinlarning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yuzlari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panjarasiga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ulanish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nuqtalari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yanada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murakkablashadi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ishonchliligi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kamayadi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Pastki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qismida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yotqizilgan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yo’nalish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bo’yicha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harakatlanuvchi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aravachali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keng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tarqalgan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aravachalarning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ramalari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ko'pincha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yuklamani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pastki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relslarida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xil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taqsimlanishini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ta'minlash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nuqtali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sxema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bo'yicha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tayyorlanadi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Yuk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ko'targichlari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aravalardan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foydalanilganda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ko'ndalang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to’sinni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mahkamlash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ishlaydigan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ulash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ramaning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uchlaridan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biriga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Arqonli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aravachalarda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arqon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bloklari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o'rnatiladigan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to’sinning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uchiga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biriktiriladi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Bunday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holda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aravaning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balandligi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pasayadi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yurish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g'ildiraklarning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balanslagichlarining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ramalarini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o'qiga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o'rnatishga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imkon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beradi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Qismlarrning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ko'prikka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ulanish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tugunlarining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tartibini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yaxshilash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o'ziyurar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aravalarda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kichik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o'lchamdagi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reduktor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qutilari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ishlatiladi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harakat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mexanizmi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markaziy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uzatma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oshiriladi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Lebyodkalar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Tortish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arqonining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taranglashishi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tishli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barabanlar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u="sng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g'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altaklar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ravishda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trolleybus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yo'li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uzunligining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taxminan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0,8-1,2%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1,5-2,5%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bo'lishi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Trolleybus 40-45 m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masofani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bosib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o'tganda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taranglovchi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lebyodkalardan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foydalaniladi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r>
              <a:rPr lang="en-US" dirty="0" smtClean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707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4523" y="624532"/>
            <a:ext cx="10548851" cy="5748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43840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Chorpoya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yurish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43840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muvozanatli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aravachalar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ko'rinishida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tayanchlar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yurish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to'sinlarining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ustunlari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poydevoriga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bog'langan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Uzatma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motorlari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fazali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rotorga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yuk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quvvati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tonna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undan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ko'targichli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Chorpoya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ko'pincha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qisqa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tutashuvli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motorlar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Balanslash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aravalari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harakatlanadigan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g'ildiraklarga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o'zaro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bog'langan</a:t>
            </a:r>
            <a:r>
              <a:rPr lang="en-US" dirty="0" smtClean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Ba'zan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reduktor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qutisining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chiqish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reduktor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qutisi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korpusidagi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bosimni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kamaytirish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uchinchi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qo'shimcha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tayyorlanadi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Ba'zi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mexanizmlarida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etaklovchi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g'ildirag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ikkita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tayanchga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reduktor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qutisiga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tishli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mufta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ulanadi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ammo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pastki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qismning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kengligining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sezilarli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darajada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oshishiga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olib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keladi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Ba'zan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reduktor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qutisi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g'ildiraklarning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vallari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qattiq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diskli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mufta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ulanadi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Chorpoya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ishlaydigan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g'ildiraklarni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xil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reduktor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qutilarini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ishlatganda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aravaning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o'lchamlari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oshadi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Vertikal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reduktor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qutilarini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ishlatganda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aravaning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og'irligi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o'lchamlari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sezilarli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darajada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kamayadi</a:t>
            </a:r>
            <a:r>
              <a:rPr lang="en-US" dirty="0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ru-RU" b="1" dirty="0">
                <a:solidFill>
                  <a:srgbClr val="54A8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Qo’shimcha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boshqaruv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elementlari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Chorpoya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balanslash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motorlar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shkiv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o'lchamini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og'irligini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Boshqaruvning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ta’minlanishi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masofaviy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boshqarish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•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radio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boshqaruv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;•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yuritma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;•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kabinasidan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Ko'pgina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Chorpoyali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nechta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boshqaruv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turlaridan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foydalaniladi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b="1" dirty="0">
                <a:solidFill>
                  <a:srgbClr val="54A8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b="1" dirty="0">
              <a:solidFill>
                <a:srgbClr val="1F4D78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841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6087" y="325240"/>
            <a:ext cx="10640291" cy="4307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Taisun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Chorpoyali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yuk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bo'yicha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Ginnesning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rekordlar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kitobiga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kiritilgan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rekordga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ming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tonna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ko’tara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oladi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ming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avtomobil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og'irligiga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Amerika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Ozodlik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haykalining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og'irligiga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teng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Taisunning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maqsadi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yarim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suv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ostidagi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neft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platformalarida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o'ta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ustki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inshootlarni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o'rnatishdan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iboratdir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nomi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Taysun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Xitoyning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Shandun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provinsiyasidagi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tog'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Taishan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so'zidan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kelib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chiqqan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Xitoyning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Yantai Raffles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kemasozlik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zavodida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yig‘ilgan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rasmiy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ishga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tushirilishi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2009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yilning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bahorida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bo'lib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o'tgan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Rasman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ishga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tushirilishidan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yil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og'irligi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20 133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tonna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suv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to'ldirilgan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barjani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ko'tarib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jahon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rekordini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o'rnatgan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07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ko’rsatkichlari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07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maksimal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xavfsiz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ko’tarishi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- 20133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tonna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07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balandligi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- 133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07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oraliq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uzunligi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120 m;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07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maksimal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balandligi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- 80 m;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07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10 ta yuk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ko‘tarish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guruhidagi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ishchi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arqonlarning</a:t>
            </a:r>
            <a:endParaRPr lang="en-US" sz="16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07000"/>
              </a:lnSpc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umumiy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uzunligi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50 km;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07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o'ta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og'ir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modullarni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80 m 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balandlikka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endParaRPr lang="en-US" sz="16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07000"/>
              </a:lnSpc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tezligi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- 10 m/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soat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Самый мощный козловой кран в мире | 09.12.202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419" y="2574982"/>
            <a:ext cx="5709920" cy="42248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9668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1790" y="474041"/>
            <a:ext cx="10852484" cy="6019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Chorpoyali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mansub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konstruktiv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yo'lagi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oyoqlari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tayanadi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Chorpoya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ochiq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omborlar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tushirish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maydonchalariga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umumiy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maqsadli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ko'rsatish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yig'ma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qurilish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konstruksiyalari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sanoat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korxonalarining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jihozlarini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yig'ish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qurilish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montaj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kranlari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gidrotexnika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inshootlariga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ko'rsatish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katta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vazinli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konteynerlar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uzun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o’lchamli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yuklarni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maxsus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maqsadlarda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mo’ljallangan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qayta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yuklash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ishlatiladi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Chorpoyali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asosan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ochiq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maydonlarda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sochiluvchi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qayta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ishlashda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ishlatiladi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metall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konstruktsiyasi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ramasi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bo'lib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to’sin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ostida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to'g'ridan-to'g'ri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yura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oladigan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to'rtta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tayanch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ustunlari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mavjud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to’sinning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ustunli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konsoli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Chorpoyali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yuqori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unumdorligi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qamrovda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moslashuvchanlik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kuchli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ko'p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qirrali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xususiyatlarga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bo’lib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u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portlarda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qo'llaniladi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Qayta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to’sinli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oraliq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turdagi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odatiy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hisoblanadi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to'sinli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ko'proq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metall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sarflanadi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yuk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quvvati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tonna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to'sinli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ko'prigining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og'irligi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92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tonna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uchburchak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quvurli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konstruktsiyaning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massasi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atigi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52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tonna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metallni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tejash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masalasini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qiluvchi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ahamiyatga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bo'lib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oraliq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masofasi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25 m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gacha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konsollari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uzinligi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4 -6 m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gacha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foydalanish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ko'lamini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kengaytirish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konstruksiyasida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oraliq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ko'prik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bo'ylab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traversiyalardan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foydalanish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imkoni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yaratiladi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Shunday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qilib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portda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temir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stantsiyalarida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konteynerlarni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traversalar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jihozlangan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Chorpoya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tez-tez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Olinadigan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tutqich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moslamasi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traversa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echilganda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yuk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ko’taruvchi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qurilma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ilgak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rejimida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boshlaydi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970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10" descr="8BA280B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54" y="2035947"/>
            <a:ext cx="4475746" cy="2942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Рисунок 17" descr="D05640E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4842" y="2078923"/>
            <a:ext cx="5334000" cy="2942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858253" y="447708"/>
            <a:ext cx="11478126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Murakkab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sanoat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uskunalarini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transport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sanoat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ob'ektlarini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o'rnatishda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qurilish-montaj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horpoya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qo'llaniladi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Yuqori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yuk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qobiliyati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quvvati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600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tonnagacha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tufayli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korobka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shaklida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shaklida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nisbatan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kamroq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uchraydi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oralig'I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shaklida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konsollar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tayanch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tirgak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ustunlari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panjara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shaklida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7982093" y="3201267"/>
            <a:ext cx="435428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770021" y="5021852"/>
            <a:ext cx="1156635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04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Qurilish-montaj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horpoya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kranlarni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zamonaviy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chiqarishning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yana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muhim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xususiyati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oraliq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konstruksiyalarni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ishga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tushirish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ldi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garchi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uzoq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vaqt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davomida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katta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tonnajli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yuklarni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ko'tarishda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faqat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ikki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0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horpoyali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ishtirok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etishi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deb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hisoblan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kelinar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246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397434" y="564763"/>
            <a:ext cx="7690586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04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04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Qurilish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montaj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tayanch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trolleybus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jihozlanadi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Ochiq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kesimli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ko'priklar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alohida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qiziqish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uyg'otadi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aravasi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ko'prik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qismi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ichida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joylashganligi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yog'ingarchilikdan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himoyalangan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yog'ingarchilik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ko'p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yog’adigan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hududlar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muhimdir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04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Maxsus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horpoya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800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tonnagacha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ko‘tarish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quvvati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ajralib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vazifasiga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ko‘ra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konteyner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elektrostantsiya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bo‘linadi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Birinchisi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yoyish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moslamasi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jihozlangan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ko'p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ikkita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konsolga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konteyner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omborining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tepasida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ikkinchisi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maydonchasi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yuqorisida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joylashgan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ko’ra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spreyderning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bo’ylama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o'qi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yo'nalishi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bo'yicha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joylashgan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tomonlama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mexanizmidan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foydalanishni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imkonini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04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horpoyalii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palubasi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bo'ylab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yotqizilgan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yo'llar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bo'ylab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harakatlanadigan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konstruksiyadan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iboratdir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harakatlanadigan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holatda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aerodinamik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qarshilikni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kamaytirish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kemaning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orqa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ustki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qismiga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o'tkaziladi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suriladigan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konsollar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chiqariladi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kemaga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mahkam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o'rnatiladi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04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49" name="Рисунок 19" descr="Купить двухбалочный козловой кран цена - купить кран козловой цен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716" y="1572126"/>
            <a:ext cx="3729789" cy="4082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8408069" y="3419976"/>
            <a:ext cx="33909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896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79093" y="577091"/>
            <a:ext cx="9930063" cy="5845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04775">
              <a:spcAft>
                <a:spcPts val="0"/>
              </a:spcAft>
            </a:pPr>
            <a:r>
              <a:rPr lang="en-US" i="1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Umumiy</a:t>
            </a:r>
            <a:r>
              <a:rPr lang="en-US" i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maqsadlarda</a:t>
            </a:r>
            <a:r>
              <a:rPr lang="en-US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foydalaniladigan</a:t>
            </a:r>
            <a:r>
              <a:rPr lang="en-US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 err="1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port</a:t>
            </a:r>
            <a:r>
              <a:rPr lang="en-US" dirty="0" err="1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</a:t>
            </a:r>
            <a:r>
              <a:rPr lang="en-US" dirty="0" err="1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</a:t>
            </a:r>
            <a:r>
              <a:rPr lang="en-US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kranlarning</a:t>
            </a:r>
            <a:r>
              <a:rPr lang="en-US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yuk  </a:t>
            </a:r>
            <a:r>
              <a:rPr lang="en-US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qobilivati</a:t>
            </a:r>
            <a:r>
              <a:rPr lang="en-US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3,2 </a:t>
            </a:r>
            <a:r>
              <a:rPr lang="en-US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en-US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32 </a:t>
            </a:r>
            <a:r>
              <a:rPr lang="en-US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tonnagacha</a:t>
            </a:r>
            <a:r>
              <a:rPr lang="en-US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oraliqlari</a:t>
            </a:r>
            <a:r>
              <a:rPr lang="en-US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10 - 32 m, </a:t>
            </a:r>
            <a:r>
              <a:rPr lang="en-US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balandligi</a:t>
            </a:r>
            <a:r>
              <a:rPr lang="en-US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7 - 10 m </a:t>
            </a:r>
            <a:r>
              <a:rPr lang="en-US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bo’ladi</a:t>
            </a:r>
            <a:r>
              <a:rPr lang="en-US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04775">
              <a:spcAft>
                <a:spcPts val="0"/>
              </a:spcAft>
            </a:pPr>
            <a:r>
              <a:rPr lang="en-US" i="1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Ko'prik</a:t>
            </a:r>
            <a:r>
              <a:rPr lang="en-US" i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turiga</a:t>
            </a:r>
            <a:r>
              <a:rPr lang="en-US" i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qarab</a:t>
            </a:r>
            <a:r>
              <a:rPr lang="en-US" i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i="1" dirty="0" err="1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horpoya</a:t>
            </a:r>
            <a:r>
              <a:rPr lang="en-US" i="1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kranlar</a:t>
            </a:r>
            <a:r>
              <a:rPr lang="en-US" i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i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to’sinli</a:t>
            </a:r>
            <a:r>
              <a:rPr lang="en-US" i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i="1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i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ikki</a:t>
            </a:r>
            <a:r>
              <a:rPr lang="en-US" i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to’sinli</a:t>
            </a:r>
            <a:r>
              <a:rPr lang="en-US" i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turlarga</a:t>
            </a:r>
            <a:r>
              <a:rPr lang="en-US" i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i="1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bo'linadi</a:t>
            </a:r>
            <a:r>
              <a:rPr lang="en-US" i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04775">
              <a:spcAft>
                <a:spcPts val="0"/>
              </a:spcAft>
            </a:pPr>
            <a:r>
              <a:rPr lang="en-US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to‘sinli</a:t>
            </a:r>
            <a:r>
              <a:rPr lang="en-US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ko‘priklarning</a:t>
            </a:r>
            <a:r>
              <a:rPr lang="en-US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yuk </a:t>
            </a:r>
            <a:r>
              <a:rPr lang="en-US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aravalari</a:t>
            </a:r>
            <a:r>
              <a:rPr lang="en-US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osma</a:t>
            </a:r>
            <a:r>
              <a:rPr lang="en-US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monorelsli</a:t>
            </a:r>
            <a:r>
              <a:rPr lang="en-US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ko‘tarish</a:t>
            </a:r>
            <a:r>
              <a:rPr lang="en-US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quvvati</a:t>
            </a:r>
            <a:r>
              <a:rPr lang="en-US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5 </a:t>
            </a:r>
            <a:r>
              <a:rPr lang="en-US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tonnagacha</a:t>
            </a:r>
            <a:r>
              <a:rPr lang="en-US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ba’zan</a:t>
            </a:r>
            <a:r>
              <a:rPr lang="en-US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 </a:t>
            </a:r>
            <a:r>
              <a:rPr lang="en-US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tonnagacha</a:t>
            </a:r>
            <a:r>
              <a:rPr lang="en-US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bo‘lgan</a:t>
            </a:r>
            <a:r>
              <a:rPr lang="en-US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o‘ziyurar</a:t>
            </a:r>
            <a:r>
              <a:rPr lang="en-US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ko‘targichlardan</a:t>
            </a:r>
            <a:r>
              <a:rPr lang="en-US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foydalaniladi</a:t>
            </a:r>
            <a:r>
              <a:rPr lang="en-US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en-US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osma</a:t>
            </a:r>
            <a:r>
              <a:rPr lang="en-US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qo‘sh</a:t>
            </a:r>
            <a:r>
              <a:rPr lang="en-US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relsli</a:t>
            </a:r>
            <a:r>
              <a:rPr lang="en-US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konsolli</a:t>
            </a:r>
            <a:r>
              <a:rPr lang="en-US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konsolli</a:t>
            </a:r>
            <a:r>
              <a:rPr lang="en-US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osma</a:t>
            </a:r>
            <a:r>
              <a:rPr lang="en-US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tarzda</a:t>
            </a:r>
            <a:r>
              <a:rPr lang="en-US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tayyorlanadi</a:t>
            </a:r>
            <a:r>
              <a:rPr lang="en-US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04775"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Ikki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to‘sinli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horpoya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Ikki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to‘sinli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ko‘prikli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chorpoya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ko‘proq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metallni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talab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qiladi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Ularning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asosiy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ustunligi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ko'pikli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kranlardan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odatiy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aravachalaridan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foydalanish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tasdiqlangan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texnologiyadan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foydalangan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holda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quti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shaklidagi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oraliq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to’sinni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ishlab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chiqarish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imkoniyati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to'sinli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horpoyali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qoidaga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ko’ra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ko’prikli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aravalari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ishlatiladi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Tirgaklar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soniga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horpoyali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quyidagilarga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bo'linadi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ustunli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tayanchli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ustunli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tayanchli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ustunli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tayanchli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horpoya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tarqalgan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Tayanchlardan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ko'prikka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qattiq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ulanishi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qattiq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fazoviy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tayanch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ikkinchisi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sharnirli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ulanadi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moslashuvchan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tekis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tayanch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25 m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oraliqli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masofaga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horpoya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ikkala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tayanch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qattiqdir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Og'ir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tayanchlarining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temir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yo'li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quvvati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1000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tonna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ortiq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2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ortiq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relsdan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iborat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holatda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pastki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qismlar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fazoviy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muvozanatlashtiruvchi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osmaga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Ba'zi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hollarda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relslar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tayanchlarning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balandligiga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qarab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darajadagi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balandlikda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yotqiziladi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377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22" descr="B97A08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611" y="2562293"/>
            <a:ext cx="4178968" cy="3557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Рисунок 23" descr="Кран полукозловой грейферный — купить от завода-изготовителя Атлант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0063" y="2562293"/>
            <a:ext cx="4872640" cy="3557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138990" y="315524"/>
            <a:ext cx="10339136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Agar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ko'prik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tomondan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yo'lagiga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ikkinchisi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tayanch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oyoqlariga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tayansa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bunday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yarim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0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horpoyali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deb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ataladi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aravachasi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ko'prigi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bo'ylab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Trolleybusning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harakatlanish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mexanizmi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shuningdek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mexanizmi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trolleybusga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avtonom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aravachasi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ko'prikning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metall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konstruktsiyasiga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o'rnatilishi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Ko'pincha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mexanizmi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metall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konstruktsiyaga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o'rnatiladi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trolleybus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faqat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mexanizmi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jihozlangan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7780564" y="2166551"/>
            <a:ext cx="441143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7780564" y="4191000"/>
            <a:ext cx="4411436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266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20" descr="B4043DA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980" y="3114356"/>
            <a:ext cx="4900862" cy="3160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7" name="Рисунок 21" descr="37778FF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4337" y="3114356"/>
            <a:ext cx="4868779" cy="3160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753980" y="375145"/>
            <a:ext cx="11061030" cy="273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Greyferli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horpoyali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maxsus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greyfer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lebyodkasi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jihozlangan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agar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mexanizmi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mavjud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greyfernii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qulflash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mexanizmi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mavjud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Agar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mo’ljallash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zarurati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tug'ilsa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u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trolleybus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metallurgiya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aravachalari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kabi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aylanadigan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qism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jihozlanadi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tebranishini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kamaytirish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moslamasining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qattiq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osmasidan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foydalanish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Qurilish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montaj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400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tonnagacha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quvvatiga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oraliqlari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80 m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balandligi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30 m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maxsus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maqsadlar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maxsus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gidrotexnik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inshootlar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866021" y="3849969"/>
            <a:ext cx="522972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6866021" y="5598193"/>
            <a:ext cx="5229726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668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498027"/>
              </p:ext>
            </p:extLst>
          </p:nvPr>
        </p:nvGraphicFramePr>
        <p:xfrm>
          <a:off x="766010" y="5158522"/>
          <a:ext cx="10515600" cy="13651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7014789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17713738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87741159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994719391"/>
                    </a:ext>
                  </a:extLst>
                </a:gridCol>
              </a:tblGrid>
              <a:tr h="496531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Kranlarning</a:t>
                      </a:r>
                      <a:r>
                        <a:rPr lang="ru-RU" sz="1200" dirty="0">
                          <a:effectLst/>
                        </a:rPr>
                        <a:t>  </a:t>
                      </a:r>
                      <a:r>
                        <a:rPr lang="ru-RU" sz="1200" dirty="0" err="1">
                          <a:effectLst/>
                        </a:rPr>
                        <a:t>xususiyatlari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201556"/>
                  </a:ext>
                </a:extLst>
              </a:tr>
              <a:tr h="1810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  Кран </a:t>
                      </a:r>
                      <a:r>
                        <a:rPr lang="en-US" sz="1200">
                          <a:effectLst/>
                        </a:rPr>
                        <a:t>turi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Yuk ko’tarish qobiliyati</a:t>
                      </a:r>
                      <a:r>
                        <a:rPr lang="ru-RU" sz="1200">
                          <a:effectLst/>
                        </a:rPr>
                        <a:t>, </a:t>
                      </a:r>
                      <a:r>
                        <a:rPr lang="ru-RU" sz="1200" u="sng">
                          <a:effectLst/>
                          <a:hlinkClick r:id="rId2" tooltip="Тонна"/>
                        </a:rPr>
                        <a:t>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Oraliq masofasi</a:t>
                      </a:r>
                      <a:r>
                        <a:rPr lang="ru-RU" sz="1200">
                          <a:effectLst/>
                        </a:rPr>
                        <a:t>, </a:t>
                      </a:r>
                      <a:r>
                        <a:rPr lang="ru-RU" sz="1200" u="sng">
                          <a:effectLst/>
                          <a:hlinkClick r:id="rId3" tooltip="Метр"/>
                        </a:rPr>
                        <a:t>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Ko’tarish balandligi</a:t>
                      </a:r>
                      <a:r>
                        <a:rPr lang="ru-RU" sz="1200">
                          <a:effectLst/>
                        </a:rPr>
                        <a:t>, </a:t>
                      </a:r>
                      <a:r>
                        <a:rPr lang="ru-RU" sz="1200" u="sng">
                          <a:effectLst/>
                          <a:hlinkClick r:id="rId3" tooltip="Метр"/>
                        </a:rPr>
                        <a:t>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1842897542"/>
                  </a:ext>
                </a:extLst>
              </a:tr>
              <a:tr h="2299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Umumiy maqsadli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3.2-50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10-40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7-16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1059476338"/>
                  </a:ext>
                </a:extLst>
              </a:tr>
              <a:tr h="3552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Qurilish- montaj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300-400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60-80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20-30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1970102496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66010" y="357208"/>
            <a:ext cx="10951029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Chorpoyali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tuzilishi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Chorpoyali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quyidagi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elementlardan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iborat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metall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ko'prik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ko‘prik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ustiga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o‘rnatilgan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osilgan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ustida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harakatlana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oladigan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trolleybus;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ikkita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tayanch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ularning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bitta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ikkita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ustunni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o'z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ichiga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oladi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yo'lagi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bo'ylab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harakatlanish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platformalar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tirgaklari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mexanizmi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trolleybus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mexanizmi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mexanizmi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Tuzilishi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bo’yicha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ko'pchilik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o’xshash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bo’ladi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.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ustunlarga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tayanadigan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panjarali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to’sinlardan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iborat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To’sinlar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ikkita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fermadan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iborat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bo’lib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o’zaro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bog'langan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Yuqori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qismida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trolleybus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harakatlanadigan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rels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yo'llari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yotqizilgan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Boshqaruv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kabinasi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qattiq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tayanchda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joylashtirilgan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Ba'zi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modellarda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yuk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aravalarida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joylashgan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bo'lishi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Yuqori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qobiliyatiga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modellarda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tayanch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to’sinlar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ikki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g'ildirakli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balanslovchi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aravalari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jihozlangan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bo’ladi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O'rtacha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yuqori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ko’tarish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quvvatiga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Chorpoyali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kranlarida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metall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konstruktsiyalar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xil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qismlardan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iborat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bo'lib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faqat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murvat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mahkamlangan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bo'limlar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sonida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farqlanadi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en-US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568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5" descr="Portalkran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695" y="2863516"/>
            <a:ext cx="5051552" cy="3513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5" name="Рисунок 24" descr="Козловые краны технические характеристики. Козловой кран КК-12.5  решетчатого типа — отличное решение для строительных и погрузочных площадок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8703" y="2863516"/>
            <a:ext cx="4892841" cy="3513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026695" y="467306"/>
            <a:ext cx="10587789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konsol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Chorpoya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ustunli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tayanchlarga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lib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to'sinli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ayrim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ko'priklarga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ladi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Konstruktiv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sxemasiga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ko'pincha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maqsadli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Chorpoya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chiqariladi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ko'targichlari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(8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12,5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tonnagacha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quvvatiga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20-25 m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gacha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Chorpoyali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odatda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quvurli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quti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shaklidagi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tayyorlanadi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quvvati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12,5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32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tonnagacha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oralig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25-32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000" dirty="0" err="1">
                <a:solidFill>
                  <a:srgbClr val="2021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horpoya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panjarali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metall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konstruktsiya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chiqariladi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649686" y="3895725"/>
            <a:ext cx="6542314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01038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2127</Words>
  <Application>Microsoft Office PowerPoint</Application>
  <PresentationFormat>Широкоэкранный</PresentationFormat>
  <Paragraphs>97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Тема Office</vt:lpstr>
      <vt:lpstr> Mavzu 14. CHORPOYA KRANLAR HAQIDA UMUMIY MA’LUMOTLAR. CHORPOYA KRANLARINING KONSTRUKSIYASI VA TUZILISHI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Mavzu 14. CHORPOYA KRANLAR HAQIDA UMUMIY MA’LUMOTLAR. CHORPOYAKRANLARINING KONSTRUKSIYASI VA TUZILISHI</dc:title>
  <dc:creator>Исматилло ака</dc:creator>
  <cp:lastModifiedBy>Исматилло ака</cp:lastModifiedBy>
  <cp:revision>15</cp:revision>
  <dcterms:created xsi:type="dcterms:W3CDTF">2022-04-12T12:22:21Z</dcterms:created>
  <dcterms:modified xsi:type="dcterms:W3CDTF">2022-06-16T06:41:01Z</dcterms:modified>
</cp:coreProperties>
</file>