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3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howGuides="1">
      <p:cViewPr varScale="1">
        <p:scale>
          <a:sx n="115" d="100"/>
          <a:sy n="115" d="100"/>
        </p:scale>
        <p:origin x="312" y="108"/>
      </p:cViewPr>
      <p:guideLst>
        <p:guide orient="horz" pos="432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569D04-C137-45DE-95AB-0E18674B6A52}" type="datetimeFigureOut">
              <a:rPr lang="ru-RU" smtClean="0"/>
              <a:t>25.08.2022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69E76E-CAFB-4367-8E2C-C5912AFCC8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447148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69E76E-CAFB-4367-8E2C-C5912AFCC8DC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79766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4F767-4876-4BB8-8111-149E6D01BCC1}" type="datetimeFigureOut">
              <a:rPr lang="ru-RU" smtClean="0"/>
              <a:t>25.08.2022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13ED2-2968-44B2-94CE-382A634E431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06510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4F767-4876-4BB8-8111-149E6D01BCC1}" type="datetimeFigureOut">
              <a:rPr lang="ru-RU" smtClean="0"/>
              <a:t>25.08.2022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13ED2-2968-44B2-94CE-382A634E431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62143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4F767-4876-4BB8-8111-149E6D01BCC1}" type="datetimeFigureOut">
              <a:rPr lang="ru-RU" smtClean="0"/>
              <a:t>25.08.2022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13ED2-2968-44B2-94CE-382A634E431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2167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4F767-4876-4BB8-8111-149E6D01BCC1}" type="datetimeFigureOut">
              <a:rPr lang="ru-RU" smtClean="0"/>
              <a:t>25.08.2022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13ED2-2968-44B2-94CE-382A634E431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92609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4F767-4876-4BB8-8111-149E6D01BCC1}" type="datetimeFigureOut">
              <a:rPr lang="ru-RU" smtClean="0"/>
              <a:t>25.08.2022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13ED2-2968-44B2-94CE-382A634E431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07847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4F767-4876-4BB8-8111-149E6D01BCC1}" type="datetimeFigureOut">
              <a:rPr lang="ru-RU" smtClean="0"/>
              <a:t>25.08.2022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13ED2-2968-44B2-94CE-382A634E431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921724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4F767-4876-4BB8-8111-149E6D01BCC1}" type="datetimeFigureOut">
              <a:rPr lang="ru-RU" smtClean="0"/>
              <a:t>25.08.2022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13ED2-2968-44B2-94CE-382A634E431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107900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4F767-4876-4BB8-8111-149E6D01BCC1}" type="datetimeFigureOut">
              <a:rPr lang="ru-RU" smtClean="0"/>
              <a:t>25.08.2022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13ED2-2968-44B2-94CE-382A634E431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44750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4F767-4876-4BB8-8111-149E6D01BCC1}" type="datetimeFigureOut">
              <a:rPr lang="ru-RU" smtClean="0"/>
              <a:t>25.08.2022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13ED2-2968-44B2-94CE-382A634E431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70089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4F767-4876-4BB8-8111-149E6D01BCC1}" type="datetimeFigureOut">
              <a:rPr lang="ru-RU" smtClean="0"/>
              <a:t>25.08.2022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13ED2-2968-44B2-94CE-382A634E431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52899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4F767-4876-4BB8-8111-149E6D01BCC1}" type="datetimeFigureOut">
              <a:rPr lang="ru-RU" smtClean="0"/>
              <a:t>25.08.2022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13ED2-2968-44B2-94CE-382A634E431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59488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E4F767-4876-4BB8-8111-149E6D01BCC1}" type="datetimeFigureOut">
              <a:rPr lang="ru-RU" smtClean="0"/>
              <a:t>25.08.2022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F13ED2-2968-44B2-94CE-382A634E431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16762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286247"/>
            <a:ext cx="9144000" cy="372121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/>
              <a:t/>
            </a:r>
            <a:br>
              <a:rPr lang="en-US" b="1" dirty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/>
              <a:t/>
            </a:r>
            <a:br>
              <a:rPr lang="en-US" b="1" dirty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/>
              <a:t/>
            </a:r>
            <a:br>
              <a:rPr lang="en-US" b="1" dirty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/>
              <a:t/>
            </a:r>
            <a:br>
              <a:rPr lang="en-US" b="1" dirty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/>
              <a:t/>
            </a:r>
            <a:br>
              <a:rPr lang="en-US" b="1" dirty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/>
              <a:t/>
            </a:r>
            <a:br>
              <a:rPr lang="en-US" b="1" dirty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/>
              <a:t/>
            </a:r>
            <a:br>
              <a:rPr lang="en-US" b="1" dirty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/>
              <a:t/>
            </a:r>
            <a:br>
              <a:rPr lang="en-US" b="1" dirty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Mavzu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12. MINORASI BURILADIGAN MINORALI KRANLAR.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b="1" dirty="0"/>
              <a:t> </a:t>
            </a:r>
            <a:r>
              <a:rPr lang="ru-RU" dirty="0"/>
              <a:t/>
            </a:r>
            <a:br>
              <a:rPr lang="ru-RU" dirty="0"/>
            </a:br>
            <a:r>
              <a:rPr lang="en-US" b="1" dirty="0" smtClean="0"/>
              <a:t>   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l"/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Reja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1.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Minorasi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buriluvchi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kranlarning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paydo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bo’lishi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Kranning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harakat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mexanizmlari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Kran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minoralarini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burish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mexanizmi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Mufta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tomonidan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uzatiladigan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momentni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rostlash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91679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22351" y="453219"/>
            <a:ext cx="10408258" cy="29647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bomu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uch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burchak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shakildagi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payvandlangan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quvurlardan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tayyorlanadi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Bom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to'rt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qismdan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iborat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bo’lib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,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flaneslar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yordamida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gardishlaridan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bir-biriga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mahkamlangan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bo’ladi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Bomning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qulochini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o’zgartirish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lebyodka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polistpas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yordamida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bajariladi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 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Elektr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stantsiyasi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qurilishida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ishlatish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vaqtida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amaliyotda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shu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narsa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ma’lum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bo’ldiki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BK-1000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kranlarini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ishlatishda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ularni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biroz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yuk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ko'tarish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qobiliyatini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oshirish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strela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qulochini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o’zgartirishni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oshirish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shuningdek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shamol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bosimi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o'zaro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bog'langan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avtomatik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ravishda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ishlaydigan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o'g'irlikka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olib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qochishga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qarshi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tutqichlarni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o'rnatish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zarurligini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keltirib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chiqardi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 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BK-1000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kranlariga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o'g'irlikka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qarshi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avtomatik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tutqichlar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o'rnatish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uning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qismiga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sezilarli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o'zgarishlar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kiritilmasdan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amalga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oshiriulgan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" name="Рисунок 2" descr="https://forca.ru/images/knigi/archive/montazhnye-krany-elektrostanciy/montazhnye-krany-116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0871" y="3159504"/>
            <a:ext cx="3657600" cy="3609975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Прямоугольник 3"/>
          <p:cNvSpPr/>
          <p:nvPr/>
        </p:nvSpPr>
        <p:spPr>
          <a:xfrm>
            <a:off x="7868682" y="4779826"/>
            <a:ext cx="268535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>
                <a:solidFill>
                  <a:srgbClr val="88888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Башенный кран БК-1000: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623888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05231" y="340398"/>
            <a:ext cx="10233328" cy="27106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Hozirgi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vaqtda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sanoat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korxonalari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ikkita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asosiy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turdagi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minora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kranlarini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ishlab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chiqaradi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US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minorasi</a:t>
            </a: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aylanmaydiga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</a:t>
            </a: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aylanma</a:t>
            </a: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minorali</a:t>
            </a: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kranlarga</a:t>
            </a: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bo’linadi</a:t>
            </a: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,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bularda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minora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bom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birgalikda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aylanadi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.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Aylanadigan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minorali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kranlarda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burilish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moslamasi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minora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tagida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joylashgan</a:t>
            </a: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So'nggi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yillarda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mahalliy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xorijiy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kranlarni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qurish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amaliyotida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aylanma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minoraga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o'rnatilgan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kranlar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keng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tarqaldi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Bunday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kranlar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uchun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burilish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vaqtida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yuk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momenti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harakat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qiladigan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tekislikning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holati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minora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kesimining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asosiy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o'qlariga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nisbatan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o'zgarmaydi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Ushbu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holat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minoraning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kesimini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assimetrik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qilish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imkonini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beradi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uning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o'lchamlarini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maksimal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yuk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momentining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harakat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tekisligiga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perpendikulyar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yo'nalishda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sezilarli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darajada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kamaytiradi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ru-RU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" name="Рисунок 2"/>
          <p:cNvPicPr/>
          <p:nvPr/>
        </p:nvPicPr>
        <p:blipFill>
          <a:blip r:embed="rId2"/>
          <a:stretch>
            <a:fillRect/>
          </a:stretch>
        </p:blipFill>
        <p:spPr>
          <a:xfrm>
            <a:off x="875761" y="2995353"/>
            <a:ext cx="4914114" cy="3529551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5296894" y="3172576"/>
            <a:ext cx="6534647" cy="30559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11.1-rasm.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Minorasi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buriluvchi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kranlar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a)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ko’tariluvchi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strelali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sxemasi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b)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to’rt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karrali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poliplastli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srelada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yuk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ko’taruvchi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po’lat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arqon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zahirasi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sxemasi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v)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xuddi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shuning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o’zi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ikki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karrali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polispasda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g)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gorizontal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siniq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o’qli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balka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strela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sxemasi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d)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gorizontal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streladagi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tortish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po’lat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arqon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zahirasi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sxemasi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xuddi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shuning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o’zi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yuk </a:t>
            </a:r>
            <a:r>
              <a:rPr lang="en-US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arqonida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1-strela, 2-kran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minorasi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3-burilish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platformasi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mexanizmi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4-burilish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platformasi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5-yurish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qismi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6-tayanch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burilish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qurilmasi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7-muvozanatlovchi yuk, 8-yuk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chig’iri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9-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strela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chig’iri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10-strela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poliplast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11-kabina, 12-arqonli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tortqi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13-yuk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poliplasti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14- </a:t>
            </a:r>
            <a:r>
              <a:rPr lang="en-US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elektro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reversiv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chig’ir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15-karetka. </a:t>
            </a:r>
            <a:endParaRPr lang="ru-RU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15965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80654" y="562935"/>
            <a:ext cx="10266219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minorasi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2 (11.1-rasm)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burilish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platformasi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4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mahkamlanadigan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burilish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platformasi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esa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yurish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qismi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5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tayanuvchi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tayanch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burilish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qurilmasi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6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orqali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mahkamlanadi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Burilish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platformasiga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muvozanatlovchi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yuk 7,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yuk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chig’iri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8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strela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9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strela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chig’irlari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hamda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burilish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platformasini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aylantiruvchi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mexanizm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3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joylashgan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Strela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minoraga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sharnirli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mahkamlangan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bo’lib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po’lat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arqonli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tortqilar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12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orqali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tortib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olinadi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Po’lat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arqonlar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esa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yo’naltiruvchi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bloklar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orqali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strela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polispastiga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ulanadi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Yukni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ko’tarib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tushirish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esa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yuk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polispasti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13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hamda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yuk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chig’iri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osma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ilmoq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yordamida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amalga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oshiriladi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kabina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11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boshqariladi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Yuk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ko’tarish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qobiliyatiga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ko’ra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kranlarda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ikki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uch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ko’p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karrali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yakka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ikkilangan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polispastlar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qo’llaniladi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Ilmoq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osmasi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yuk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ilmog’i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traversa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o’q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bloklardan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iborat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Yukning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qulochining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strelaning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qiyaligini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(11.1-rasm, a)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yoki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yuk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aravachasi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gorizontal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strela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bo’ylab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(11.1-rasm, b)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harakatlantirib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o’zgartiriladi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Gorizontal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balka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strelali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kranlarda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yuk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aravachasi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strela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bo’ylab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elektroreversiv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chig’ir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14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orqali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harakatlanadi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Gorizontal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strelali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yuk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ko’tarish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balandligi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qiya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strelalinikidan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past,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lekin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kam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energiyani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talab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qiladi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montaji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oson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Strelasi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qiya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joylashgan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kranlarda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quloch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o’zgartirilganda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yuk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o’zining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holatini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o’zgartiradi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Bu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kamchilikni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yo’qotish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uchun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strela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qulochini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o’zgarishi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yukni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gorizontal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siljitishni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ta’minlash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talab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qilinadi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Bu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holatda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yuk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karetkasi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qiya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strela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bo’ylab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yukni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gorizontal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yo’lini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balandligini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saqlagan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holda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harakat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qiladi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Tayanch-burilish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qismi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pastda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joylashgan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kranlarda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burilganda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yurish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qismidan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boshqa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hamma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qismi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birgalikda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burilgani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uchun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katta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yuk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ko’tarish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qobiliyatiga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baland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yuk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ko’tarishda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vaznini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ko’paytirishiga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olib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keladi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SHuning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uchun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ham 10 t.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ortiq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yuk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ko’taradigan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minorali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kranlar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minorasi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burilmaydigan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faqat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yuqori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qismi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buriladigan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qilib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ishlab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chiqariladi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227789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93913" y="593502"/>
            <a:ext cx="10360549" cy="51419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1958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yilda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aylanuvchi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minorali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kranlar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sxemasiga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o’zgarish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ishlab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chiqilgan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bo'lib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ko'ra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BK-1425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kranining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yuklanish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momenti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ilgari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mavjud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bo'lgan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kuchli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montaj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minorali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kranlardan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2,5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baravar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ko'proqga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oshirishga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erishildi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Yuqori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qismida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BK-1425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kranining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minorasiga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r>
              <a:rPr lang="en-US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bom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qarshi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og'irlik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o'rnatilgan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konsol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r>
              <a:rPr lang="en-US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biriktirilgan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portal 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ichiga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tushirilgan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uning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strelarsiga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tayangan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Uning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konstruksiyasi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minorani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vertikal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o'q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atrofida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360 °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aylantirish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imkonini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beradi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Portalning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ustki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qismida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tayanch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halqali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diafragma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joylashgan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bo'lib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ular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bo'ylab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gorizontal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roliklar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aylanadi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Kranlarda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o'rnatish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vaqtida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minorani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ko'tarish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uchun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portalda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polispast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yo'naltiruvchi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bloklar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tizimi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o'rnatilgan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.  Portal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ustida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Minora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mashina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bo’limining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tayanch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ramasi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o'rnatiladi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Montaj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vaqtida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ramaga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yo'naltiruvchilar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biriktiriladi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ular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bo'ylab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minora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yuqoriga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ko'tariladi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bunda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ramaning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o'zi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portalning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tepasida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qoladi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Shundan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so’ng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rama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portaldan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ajratiladi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vintlar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ko'tariladi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minoraga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biriktiriladi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Kranning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harakat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mexanizmidan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tashqari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barcha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mexanizmlarga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uzatma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sifatida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mashina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bo’limiga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o’rnatilgan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lebyodkadan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foydalaniladi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BK-1425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portali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sharsimon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tayanchlar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orqali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yurish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aravalarining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muvozanatlashtiruvchi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tayanchlariga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tayanadi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esa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yo'lning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egri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uchastkalarida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harakatlanayotganda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aravalarning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vertikal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o'q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atrofida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aylanishiga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imkon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beradi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To'rtta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aravachasining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biri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sakkizta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yetakchi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g'ildirakda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ikkita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relsli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yo'l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bo'ylab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harakatlanadi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Shunday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qilib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32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g'ildirakga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tayanadi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ulardan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sakkiztasi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yetaklovchi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hisoblanadi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95935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Башенный кран БК-1425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78477" y="539281"/>
            <a:ext cx="5057858" cy="340995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Прямоугольник 2"/>
          <p:cNvSpPr/>
          <p:nvPr/>
        </p:nvSpPr>
        <p:spPr>
          <a:xfrm>
            <a:off x="1208599" y="4136803"/>
            <a:ext cx="9088341" cy="22694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84-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rasm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Minora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BK-1425: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1 -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minora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2 -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o'q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3 -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qarshi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og'irlik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konsoli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4 -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qarshi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og'irlik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5 - portal; 6 -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tovon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7 -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diafragma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c -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gorizontal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roliklar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9 -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minorani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ko'tarish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uchun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zanjirli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ko'targichlar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10 -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dvigatel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xonasi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11 -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yugurish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aravalari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12 -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asosiy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polistpast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zanjirli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ko'targichi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13 -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bomni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almashtirish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uchun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zanjirli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ko'targich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14 - bosh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bandi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15 -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yordamchi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ilgak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1 -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asosiy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ilgakning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ko'tarilish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balandligi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11 -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asosiy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ilgakning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yuk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ko'tarish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qobiliyati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III -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yordamchi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ilgakning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ko'tarish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qobiliyati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563952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68842" y="776395"/>
            <a:ext cx="9764201" cy="49481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Bunday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katta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hajmli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harakat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mexanizmiga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bo'lgan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ehtiyoj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kranning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katta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yuk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ko'tarish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qobiliyati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sezilarli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darajada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o’zining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og'irligiga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r>
              <a:rPr lang="en-US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bog'liq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bo’ladi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Tashish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shartlariga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ko’ra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BK-1425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kranining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barcha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metall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konstruktsiyalari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bir-biriga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murvat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bog'langan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yig'ish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birliklariga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bo'linadi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minorasi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o'nta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qisman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iborat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bosh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qismi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,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sakkizta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seksiya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qismi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tayanch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tugunlaridan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iborat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Og'irlik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shamol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tasirini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kamaytirish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uchun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BK-1425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bomining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materiali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diametri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219 mm,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devor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qalinligi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11 mm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bo'lgan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quvurlardan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uchburchak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panjara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devor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qalinligi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3 mm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bo'lgan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 70 mm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diametrli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quvurlardan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yasalgan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Bom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qismlari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biriga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gardishlaridan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ulanadi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Bomning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tavsiflangan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konstruksiyasi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juda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sodda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bo'lib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sezilarli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darajada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engilroq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vaznga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: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bomning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 m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uzunligi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og'irligi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0,25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tonnani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tashkil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etadi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metall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konstruktsiyaning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umumiy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og'irligi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(bosh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shpalsiz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11,5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tonnani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tashkil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qiladi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Bum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yukni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ko'tarish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uchun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polistpaslarning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konstruksiyasi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printsipial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jihatdan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boshqa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og'ir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minora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kranlarining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o'xshash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polistpaslaridan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farq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qilmaydi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bundan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kuchliroq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polistpaslardan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foydalanilgan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Yukni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ko'tarish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tushirish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tezligini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turli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diapozonda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o’zgartirish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uchun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asosiy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lebyodka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reduktor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(88-rasm) 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jihozlangan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18930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s://forca.ru/images/knigi/archive/montazhnye-krany-elektrostanciy/montazhnye-krany-109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9085" y="453881"/>
            <a:ext cx="5218167" cy="5749456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Прямоугольник 2"/>
          <p:cNvSpPr/>
          <p:nvPr/>
        </p:nvSpPr>
        <p:spPr>
          <a:xfrm>
            <a:off x="6981245" y="899153"/>
            <a:ext cx="4389120" cy="42414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Lebyodkaning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Ikkita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elektor</a:t>
            </a:r>
            <a:r>
              <a:rPr lang="en-US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dvigatel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tishli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muftalar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orqali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uzatmalar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qutisi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korpusida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joylashgan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assimetrik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differensial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vallariga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ulangan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Elektr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dvigatellarini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to'xtatish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uchun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tormozlar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o'rnatilgan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4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5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barabanlar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reduktorning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chiqish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vallariga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o'rnatilgan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Masalan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ko'tarilgan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elektr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motorini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yoqish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tormozlash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orqali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siz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barabanlarda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arqonni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o'rash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tezligini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36 m / min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oshirishingiz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mumkin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Ikkinchi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elektr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dvigatelni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qo'shimcha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ravishda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yoqishda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arqonni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barabanlarga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o'rash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tezligi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elektr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motorining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aylanish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yo'nalishiga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qarab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28 m / min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oshadi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yoki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kamayadi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17853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76792" y="612298"/>
            <a:ext cx="10137913" cy="54382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Reduktorning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korpusi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qopqog'i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CT 3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markali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po'lat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listdan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payvandlab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yasalgan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Tishli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g'ildiraklar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ham  CT 35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markali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po’latdan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payvandlash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yo’li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tayyorlanadi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qolgan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barcha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qismlar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CT 3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markali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po’latdan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tayyorlanadi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Tishli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shesterna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vali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ishlab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chiqarish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uchun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CT 50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po'lati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ishlatilgan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.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Кран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минораларини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буриш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вали вертикал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жойлашган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электр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двигателлар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ва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цилиндрик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червякли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ёки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планетар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редукторлардан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иборат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механизмлар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yordamida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boshqariladi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Буриш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механизми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бир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погонали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электр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двигатели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узилганда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автоматик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холда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ишга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тушади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),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икки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погонали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колодкани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шкивга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навбат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билан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босади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ёки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бошкарилувчи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педал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типида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тормозлар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ёрдамида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тормозланади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Bomning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qulochini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o'zgartirish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burilish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mexanizmining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lebyodkalari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bitta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barabanli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bo’ladi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. Yuk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ko'tarish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mexanizmining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lebyodkasidan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minoraning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aylanish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lebyodkasii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birinchi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navbatda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arqonni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o'rashning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tezligi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arqonning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sig'imi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farqlanadi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Kerakli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burilish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tezligini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olish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uchun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burilish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barabanining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diametrini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kichraytirish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birga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ikkita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reduktor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qutisini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o'rnatish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kerak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bo’ladi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 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Tez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tezlashish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yoki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to'satdan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tormozlash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paytida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ko’taruvchi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konstruksiyalarga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uzatuvchi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detallarga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sezilarli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inertsial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kuchlar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ta'sir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qiladi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Shuning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uchun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PVL-182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lebyodkasi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chegara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momentli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xavfsizlik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muftasi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jihozlangan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Mufta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tomonidan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uzatiladigan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moment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shunday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rostlanadiki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bunda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strela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qulochi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45 m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gacha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bo'lganda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25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tonna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yuk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burilish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mexanizmining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tezlashishi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sekinlashishi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vaqti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15-35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soniya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ichida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bo’ladi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qanday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holatda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15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soniyadan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kam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bo'lmasligi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uchun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o'rnatiladi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Keskin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tezlashuv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kuchli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tormozlash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vaqtida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(15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soniyadan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kam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mufti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aylanishi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kerak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ru-RU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22727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1176794" y="470027"/>
            <a:ext cx="10257181" cy="25545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Cheklovchi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momentli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mufta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kranni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haddan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tashqari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shamol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bosimidan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himoya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qiladi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,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shuningdek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kuchli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shamol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ta'sirida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mufta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aylanadi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bomu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shamol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yo'nalishi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bo'yicha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joylashadi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kumimoji="0" lang="ru-RU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Yuqorida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aytib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o'tilganidek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BK-1425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sakkizta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yurish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aravachalari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yordamida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harakatlanadi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To'rtta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haydash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aravalari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bir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portal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tayanchi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uchun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bitta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harakat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mexanizmi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mavjudligi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qo'llab-quvvatlovchi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aravalardan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farq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qiladi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.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Dvigatel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5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kVt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quvvatga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ega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MT-21-6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elektr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motoridan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reduktor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(L = 43,56)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ikkita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juft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ochiq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silindrsimon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tishli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shesterna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„ = 3,33)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iborat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Elektr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dvigateli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reduktor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qutisiga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mufta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orqali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ulanadi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uning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kasnagida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yopiq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turdagi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ikki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poyafzal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elektromagnit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tormoz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o'rnatilgan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88888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kumimoji="0" lang="en-US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5" name="Рисунок 14" descr="https://forca.ru/images/knigi/archive/montazhnye-krany-elektrostanciy/montazhnye-krany-115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63063" y="3188473"/>
            <a:ext cx="3116887" cy="34270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5082643" y="4305922"/>
            <a:ext cx="6147250" cy="18158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rgbClr val="88888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93- </a:t>
            </a:r>
            <a:r>
              <a:rPr kumimoji="0" lang="en-US" altLang="ru-RU" sz="1600" b="0" i="0" u="none" strike="noStrike" cap="none" normalizeH="0" baseline="0" dirty="0" err="1" smtClean="0">
                <a:ln>
                  <a:noFill/>
                </a:ln>
                <a:solidFill>
                  <a:srgbClr val="88888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rasm</a:t>
            </a: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rgbClr val="88888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BK-1425 </a:t>
            </a:r>
            <a:r>
              <a:rPr kumimoji="0" lang="en-US" altLang="ru-RU" sz="1600" b="0" i="0" u="none" strike="noStrike" cap="none" normalizeH="0" baseline="0" dirty="0" err="1" smtClean="0">
                <a:ln>
                  <a:noFill/>
                </a:ln>
                <a:solidFill>
                  <a:srgbClr val="88888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kranining</a:t>
            </a: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rgbClr val="88888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1600" b="0" i="0" u="none" strike="noStrike" cap="none" normalizeH="0" baseline="0" dirty="0" err="1" smtClean="0">
                <a:ln>
                  <a:noFill/>
                </a:ln>
                <a:solidFill>
                  <a:srgbClr val="88888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harakatlantiruvchi</a:t>
            </a: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rgbClr val="88888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1600" b="0" i="0" u="none" strike="noStrike" cap="none" normalizeH="0" baseline="0" dirty="0" err="1" smtClean="0">
                <a:ln>
                  <a:noFill/>
                </a:ln>
                <a:solidFill>
                  <a:srgbClr val="88888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aravachasi</a:t>
            </a: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rgbClr val="88888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1600" b="0" i="0" u="none" strike="noStrike" cap="none" normalizeH="0" baseline="0" dirty="0" err="1" smtClean="0">
                <a:ln>
                  <a:noFill/>
                </a:ln>
                <a:solidFill>
                  <a:srgbClr val="88888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harakat</a:t>
            </a: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rgbClr val="88888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1600" b="0" i="0" u="none" strike="noStrike" cap="none" normalizeH="0" baseline="0" dirty="0" err="1" smtClean="0">
                <a:ln>
                  <a:noFill/>
                </a:ln>
                <a:solidFill>
                  <a:srgbClr val="88888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mexanizmining</a:t>
            </a: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rgbClr val="88888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1600" b="0" i="0" u="none" strike="noStrike" cap="none" normalizeH="0" baseline="0" dirty="0" err="1" smtClean="0">
                <a:ln>
                  <a:noFill/>
                </a:ln>
                <a:solidFill>
                  <a:srgbClr val="88888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kinematik</a:t>
            </a: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rgbClr val="88888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1600" b="0" i="0" u="none" strike="noStrike" cap="none" normalizeH="0" baseline="0" dirty="0" err="1" smtClean="0">
                <a:ln>
                  <a:noFill/>
                </a:ln>
                <a:solidFill>
                  <a:srgbClr val="88888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diagrammasi</a:t>
            </a: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rgbClr val="88888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kumimoji="0" lang="ru-RU" alt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rgbClr val="88888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U—</a:t>
            </a:r>
            <a:r>
              <a:rPr kumimoji="0" lang="en-US" altLang="ru-RU" sz="1600" b="0" i="0" u="none" strike="noStrike" cap="none" normalizeH="0" baseline="0" dirty="0" err="1" smtClean="0">
                <a:ln>
                  <a:noFill/>
                </a:ln>
                <a:solidFill>
                  <a:srgbClr val="88888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barabanli</a:t>
            </a: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rgbClr val="88888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1600" b="0" i="0" u="none" strike="noStrike" cap="none" normalizeH="0" baseline="0" dirty="0" err="1" smtClean="0">
                <a:ln>
                  <a:noFill/>
                </a:ln>
                <a:solidFill>
                  <a:srgbClr val="88888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lebyodka</a:t>
            </a: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rgbClr val="88888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PVL-182;</a:t>
            </a:r>
            <a:endParaRPr kumimoji="0" lang="ru-RU" alt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rgbClr val="88888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1. - </a:t>
            </a:r>
            <a:r>
              <a:rPr kumimoji="0" lang="en-US" altLang="ru-RU" sz="1600" b="0" i="0" u="none" strike="noStrike" cap="none" normalizeH="0" baseline="0" dirty="0" err="1" smtClean="0">
                <a:ln>
                  <a:noFill/>
                </a:ln>
                <a:solidFill>
                  <a:srgbClr val="88888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diametri</a:t>
            </a: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rgbClr val="88888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5040 mm </a:t>
            </a:r>
            <a:r>
              <a:rPr kumimoji="0" lang="en-US" altLang="ru-RU" sz="1600" b="0" i="0" u="none" strike="noStrike" cap="none" normalizeH="0" baseline="0" dirty="0" err="1" smtClean="0">
                <a:ln>
                  <a:noFill/>
                </a:ln>
                <a:solidFill>
                  <a:srgbClr val="88888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bo'lgan</a:t>
            </a: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rgbClr val="88888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1600" b="0" i="0" u="none" strike="noStrike" cap="none" normalizeH="0" baseline="0" dirty="0" err="1" smtClean="0">
                <a:ln>
                  <a:noFill/>
                </a:ln>
                <a:solidFill>
                  <a:srgbClr val="88888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burilish</a:t>
            </a: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rgbClr val="88888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1600" b="0" i="0" u="none" strike="noStrike" cap="none" normalizeH="0" baseline="0" dirty="0" err="1" smtClean="0">
                <a:ln>
                  <a:noFill/>
                </a:ln>
                <a:solidFill>
                  <a:srgbClr val="88888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aylanasi</a:t>
            </a: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rgbClr val="88888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 </a:t>
            </a:r>
            <a:r>
              <a:rPr kumimoji="0" lang="en-US" altLang="ru-RU" sz="1600" b="0" i="0" u="none" strike="noStrike" cap="none" normalizeH="0" baseline="0" dirty="0" err="1" smtClean="0">
                <a:ln>
                  <a:noFill/>
                </a:ln>
                <a:solidFill>
                  <a:srgbClr val="88888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po’lat</a:t>
            </a: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rgbClr val="88888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kumimoji="0" lang="en-US" altLang="ru-RU" sz="1600" b="0" i="0" u="none" strike="noStrike" cap="none" normalizeH="0" baseline="0" dirty="0" err="1" smtClean="0">
                <a:ln>
                  <a:noFill/>
                </a:ln>
                <a:solidFill>
                  <a:srgbClr val="88888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arqon</a:t>
            </a: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rgbClr val="88888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   - </a:t>
            </a:r>
            <a:r>
              <a:rPr kumimoji="0" lang="en-US" altLang="ru-RU" sz="1600" b="0" i="0" u="none" strike="noStrike" cap="none" normalizeH="0" baseline="0" dirty="0" err="1" smtClean="0">
                <a:ln>
                  <a:noFill/>
                </a:ln>
                <a:solidFill>
                  <a:srgbClr val="88888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tortish</a:t>
            </a: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rgbClr val="88888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kumimoji="0" lang="en-US" altLang="ru-RU" sz="1600" b="0" i="0" u="none" strike="noStrike" cap="none" normalizeH="0" baseline="0" dirty="0" err="1" smtClean="0">
                <a:ln>
                  <a:noFill/>
                </a:ln>
                <a:solidFill>
                  <a:srgbClr val="88888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moslamasi</a:t>
            </a:r>
            <a:endParaRPr kumimoji="0" lang="ru-RU" alt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rgbClr val="88888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1 - </a:t>
            </a:r>
            <a:r>
              <a:rPr kumimoji="0" lang="en-US" altLang="ru-RU" sz="1600" b="0" i="0" u="none" strike="noStrike" cap="none" normalizeH="0" baseline="0" dirty="0" err="1" smtClean="0">
                <a:ln>
                  <a:noFill/>
                </a:ln>
                <a:solidFill>
                  <a:srgbClr val="88888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elektr</a:t>
            </a: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rgbClr val="88888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motor; 2 - </a:t>
            </a:r>
            <a:r>
              <a:rPr kumimoji="0" lang="en-US" altLang="ru-RU" sz="1600" b="0" i="0" u="none" strike="noStrike" cap="none" normalizeH="0" baseline="0" dirty="0" err="1" smtClean="0">
                <a:ln>
                  <a:noFill/>
                </a:ln>
                <a:solidFill>
                  <a:srgbClr val="88888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tormoz</a:t>
            </a: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rgbClr val="88888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3 - </a:t>
            </a:r>
            <a:r>
              <a:rPr kumimoji="0" lang="en-US" altLang="ru-RU" sz="1600" b="0" i="0" u="none" strike="noStrike" cap="none" normalizeH="0" baseline="0" dirty="0" err="1" smtClean="0">
                <a:ln>
                  <a:noFill/>
                </a:ln>
                <a:solidFill>
                  <a:srgbClr val="88888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reduktor</a:t>
            </a: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rgbClr val="88888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4 – </a:t>
            </a:r>
            <a:r>
              <a:rPr kumimoji="0" lang="en-US" altLang="ru-RU" sz="1600" b="0" i="0" u="none" strike="noStrike" cap="none" normalizeH="0" baseline="0" dirty="0" err="1" smtClean="0">
                <a:ln>
                  <a:noFill/>
                </a:ln>
                <a:solidFill>
                  <a:srgbClr val="88888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ochiq</a:t>
            </a: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rgbClr val="88888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1600" b="0" i="0" u="none" strike="noStrike" cap="none" normalizeH="0" baseline="0" dirty="0" err="1" smtClean="0">
                <a:ln>
                  <a:noFill/>
                </a:ln>
                <a:solidFill>
                  <a:srgbClr val="88888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tishli</a:t>
            </a: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rgbClr val="88888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1600" b="0" i="0" u="none" strike="noStrike" cap="none" normalizeH="0" baseline="0" dirty="0" err="1" smtClean="0">
                <a:ln>
                  <a:noFill/>
                </a:ln>
                <a:solidFill>
                  <a:srgbClr val="88888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uzatma</a:t>
            </a: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rgbClr val="88888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; 5 – </a:t>
            </a:r>
            <a:r>
              <a:rPr kumimoji="0" lang="en-US" altLang="ru-RU" sz="1600" b="0" i="0" u="none" strike="noStrike" cap="none" normalizeH="0" baseline="0" dirty="0" err="1" smtClean="0">
                <a:ln>
                  <a:noFill/>
                </a:ln>
                <a:solidFill>
                  <a:srgbClr val="88888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aylanuvchi</a:t>
            </a: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rgbClr val="88888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kumimoji="0" lang="en-US" altLang="ru-RU" sz="1600" b="0" i="0" u="none" strike="noStrike" cap="none" normalizeH="0" baseline="0" dirty="0" err="1" smtClean="0">
                <a:ln>
                  <a:noFill/>
                </a:ln>
                <a:solidFill>
                  <a:srgbClr val="88888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g'ildiraklar</a:t>
            </a:r>
            <a:endParaRPr kumimoji="0" lang="en-US" alt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837704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422</TotalTime>
  <Words>1599</Words>
  <Application>Microsoft Office PowerPoint</Application>
  <PresentationFormat>Широкоэкранный</PresentationFormat>
  <Paragraphs>32</Paragraphs>
  <Slides>10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Times New Roman</vt:lpstr>
      <vt:lpstr>Тема Office</vt:lpstr>
      <vt:lpstr>                   Mavzu 12. MINORASI BURILADIGAN MINORALI KRANLAR.     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             Mavzu 12. MINORASI BURILADIGAN MINORALI KRANLAR.       </dc:title>
  <dc:creator>Исматилло ака</dc:creator>
  <cp:lastModifiedBy>Исматилло ака</cp:lastModifiedBy>
  <cp:revision>13</cp:revision>
  <dcterms:created xsi:type="dcterms:W3CDTF">2022-02-28T05:51:40Z</dcterms:created>
  <dcterms:modified xsi:type="dcterms:W3CDTF">2022-08-25T12:16:04Z</dcterms:modified>
</cp:coreProperties>
</file>