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9"/>
  </p:notesMasterIdLst>
  <p:sldIdLst>
    <p:sldId id="256" r:id="rId2"/>
    <p:sldId id="257" r:id="rId3"/>
    <p:sldId id="258" r:id="rId4"/>
    <p:sldId id="259" r:id="rId5"/>
    <p:sldId id="261" r:id="rId6"/>
    <p:sldId id="262" r:id="rId7"/>
    <p:sldId id="263"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A47440-900D-461A-AFC5-9530B023B17C}" type="datetimeFigureOut">
              <a:rPr lang="ru-RU" smtClean="0"/>
              <a:t>08.08.2023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2956E7-3B2F-492B-AD4B-B792C25B12CF}" type="slidenum">
              <a:rPr lang="ru-RU" smtClean="0"/>
              <a:t>‹#›</a:t>
            </a:fld>
            <a:endParaRPr lang="ru-RU"/>
          </a:p>
        </p:txBody>
      </p:sp>
    </p:spTree>
    <p:extLst>
      <p:ext uri="{BB962C8B-B14F-4D97-AF65-F5344CB8AC3E}">
        <p14:creationId xmlns:p14="http://schemas.microsoft.com/office/powerpoint/2010/main" val="2411029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1143000"/>
            <a:ext cx="54864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82956E7-3B2F-492B-AD4B-B792C25B12CF}" type="slidenum">
              <a:rPr lang="ru-RU" smtClean="0"/>
              <a:t>3</a:t>
            </a:fld>
            <a:endParaRPr lang="ru-RU"/>
          </a:p>
        </p:txBody>
      </p:sp>
    </p:spTree>
    <p:extLst>
      <p:ext uri="{BB962C8B-B14F-4D97-AF65-F5344CB8AC3E}">
        <p14:creationId xmlns:p14="http://schemas.microsoft.com/office/powerpoint/2010/main" val="2840673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609600" y="3699804"/>
            <a:ext cx="110744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609600" y="1433732"/>
            <a:ext cx="110744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951501"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6278099"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6053797" y="3526302"/>
            <a:ext cx="6096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963562E2-2698-4370-9A69-16582AD71121}" type="datetimeFigureOut">
              <a:rPr lang="ru-RU" smtClean="0"/>
              <a:t>08.08.2023</a:t>
            </a:fld>
            <a:endParaRPr lang="ru-RU"/>
          </a:p>
        </p:txBody>
      </p:sp>
      <p:sp>
        <p:nvSpPr>
          <p:cNvPr id="16" name="Номер слайда 15"/>
          <p:cNvSpPr>
            <a:spLocks noGrp="1"/>
          </p:cNvSpPr>
          <p:nvPr>
            <p:ph type="sldNum" sz="quarter" idx="11"/>
          </p:nvPr>
        </p:nvSpPr>
        <p:spPr/>
        <p:txBody>
          <a:bodyPr/>
          <a:lstStyle/>
          <a:p>
            <a:fld id="{9CEC81AC-53B7-4E07-893F-A23160665C81}"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3562E2-2698-4370-9A69-16582AD71121}" type="datetimeFigureOut">
              <a:rPr lang="ru-RU" smtClean="0"/>
              <a:t>08.08.2023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CEC81AC-53B7-4E07-893F-A23160665C8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63562E2-2698-4370-9A69-16582AD71121}" type="datetimeFigureOut">
              <a:rPr lang="ru-RU" smtClean="0"/>
              <a:t>08.08.2023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CEC81AC-53B7-4E07-893F-A23160665C8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609600" y="1524000"/>
            <a:ext cx="109728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963562E2-2698-4370-9A69-16582AD71121}" type="datetimeFigureOut">
              <a:rPr lang="ru-RU" smtClean="0"/>
              <a:t>08.08.2023</a:t>
            </a:fld>
            <a:endParaRPr lang="ru-RU"/>
          </a:p>
        </p:txBody>
      </p:sp>
      <p:sp>
        <p:nvSpPr>
          <p:cNvPr id="15" name="Номер слайда 14"/>
          <p:cNvSpPr>
            <a:spLocks noGrp="1"/>
          </p:cNvSpPr>
          <p:nvPr>
            <p:ph type="sldNum" sz="quarter" idx="15"/>
          </p:nvPr>
        </p:nvSpPr>
        <p:spPr/>
        <p:txBody>
          <a:bodyPr/>
          <a:lstStyle>
            <a:lvl1pPr algn="ctr">
              <a:defRPr/>
            </a:lvl1pPr>
          </a:lstStyle>
          <a:p>
            <a:fld id="{9CEC81AC-53B7-4E07-893F-A23160665C81}"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963562E2-2698-4370-9A69-16582AD71121}" type="datetimeFigureOut">
              <a:rPr lang="ru-RU" smtClean="0"/>
              <a:t>08.08.2023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CEC81AC-53B7-4E07-893F-A23160665C81}" type="slidenum">
              <a:rPr lang="ru-RU" smtClean="0"/>
              <a:t>‹#›</a:t>
            </a:fld>
            <a:endParaRPr lang="ru-RU"/>
          </a:p>
        </p:txBody>
      </p:sp>
      <p:sp>
        <p:nvSpPr>
          <p:cNvPr id="2" name="Заголовок 1"/>
          <p:cNvSpPr>
            <a:spLocks noGrp="1"/>
          </p:cNvSpPr>
          <p:nvPr>
            <p:ph type="title"/>
          </p:nvPr>
        </p:nvSpPr>
        <p:spPr>
          <a:xfrm>
            <a:off x="914400" y="3505200"/>
            <a:ext cx="105664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4958864"/>
            <a:ext cx="105664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914400" y="4916993"/>
            <a:ext cx="105664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963562E2-2698-4370-9A69-16582AD71121}" type="datetimeFigureOut">
              <a:rPr lang="ru-RU" smtClean="0"/>
              <a:t>08.08.2023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CEC81AC-53B7-4E07-893F-A23160665C81}"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609600" y="1524000"/>
            <a:ext cx="5413248"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6197600" y="1524000"/>
            <a:ext cx="5413248"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9CEC81AC-53B7-4E07-893F-A23160665C81}"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963562E2-2698-4370-9A69-16582AD71121}" type="datetimeFigureOut">
              <a:rPr lang="ru-RU" smtClean="0"/>
              <a:t>08.08.2023</a:t>
            </a:fld>
            <a:endParaRPr lang="ru-RU"/>
          </a:p>
        </p:txBody>
      </p:sp>
      <p:sp>
        <p:nvSpPr>
          <p:cNvPr id="3" name="Текст 2"/>
          <p:cNvSpPr>
            <a:spLocks noGrp="1"/>
          </p:cNvSpPr>
          <p:nvPr>
            <p:ph type="body" idx="1"/>
          </p:nvPr>
        </p:nvSpPr>
        <p:spPr>
          <a:xfrm>
            <a:off x="609600" y="1399593"/>
            <a:ext cx="5386917"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609600" y="2201896"/>
            <a:ext cx="53848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6199717" y="2201896"/>
            <a:ext cx="53848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609600" y="155448"/>
            <a:ext cx="109728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6197600" y="1399593"/>
            <a:ext cx="5386917"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750593"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6339840"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63562E2-2698-4370-9A69-16582AD71121}" type="datetimeFigureOut">
              <a:rPr lang="ru-RU" smtClean="0"/>
              <a:t>08.08.2023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CEC81AC-53B7-4E07-893F-A23160665C81}"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63562E2-2698-4370-9A69-16582AD71121}" type="datetimeFigureOut">
              <a:rPr lang="ru-RU" smtClean="0"/>
              <a:t>08.08.2023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CEC81AC-53B7-4E07-893F-A23160665C8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609600" y="457200"/>
            <a:ext cx="83312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9042400" y="1600200"/>
            <a:ext cx="2645664"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9042400" y="457200"/>
            <a:ext cx="26416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963562E2-2698-4370-9A69-16582AD71121}" type="datetimeFigureOut">
              <a:rPr lang="ru-RU" smtClean="0"/>
              <a:t>08.08.2023</a:t>
            </a:fld>
            <a:endParaRPr lang="ru-RU"/>
          </a:p>
        </p:txBody>
      </p:sp>
      <p:sp>
        <p:nvSpPr>
          <p:cNvPr id="9" name="Номер слайда 8"/>
          <p:cNvSpPr>
            <a:spLocks noGrp="1"/>
          </p:cNvSpPr>
          <p:nvPr>
            <p:ph type="sldNum" sz="quarter" idx="15"/>
          </p:nvPr>
        </p:nvSpPr>
        <p:spPr/>
        <p:txBody>
          <a:bodyPr/>
          <a:lstStyle/>
          <a:p>
            <a:fld id="{9CEC81AC-53B7-4E07-893F-A23160665C81}"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39200" y="457200"/>
            <a:ext cx="2743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609600" y="457200"/>
            <a:ext cx="80264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8839200" y="1600200"/>
            <a:ext cx="27432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963562E2-2698-4370-9A69-16582AD71121}" type="datetimeFigureOut">
              <a:rPr lang="ru-RU" smtClean="0"/>
              <a:t>08.08.2023</a:t>
            </a:fld>
            <a:endParaRPr lang="ru-RU"/>
          </a:p>
        </p:txBody>
      </p:sp>
      <p:sp>
        <p:nvSpPr>
          <p:cNvPr id="9" name="Номер слайда 8"/>
          <p:cNvSpPr>
            <a:spLocks noGrp="1"/>
          </p:cNvSpPr>
          <p:nvPr>
            <p:ph type="sldNum" sz="quarter" idx="11"/>
          </p:nvPr>
        </p:nvSpPr>
        <p:spPr/>
        <p:txBody>
          <a:bodyPr/>
          <a:lstStyle/>
          <a:p>
            <a:fld id="{9CEC81AC-53B7-4E07-893F-A23160665C81}"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609600" y="1447800"/>
            <a:ext cx="109728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7721600" y="6203667"/>
            <a:ext cx="3454400" cy="384048"/>
          </a:xfrm>
          <a:prstGeom prst="rect">
            <a:avLst/>
          </a:prstGeom>
        </p:spPr>
        <p:txBody>
          <a:bodyPr vert="horz" anchor="ctr" anchorCtr="0"/>
          <a:lstStyle>
            <a:lvl1pPr algn="l" eaLnBrk="1" latinLnBrk="0" hangingPunct="1">
              <a:defRPr kumimoji="0" sz="1200">
                <a:solidFill>
                  <a:schemeClr val="tx2"/>
                </a:solidFill>
              </a:defRPr>
            </a:lvl1pPr>
          </a:lstStyle>
          <a:p>
            <a:fld id="{963562E2-2698-4370-9A69-16582AD71121}" type="datetimeFigureOut">
              <a:rPr lang="ru-RU" smtClean="0"/>
              <a:t>08.08.2023</a:t>
            </a:fld>
            <a:endParaRPr lang="ru-RU"/>
          </a:p>
        </p:txBody>
      </p:sp>
      <p:sp>
        <p:nvSpPr>
          <p:cNvPr id="10" name="Нижний колонтитул 9"/>
          <p:cNvSpPr>
            <a:spLocks noGrp="1"/>
          </p:cNvSpPr>
          <p:nvPr>
            <p:ph type="ftr" sz="quarter" idx="3"/>
          </p:nvPr>
        </p:nvSpPr>
        <p:spPr>
          <a:xfrm>
            <a:off x="2844800" y="6203667"/>
            <a:ext cx="47752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11214100" y="6181531"/>
            <a:ext cx="8128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CEC81AC-53B7-4E07-893F-A23160665C81}" type="slidenum">
              <a:rPr lang="ru-RU" smtClean="0"/>
              <a:t>‹#›</a:t>
            </a:fld>
            <a:endParaRPr lang="ru-RU"/>
          </a:p>
        </p:txBody>
      </p:sp>
      <p:sp>
        <p:nvSpPr>
          <p:cNvPr id="5" name="Заголовок 4"/>
          <p:cNvSpPr>
            <a:spLocks noGrp="1"/>
          </p:cNvSpPr>
          <p:nvPr>
            <p:ph type="title"/>
          </p:nvPr>
        </p:nvSpPr>
        <p:spPr>
          <a:xfrm>
            <a:off x="609600" y="152400"/>
            <a:ext cx="109728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24000" y="1021278"/>
            <a:ext cx="9144000" cy="807522"/>
          </a:xfrm>
        </p:spPr>
        <p:txBody>
          <a:bodyPr>
            <a:normAutofit/>
          </a:bodyPr>
          <a:lstStyle/>
          <a:p>
            <a:r>
              <a:rPr lang="en-US" dirty="0"/>
              <a:t>1S:Buxgalteriya 8 </a:t>
            </a:r>
            <a:r>
              <a:rPr lang="uz-Cyrl-UZ" dirty="0"/>
              <a:t>tez o‘zlashtirish elektron qo‘llanmasi, dastur bilan tanishishni boshlayotganlar uchun mo‘ljallangan.</a:t>
            </a:r>
            <a:endParaRPr lang="ru-RU" dirty="0"/>
          </a:p>
          <a:p>
            <a:endParaRPr lang="ru-RU" dirty="0"/>
          </a:p>
        </p:txBody>
      </p:sp>
      <p:sp>
        <p:nvSpPr>
          <p:cNvPr id="2" name="Заголовок 1"/>
          <p:cNvSpPr>
            <a:spLocks noGrp="1"/>
          </p:cNvSpPr>
          <p:nvPr>
            <p:ph type="ctrTitle"/>
          </p:nvPr>
        </p:nvSpPr>
        <p:spPr>
          <a:xfrm>
            <a:off x="1524000" y="273133"/>
            <a:ext cx="9144000" cy="890650"/>
          </a:xfrm>
        </p:spPr>
        <p:txBody>
          <a:bodyPr/>
          <a:lstStyle/>
          <a:p>
            <a:pPr lvl="1" algn="ctr" rtl="0">
              <a:lnSpc>
                <a:spcPct val="90000"/>
              </a:lnSpc>
              <a:spcBef>
                <a:spcPct val="0"/>
              </a:spcBef>
            </a:pPr>
            <a:r>
              <a:rPr lang="en-US" dirty="0" smtClean="0"/>
              <a:t>MAVZU</a:t>
            </a:r>
            <a:r>
              <a:rPr lang="ru-RU" dirty="0" smtClean="0"/>
              <a:t>:</a:t>
            </a:r>
            <a:r>
              <a:rPr lang="en-US" sz="1800" b="1" dirty="0" smtClean="0"/>
              <a:t>1C </a:t>
            </a:r>
            <a:r>
              <a:rPr lang="en-US" sz="1800" b="1" dirty="0" err="1" smtClean="0"/>
              <a:t>dasturida</a:t>
            </a:r>
            <a:r>
              <a:rPr lang="en-US" sz="1800" b="1" dirty="0" smtClean="0"/>
              <a:t> </a:t>
            </a:r>
            <a:r>
              <a:rPr lang="en-US" sz="1800" b="1" dirty="0" err="1" smtClean="0"/>
              <a:t>korxona</a:t>
            </a:r>
            <a:r>
              <a:rPr lang="en-US" sz="1800" b="1" dirty="0" smtClean="0"/>
              <a:t> </a:t>
            </a:r>
            <a:r>
              <a:rPr lang="en-US" sz="1800" b="1" dirty="0" err="1" smtClean="0"/>
              <a:t>ma`lumotlarini</a:t>
            </a:r>
            <a:r>
              <a:rPr lang="en-US" sz="1800" b="1" dirty="0" smtClean="0"/>
              <a:t> </a:t>
            </a:r>
            <a:r>
              <a:rPr lang="en-US" sz="1800" b="1" dirty="0" err="1" smtClean="0"/>
              <a:t>kiritish</a:t>
            </a:r>
            <a:endParaRPr lang="ru-RU" dirty="0"/>
          </a:p>
        </p:txBody>
      </p:sp>
      <p:pic>
        <p:nvPicPr>
          <p:cNvPr id="4" name="Рисунок 3"/>
          <p:cNvPicPr/>
          <p:nvPr/>
        </p:nvPicPr>
        <p:blipFill>
          <a:blip r:embed="rId2"/>
          <a:srcRect/>
          <a:stretch>
            <a:fillRect/>
          </a:stretch>
        </p:blipFill>
        <p:spPr bwMode="auto">
          <a:xfrm>
            <a:off x="3669327" y="2030775"/>
            <a:ext cx="5939791" cy="4102735"/>
          </a:xfrm>
          <a:prstGeom prst="rect">
            <a:avLst/>
          </a:prstGeom>
          <a:noFill/>
          <a:ln w="9525">
            <a:noFill/>
            <a:miter lim="800000"/>
            <a:headEnd/>
            <a:tailEnd/>
          </a:ln>
        </p:spPr>
      </p:pic>
    </p:spTree>
    <p:extLst>
      <p:ext uri="{BB962C8B-B14F-4D97-AF65-F5344CB8AC3E}">
        <p14:creationId xmlns:p14="http://schemas.microsoft.com/office/powerpoint/2010/main" val="3735076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145987" y="2683827"/>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p:cNvSpPr/>
          <p:nvPr/>
        </p:nvSpPr>
        <p:spPr>
          <a:xfrm>
            <a:off x="3048000" y="2494129"/>
            <a:ext cx="6096000" cy="292388"/>
          </a:xfrm>
          <a:prstGeom prst="rect">
            <a:avLst/>
          </a:prstGeom>
        </p:spPr>
        <p:txBody>
          <a:bodyPr>
            <a:spAutoFit/>
          </a:bodyPr>
          <a:lstStyle/>
          <a:p>
            <a:pPr lvl="1">
              <a:spcBef>
                <a:spcPts val="1200"/>
              </a:spcBef>
              <a:spcAft>
                <a:spcPts val="300"/>
              </a:spcAft>
            </a:pPr>
            <a:r>
              <a:rPr lang="uz-Cyrl-UZ" sz="1300"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12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752302" y="987162"/>
            <a:ext cx="3703153" cy="5870838"/>
          </a:xfrm>
          <a:prstGeom prst="rect">
            <a:avLst/>
          </a:prstGeom>
        </p:spPr>
        <p:txBody>
          <a:bodyPr wrap="square">
            <a:spAutoFit/>
          </a:bodyPr>
          <a:lstStyle/>
          <a:p>
            <a:pPr lvl="1">
              <a:spcBef>
                <a:spcPts val="1200"/>
              </a:spcBef>
              <a:spcAft>
                <a:spcPts val="300"/>
              </a:spcAft>
            </a:pPr>
            <a:r>
              <a:rPr lang="uz-Cyrl-UZ" sz="2000" dirty="0" smtClean="0">
                <a:effectLst/>
                <a:latin typeface="Arial" panose="020B0604020202020204" pitchFamily="34" charset="0"/>
                <a:ea typeface="Times New Roman" panose="02020603050405020304" pitchFamily="18" charset="0"/>
                <a:cs typeface="Arial" panose="020B0604020202020204" pitchFamily="34" charset="0"/>
              </a:rPr>
              <a:t>Ma’lumotlar bazasidagi hujjatlar va boshqa ob’ektlarga kirish bosh menyu yordamida amalga oshiriladi. Kirishning muqobil usuli bo‘lib </a:t>
            </a:r>
            <a:r>
              <a:rPr lang="uz-Cyrl-UZ" sz="2000" b="1" dirty="0" smtClean="0">
                <a:effectLst/>
                <a:latin typeface="Arial" panose="020B0604020202020204" pitchFamily="34" charset="0"/>
                <a:ea typeface="Times New Roman" panose="02020603050405020304" pitchFamily="18" charset="0"/>
                <a:cs typeface="Arial" panose="020B0604020202020204" pitchFamily="34" charset="0"/>
              </a:rPr>
              <a:t>Ish stoli</a:t>
            </a:r>
            <a:r>
              <a:rPr lang="uz-Cyrl-UZ" sz="2000" dirty="0" smtClean="0">
                <a:effectLst/>
                <a:latin typeface="Arial" panose="020B0604020202020204" pitchFamily="34" charset="0"/>
                <a:ea typeface="Times New Roman" panose="02020603050405020304" pitchFamily="18" charset="0"/>
                <a:cs typeface="Arial" panose="020B0604020202020204" pitchFamily="34" charset="0"/>
              </a:rPr>
              <a:t> hisoblanadi. </a:t>
            </a:r>
            <a:endParaRPr lang="ru-RU" sz="2000" dirty="0" smtClean="0">
              <a:effectLst/>
              <a:latin typeface="Times New Roman" panose="02020603050405020304" pitchFamily="18" charset="0"/>
              <a:ea typeface="Times New Roman" panose="02020603050405020304" pitchFamily="18" charset="0"/>
            </a:endParaRPr>
          </a:p>
          <a:p>
            <a:pPr indent="342900" algn="just">
              <a:spcAft>
                <a:spcPts val="0"/>
              </a:spcAft>
            </a:pPr>
            <a:r>
              <a:rPr lang="uz-Cyrl-UZ" sz="2000" dirty="0" smtClean="0">
                <a:effectLst/>
                <a:latin typeface="Times New Roman" panose="02020603050405020304" pitchFamily="18" charset="0"/>
                <a:ea typeface="Times New Roman" panose="02020603050405020304" pitchFamily="18" charset="0"/>
              </a:rPr>
              <a:t>Ish stoli navigatsiya paneli (chapdan) va ish stolidan iborat. Ish sohasining yuqori qismida ushbu bo‘lim bo‘yicha hujjatlar ro‘yxati joylashgan. Past qismida ma’lumotnoma ma’lumotlari, yangi hujjat kiritishga giperssilka, shu jumladan ushbu bo‘lim hisobi bo‘yicha hisobotlarni shakllantirishga giperssilka joylashgan. </a:t>
            </a:r>
            <a:endParaRPr lang="ru-RU" sz="2000" dirty="0" smtClean="0">
              <a:effectLst/>
              <a:latin typeface="Times New Roman" panose="02020603050405020304" pitchFamily="18" charset="0"/>
              <a:ea typeface="Times New Roman" panose="02020603050405020304" pitchFamily="18" charset="0"/>
            </a:endParaRPr>
          </a:p>
          <a:p>
            <a:pPr indent="342900" algn="just">
              <a:spcAft>
                <a:spcPts val="0"/>
              </a:spcAft>
            </a:pPr>
            <a:r>
              <a:rPr lang="uz-Cyrl-UZ" sz="1300"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1200" dirty="0">
              <a:effectLst/>
              <a:latin typeface="Times New Roman" panose="02020603050405020304" pitchFamily="18" charset="0"/>
              <a:ea typeface="Times New Roman" panose="02020603050405020304" pitchFamily="18" charset="0"/>
            </a:endParaRPr>
          </a:p>
        </p:txBody>
      </p:sp>
      <p:pic>
        <p:nvPicPr>
          <p:cNvPr id="6" name="Рисунок 5"/>
          <p:cNvPicPr/>
          <p:nvPr/>
        </p:nvPicPr>
        <p:blipFill>
          <a:blip r:embed="rId2"/>
          <a:srcRect/>
          <a:stretch>
            <a:fillRect/>
          </a:stretch>
        </p:blipFill>
        <p:spPr bwMode="auto">
          <a:xfrm>
            <a:off x="5213459" y="2582387"/>
            <a:ext cx="5931535" cy="3539490"/>
          </a:xfrm>
          <a:prstGeom prst="rect">
            <a:avLst/>
          </a:prstGeom>
          <a:noFill/>
          <a:ln w="9525">
            <a:noFill/>
            <a:miter lim="800000"/>
            <a:headEnd/>
            <a:tailEnd/>
          </a:ln>
        </p:spPr>
      </p:pic>
      <p:sp>
        <p:nvSpPr>
          <p:cNvPr id="7" name="Объект 6"/>
          <p:cNvSpPr>
            <a:spLocks noGrp="1"/>
          </p:cNvSpPr>
          <p:nvPr>
            <p:ph sz="quarter" idx="1"/>
          </p:nvPr>
        </p:nvSpPr>
        <p:spPr>
          <a:xfrm>
            <a:off x="609600" y="457200"/>
            <a:ext cx="8331200" cy="6195848"/>
          </a:xfrm>
        </p:spPr>
        <p:txBody>
          <a:bodyPr/>
          <a:lstStyle/>
          <a:p>
            <a:endParaRPr lang="ru-RU" dirty="0"/>
          </a:p>
        </p:txBody>
      </p:sp>
      <p:sp>
        <p:nvSpPr>
          <p:cNvPr id="8" name="Текст 7"/>
          <p:cNvSpPr>
            <a:spLocks noGrp="1"/>
          </p:cNvSpPr>
          <p:nvPr>
            <p:ph type="body" idx="2"/>
          </p:nvPr>
        </p:nvSpPr>
        <p:spPr/>
        <p:txBody>
          <a:bodyPr/>
          <a:lstStyle/>
          <a:p>
            <a:endParaRPr lang="ru-RU" dirty="0"/>
          </a:p>
        </p:txBody>
      </p:sp>
      <p:sp>
        <p:nvSpPr>
          <p:cNvPr id="4" name="Заголовок 3"/>
          <p:cNvSpPr>
            <a:spLocks noGrp="1"/>
          </p:cNvSpPr>
          <p:nvPr>
            <p:ph type="title"/>
          </p:nvPr>
        </p:nvSpPr>
        <p:spPr/>
        <p:txBody>
          <a:bodyPr/>
          <a:lstStyle/>
          <a:p>
            <a:endParaRPr lang="ru-RU" dirty="0"/>
          </a:p>
        </p:txBody>
      </p:sp>
    </p:spTree>
    <p:extLst>
      <p:ext uri="{BB962C8B-B14F-4D97-AF65-F5344CB8AC3E}">
        <p14:creationId xmlns:p14="http://schemas.microsoft.com/office/powerpoint/2010/main" val="2415583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24256" y="195074"/>
            <a:ext cx="11204448" cy="1200329"/>
          </a:xfrm>
          <a:prstGeom prst="rect">
            <a:avLst/>
          </a:prstGeom>
        </p:spPr>
        <p:txBody>
          <a:bodyPr wrap="square">
            <a:spAutoFit/>
          </a:bodyPr>
          <a:lstStyle/>
          <a:p>
            <a:pPr indent="342900" algn="just">
              <a:spcAft>
                <a:spcPts val="0"/>
              </a:spcAft>
            </a:pPr>
            <a:r>
              <a:rPr lang="uz-Cyrl-UZ" dirty="0">
                <a:latin typeface="Arial" panose="020B0604020202020204" pitchFamily="34" charset="0"/>
                <a:ea typeface="Times New Roman" panose="02020603050405020304" pitchFamily="18" charset="0"/>
                <a:cs typeface="Arial" panose="020B0604020202020204" pitchFamily="34" charset="0"/>
              </a:rPr>
              <a:t>Masalan, </a:t>
            </a:r>
            <a:r>
              <a:rPr lang="uz-Cyrl-UZ" b="1" dirty="0">
                <a:latin typeface="Arial" panose="020B0604020202020204" pitchFamily="34" charset="0"/>
                <a:ea typeface="Times New Roman" panose="02020603050405020304" pitchFamily="18" charset="0"/>
                <a:cs typeface="Arial" panose="020B0604020202020204" pitchFamily="34" charset="0"/>
              </a:rPr>
              <a:t>Bank </a:t>
            </a:r>
            <a:r>
              <a:rPr lang="uz-Cyrl-UZ" dirty="0">
                <a:latin typeface="Arial" panose="020B0604020202020204" pitchFamily="34" charset="0"/>
                <a:ea typeface="Times New Roman" panose="02020603050405020304" pitchFamily="18" charset="0"/>
                <a:cs typeface="Arial" panose="020B0604020202020204" pitchFamily="34" charset="0"/>
              </a:rPr>
              <a:t>bo‘limidagi </a:t>
            </a:r>
            <a:r>
              <a:rPr lang="uz-Cyrl-UZ" b="1" dirty="0">
                <a:latin typeface="Arial" panose="020B0604020202020204" pitchFamily="34" charset="0"/>
                <a:ea typeface="Times New Roman" panose="02020603050405020304" pitchFamily="18" charset="0"/>
                <a:cs typeface="Arial" panose="020B0604020202020204" pitchFamily="34" charset="0"/>
              </a:rPr>
              <a:t>To‘lov topshiriqnomasi </a:t>
            </a:r>
            <a:r>
              <a:rPr lang="uz-Cyrl-UZ" dirty="0">
                <a:latin typeface="Arial" panose="020B0604020202020204" pitchFamily="34" charset="0"/>
                <a:ea typeface="Times New Roman" panose="02020603050405020304" pitchFamily="18" charset="0"/>
                <a:cs typeface="Arial" panose="020B0604020202020204" pitchFamily="34" charset="0"/>
              </a:rPr>
              <a:t>giperssilkasi bosilganda yangi hujjatni kiritish uchun shakl ochiladi, </a:t>
            </a:r>
            <a:r>
              <a:rPr lang="uz-Cyrl-UZ" b="1" dirty="0">
                <a:latin typeface="Arial" panose="020B0604020202020204" pitchFamily="34" charset="0"/>
                <a:ea typeface="Times New Roman" panose="02020603050405020304" pitchFamily="18" charset="0"/>
                <a:cs typeface="Arial" panose="020B0604020202020204" pitchFamily="34" charset="0"/>
              </a:rPr>
              <a:t>Bank ko‘chirmasi </a:t>
            </a:r>
            <a:r>
              <a:rPr lang="uz-Cyrl-UZ" dirty="0">
                <a:latin typeface="Arial" panose="020B0604020202020204" pitchFamily="34" charset="0"/>
                <a:ea typeface="Times New Roman" panose="02020603050405020304" pitchFamily="18" charset="0"/>
                <a:cs typeface="Arial" panose="020B0604020202020204" pitchFamily="34" charset="0"/>
              </a:rPr>
              <a:t>giperssilkasi bosilganda esa bir nomli ishlanma shakli ochiladi. </a:t>
            </a:r>
            <a:r>
              <a:rPr lang="uz-Cyrl-UZ" b="1" dirty="0">
                <a:latin typeface="Arial" panose="020B0604020202020204" pitchFamily="34" charset="0"/>
                <a:ea typeface="Times New Roman" panose="02020603050405020304" pitchFamily="18" charset="0"/>
                <a:cs typeface="Arial" panose="020B0604020202020204" pitchFamily="34" charset="0"/>
              </a:rPr>
              <a:t>Bank</a:t>
            </a:r>
            <a:r>
              <a:rPr lang="uz-Cyrl-UZ" dirty="0">
                <a:latin typeface="Arial" panose="020B0604020202020204" pitchFamily="34" charset="0"/>
                <a:ea typeface="Times New Roman" panose="02020603050405020304" pitchFamily="18" charset="0"/>
                <a:cs typeface="Arial" panose="020B0604020202020204" pitchFamily="34" charset="0"/>
              </a:rPr>
              <a:t>bo‘limidagi </a:t>
            </a:r>
            <a:r>
              <a:rPr lang="uz-Cyrl-UZ" b="1" dirty="0">
                <a:latin typeface="Arial" panose="020B0604020202020204" pitchFamily="34" charset="0"/>
                <a:ea typeface="Times New Roman" panose="02020603050405020304" pitchFamily="18" charset="0"/>
                <a:cs typeface="Arial" panose="020B0604020202020204" pitchFamily="34" charset="0"/>
              </a:rPr>
              <a:t>5110 scheti bo‘yicha ASQ, 5100 schet kartochkasi, 5100 schet tahlili </a:t>
            </a:r>
            <a:r>
              <a:rPr lang="uz-Cyrl-UZ" dirty="0">
                <a:latin typeface="Arial" panose="020B0604020202020204" pitchFamily="34" charset="0"/>
                <a:ea typeface="Times New Roman" panose="02020603050405020304" pitchFamily="18" charset="0"/>
                <a:cs typeface="Arial" panose="020B0604020202020204" pitchFamily="34" charset="0"/>
              </a:rPr>
              <a:t>giperssilkalaridan foydalanib, ushbu bo‘lim hisobida aksariyat ko‘p ishlatiladigan hisobotlarni tez shakllantirish mumkin. </a:t>
            </a:r>
            <a:endParaRPr lang="ru-RU" sz="16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524256" y="1585254"/>
            <a:ext cx="11204448" cy="646331"/>
          </a:xfrm>
          <a:prstGeom prst="rect">
            <a:avLst/>
          </a:prstGeom>
        </p:spPr>
        <p:txBody>
          <a:bodyPr wrap="square">
            <a:spAutoFit/>
          </a:bodyPr>
          <a:lstStyle/>
          <a:p>
            <a:r>
              <a:rPr lang="uz-Cyrl-UZ" dirty="0">
                <a:latin typeface="Arial" panose="020B0604020202020204" pitchFamily="34" charset="0"/>
                <a:ea typeface="Times New Roman" panose="02020603050405020304" pitchFamily="18" charset="0"/>
                <a:cs typeface="Arial" panose="020B0604020202020204" pitchFamily="34" charset="0"/>
              </a:rPr>
              <a:t>SHunday taqdim qilingan o‘zaro bog‘liq hujjatlar, ishlanmalar, ma’lumotlnomalar va hisobotlar alohida uchastka hisobi etakchisi bo‘lgan, buxgalter uchun ish stoli sifatida xizmat qilishi mumkin</a:t>
            </a:r>
            <a:endParaRPr lang="ru-RU" dirty="0"/>
          </a:p>
        </p:txBody>
      </p:sp>
      <p:sp>
        <p:nvSpPr>
          <p:cNvPr id="7" name="Прямоугольник 6"/>
          <p:cNvSpPr/>
          <p:nvPr/>
        </p:nvSpPr>
        <p:spPr>
          <a:xfrm>
            <a:off x="365760" y="2653082"/>
            <a:ext cx="11119104" cy="1477328"/>
          </a:xfrm>
          <a:prstGeom prst="rect">
            <a:avLst/>
          </a:prstGeom>
        </p:spPr>
        <p:txBody>
          <a:bodyPr wrap="square">
            <a:spAutoFit/>
          </a:bodyPr>
          <a:lstStyle/>
          <a:p>
            <a:pPr indent="449580" algn="just">
              <a:spcAft>
                <a:spcPts val="0"/>
              </a:spcAft>
            </a:pPr>
            <a:r>
              <a:rPr lang="uz-Cyrl-UZ" b="1" dirty="0">
                <a:latin typeface="Arial" panose="020B0604020202020204" pitchFamily="34" charset="0"/>
                <a:ea typeface="Times New Roman" panose="02020603050405020304" pitchFamily="18" charset="0"/>
                <a:cs typeface="Arial" panose="020B0604020202020204" pitchFamily="34" charset="0"/>
              </a:rPr>
              <a:t>Buxgalter monitori</a:t>
            </a:r>
            <a:r>
              <a:rPr lang="uz-Cyrl-UZ" dirty="0">
                <a:latin typeface="Arial" panose="020B0604020202020204" pitchFamily="34" charset="0"/>
                <a:ea typeface="Times New Roman" panose="02020603050405020304" pitchFamily="18" charset="0"/>
                <a:cs typeface="Arial" panose="020B0604020202020204" pitchFamily="34" charset="0"/>
              </a:rPr>
              <a:t>hisob raqam va g‘aznadagi qoldiqlar bo‘yicha, debitor va kreditor qarzlari summalari to‘g‘risida, regalmentlangan hisobotlarni topshirish muddatlari to‘g‘risida, shu jumladan soliqlarni to‘lash muddatlari to‘g‘risida ma’lumotlarni tezkor va qulay shaklda olish imkonini beradi. </a:t>
            </a:r>
            <a:r>
              <a:rPr lang="uz-Cyrl-UZ" b="1" dirty="0">
                <a:latin typeface="Arial" panose="020B0604020202020204" pitchFamily="34" charset="0"/>
                <a:ea typeface="Times New Roman" panose="02020603050405020304" pitchFamily="18" charset="0"/>
                <a:cs typeface="Arial" panose="020B0604020202020204" pitchFamily="34" charset="0"/>
              </a:rPr>
              <a:t>Buxgalter monitori</a:t>
            </a:r>
            <a:r>
              <a:rPr lang="uz-Cyrl-UZ" dirty="0">
                <a:latin typeface="Arial" panose="020B0604020202020204" pitchFamily="34" charset="0"/>
                <a:ea typeface="Times New Roman" panose="02020603050405020304" pitchFamily="18" charset="0"/>
                <a:cs typeface="Arial" panose="020B0604020202020204" pitchFamily="34" charset="0"/>
              </a:rPr>
              <a:t>ish stoli navigatsiya panelidagi</a:t>
            </a:r>
            <a:r>
              <a:rPr lang="uz-Cyrl-UZ" b="1" dirty="0">
                <a:latin typeface="Arial" panose="020B0604020202020204" pitchFamily="34" charset="0"/>
                <a:ea typeface="Times New Roman" panose="02020603050405020304" pitchFamily="18" charset="0"/>
                <a:cs typeface="Arial" panose="020B0604020202020204" pitchFamily="34" charset="0"/>
              </a:rPr>
              <a:t> Monitor </a:t>
            </a:r>
            <a:r>
              <a:rPr lang="uz-Cyrl-UZ" dirty="0">
                <a:latin typeface="Arial" panose="020B0604020202020204" pitchFamily="34" charset="0"/>
                <a:ea typeface="Times New Roman" panose="02020603050405020304" pitchFamily="18" charset="0"/>
                <a:cs typeface="Arial" panose="020B0604020202020204" pitchFamily="34" charset="0"/>
              </a:rPr>
              <a:t>zakladkasida joylashgan.</a:t>
            </a:r>
            <a:endParaRPr lang="ru-RU" sz="1600" dirty="0" smtClean="0">
              <a:effectLst/>
              <a:latin typeface="Times New Roman" panose="02020603050405020304" pitchFamily="18" charset="0"/>
              <a:ea typeface="Times New Roman" panose="02020603050405020304" pitchFamily="18" charset="0"/>
            </a:endParaRPr>
          </a:p>
          <a:p>
            <a:pPr>
              <a:spcAft>
                <a:spcPts val="0"/>
              </a:spcAft>
            </a:pPr>
            <a:r>
              <a:rPr lang="ru-RU" dirty="0">
                <a:latin typeface="Arial" panose="020B0604020202020204" pitchFamily="34" charset="0"/>
                <a:ea typeface="Times New Roman" panose="02020603050405020304" pitchFamily="18" charset="0"/>
                <a:cs typeface="Arial" panose="020B0604020202020204" pitchFamily="34" charset="0"/>
              </a:rPr>
              <a:t> </a:t>
            </a:r>
            <a:endParaRPr lang="ru-RU" sz="1600" dirty="0">
              <a:effectLst/>
              <a:latin typeface="Times New Roman" panose="02020603050405020304" pitchFamily="18" charset="0"/>
              <a:ea typeface="Times New Roman" panose="02020603050405020304" pitchFamily="18" charset="0"/>
            </a:endParaRPr>
          </a:p>
        </p:txBody>
      </p:sp>
      <p:sp>
        <p:nvSpPr>
          <p:cNvPr id="8" name="Прямоугольник 7"/>
          <p:cNvSpPr/>
          <p:nvPr/>
        </p:nvSpPr>
        <p:spPr>
          <a:xfrm>
            <a:off x="365760" y="4130412"/>
            <a:ext cx="11362944" cy="2285241"/>
          </a:xfrm>
          <a:prstGeom prst="rect">
            <a:avLst/>
          </a:prstGeom>
        </p:spPr>
        <p:txBody>
          <a:bodyPr wrap="square">
            <a:spAutoFit/>
          </a:bodyPr>
          <a:lstStyle/>
          <a:p>
            <a:pPr marL="742950" lvl="1" indent="-285750">
              <a:spcBef>
                <a:spcPts val="1200"/>
              </a:spcBef>
              <a:spcAft>
                <a:spcPts val="300"/>
              </a:spcAft>
              <a:buFont typeface="+mj-lt"/>
              <a:buAutoNum type="arabicPeriod"/>
            </a:pPr>
            <a:r>
              <a:rPr lang="uz-Cyrl-UZ" sz="2000" b="1" kern="1600" dirty="0" smtClean="0">
                <a:effectLst/>
                <a:latin typeface="Times New Roman" panose="02020603050405020304" pitchFamily="18" charset="0"/>
                <a:ea typeface="Times New Roman" panose="02020603050405020304" pitchFamily="18" charset="0"/>
                <a:cs typeface="Arial" panose="020B0604020202020204" pitchFamily="34" charset="0"/>
              </a:rPr>
              <a:t>Ish stoli</a:t>
            </a:r>
            <a:endParaRPr lang="ru-RU" sz="2000" b="1" kern="1600" dirty="0" smtClean="0">
              <a:effectLst/>
              <a:latin typeface="Arial" panose="020B0604020202020204" pitchFamily="34" charset="0"/>
              <a:ea typeface="Times New Roman" panose="02020603050405020304" pitchFamily="18" charset="0"/>
            </a:endParaRPr>
          </a:p>
          <a:p>
            <a:pPr indent="342900" algn="just">
              <a:spcAft>
                <a:spcPts val="0"/>
              </a:spcAft>
            </a:pPr>
            <a:r>
              <a:rPr lang="uz-Cyrl-UZ" sz="2000" dirty="0" smtClean="0">
                <a:effectLst/>
                <a:latin typeface="Arial" panose="020B0604020202020204" pitchFamily="34" charset="0"/>
                <a:ea typeface="Times New Roman" panose="02020603050405020304" pitchFamily="18" charset="0"/>
                <a:cs typeface="Arial" panose="020B0604020202020204" pitchFamily="34" charset="0"/>
              </a:rPr>
              <a:t>Ma’lumotlar bazasidagi hujjatlar va boshqa ob’ektlarga kirish bosh menyu yordamida amalga oshiriladi. Kirishning muqobil usuli bo‘lib </a:t>
            </a:r>
            <a:r>
              <a:rPr lang="uz-Cyrl-UZ" sz="2000" b="1" dirty="0" smtClean="0">
                <a:effectLst/>
                <a:latin typeface="Arial" panose="020B0604020202020204" pitchFamily="34" charset="0"/>
                <a:ea typeface="Times New Roman" panose="02020603050405020304" pitchFamily="18" charset="0"/>
                <a:cs typeface="Arial" panose="020B0604020202020204" pitchFamily="34" charset="0"/>
              </a:rPr>
              <a:t>Ish stoli</a:t>
            </a:r>
            <a:r>
              <a:rPr lang="uz-Cyrl-UZ" sz="2000" dirty="0" smtClean="0">
                <a:effectLst/>
                <a:latin typeface="Arial" panose="020B0604020202020204" pitchFamily="34" charset="0"/>
                <a:ea typeface="Times New Roman" panose="02020603050405020304" pitchFamily="18" charset="0"/>
                <a:cs typeface="Arial" panose="020B0604020202020204" pitchFamily="34" charset="0"/>
              </a:rPr>
              <a:t> hisoblanadi. </a:t>
            </a:r>
            <a:endParaRPr lang="ru-RU" sz="2000" dirty="0" smtClean="0">
              <a:effectLst/>
              <a:latin typeface="Times New Roman" panose="02020603050405020304" pitchFamily="18" charset="0"/>
              <a:ea typeface="Times New Roman" panose="02020603050405020304" pitchFamily="18" charset="0"/>
            </a:endParaRPr>
          </a:p>
          <a:p>
            <a:pPr indent="342900" algn="just">
              <a:spcAft>
                <a:spcPts val="0"/>
              </a:spcAft>
            </a:pPr>
            <a:r>
              <a:rPr lang="uz-Cyrl-UZ" sz="2000" dirty="0" smtClean="0">
                <a:effectLst/>
                <a:latin typeface="Times New Roman" panose="02020603050405020304" pitchFamily="18" charset="0"/>
                <a:ea typeface="Times New Roman" panose="02020603050405020304" pitchFamily="18" charset="0"/>
              </a:rPr>
              <a:t>Ish stoli navigatsiya paneli (chapdan) va ish stolidan iborat. Ish sohasining yuqori qismida ushbu bo‘lim bo‘yicha hujjatlar ro‘yxati joylashgan. Past qismida ma’lumotnoma ma’lumotlari, yangi hujjat kiritishga giperssilka, shu jumladan ushbu bo‘lim hisobi bo‘yicha hisobotlarni shakllantirishga giperssilka joylashgan. </a:t>
            </a:r>
            <a:endParaRPr lang="ru-RU" sz="2000" dirty="0" smtClean="0">
              <a:effectLst/>
              <a:latin typeface="Times New Roman" panose="02020603050405020304" pitchFamily="18" charset="0"/>
              <a:ea typeface="Times New Roman" panose="02020603050405020304" pitchFamily="18" charset="0"/>
            </a:endParaRPr>
          </a:p>
          <a:p>
            <a:pPr indent="342900" algn="just">
              <a:spcAft>
                <a:spcPts val="0"/>
              </a:spcAft>
            </a:pPr>
            <a:r>
              <a:rPr lang="uz-Cyrl-UZ" sz="2000"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165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0" y="2663406"/>
            <a:ext cx="6096000" cy="338554"/>
          </a:xfrm>
          <a:prstGeom prst="rect">
            <a:avLst/>
          </a:prstGeom>
        </p:spPr>
        <p:txBody>
          <a:bodyPr>
            <a:spAutoFit/>
          </a:bodyPr>
          <a:lstStyle/>
          <a:p>
            <a:pPr lvl="1">
              <a:spcBef>
                <a:spcPts val="1200"/>
              </a:spcBef>
              <a:spcAft>
                <a:spcPts val="300"/>
              </a:spcAft>
            </a:pPr>
            <a:endParaRPr lang="ru-RU" sz="1600" b="1" kern="1600" dirty="0" smtClean="0">
              <a:effectLst/>
              <a:latin typeface="Arial" panose="020B0604020202020204" pitchFamily="34" charset="0"/>
              <a:ea typeface="Times New Roman" panose="02020603050405020304" pitchFamily="18" charset="0"/>
            </a:endParaRPr>
          </a:p>
        </p:txBody>
      </p:sp>
      <p:pic>
        <p:nvPicPr>
          <p:cNvPr id="3" name="Рисунок 2"/>
          <p:cNvPicPr/>
          <p:nvPr/>
        </p:nvPicPr>
        <p:blipFill>
          <a:blip r:embed="rId2"/>
          <a:srcRect/>
          <a:stretch>
            <a:fillRect/>
          </a:stretch>
        </p:blipFill>
        <p:spPr bwMode="auto">
          <a:xfrm>
            <a:off x="968123" y="410908"/>
            <a:ext cx="10321671" cy="4965764"/>
          </a:xfrm>
          <a:prstGeom prst="rect">
            <a:avLst/>
          </a:prstGeom>
          <a:noFill/>
          <a:ln w="9525">
            <a:noFill/>
            <a:miter lim="800000"/>
            <a:headEnd/>
            <a:tailEnd/>
          </a:ln>
        </p:spPr>
      </p:pic>
    </p:spTree>
    <p:extLst>
      <p:ext uri="{BB962C8B-B14F-4D97-AF65-F5344CB8AC3E}">
        <p14:creationId xmlns:p14="http://schemas.microsoft.com/office/powerpoint/2010/main" val="3194033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7680" y="256034"/>
            <a:ext cx="11180064" cy="1608133"/>
          </a:xfrm>
          <a:prstGeom prst="rect">
            <a:avLst/>
          </a:prstGeom>
        </p:spPr>
        <p:txBody>
          <a:bodyPr wrap="square">
            <a:spAutoFit/>
          </a:bodyPr>
          <a:lstStyle/>
          <a:p>
            <a:pPr marL="742950" lvl="1" indent="-285750">
              <a:spcBef>
                <a:spcPts val="1200"/>
              </a:spcBef>
              <a:spcAft>
                <a:spcPts val="300"/>
              </a:spcAft>
              <a:buFont typeface="+mj-lt"/>
              <a:buAutoNum type="arabicPeriod"/>
            </a:pPr>
            <a:r>
              <a:rPr lang="uz-Cyrl-UZ" sz="2400" b="1" kern="1600" dirty="0" smtClean="0">
                <a:effectLst/>
                <a:latin typeface="Times New Roman" panose="02020603050405020304" pitchFamily="18" charset="0"/>
                <a:ea typeface="Times New Roman" panose="02020603050405020304" pitchFamily="18" charset="0"/>
                <a:cs typeface="Arial" panose="020B0604020202020204" pitchFamily="34" charset="0"/>
              </a:rPr>
              <a:t>Rahbarga hisobot</a:t>
            </a:r>
            <a:endParaRPr lang="ru-RU" sz="2400" b="1" kern="1600" dirty="0" smtClean="0">
              <a:effectLst/>
              <a:latin typeface="Arial" panose="020B0604020202020204" pitchFamily="34" charset="0"/>
              <a:ea typeface="Times New Roman" panose="02020603050405020304" pitchFamily="18" charset="0"/>
            </a:endParaRPr>
          </a:p>
          <a:p>
            <a:pPr indent="342900" algn="just">
              <a:spcAft>
                <a:spcPts val="0"/>
              </a:spcAft>
            </a:pPr>
            <a:r>
              <a:rPr lang="uz-Cyrl-UZ" sz="2400" b="1" dirty="0" smtClean="0">
                <a:effectLst/>
                <a:latin typeface="Arial" panose="020B0604020202020204" pitchFamily="34" charset="0"/>
                <a:ea typeface="Times New Roman" panose="02020603050405020304" pitchFamily="18" charset="0"/>
                <a:cs typeface="Arial" panose="020B0604020202020204" pitchFamily="34" charset="0"/>
              </a:rPr>
              <a:t>Rahbarga hisobot </a:t>
            </a:r>
            <a:r>
              <a:rPr lang="uz-Cyrl-UZ" sz="2400" dirty="0" smtClean="0">
                <a:effectLst/>
                <a:latin typeface="Arial" panose="020B0604020202020204" pitchFamily="34" charset="0"/>
                <a:ea typeface="Times New Roman" panose="02020603050405020304" pitchFamily="18" charset="0"/>
                <a:cs typeface="Arial" panose="020B0604020202020204" pitchFamily="34" charset="0"/>
              </a:rPr>
              <a:t>bo‘limi buxgalteriya hisobi ma’lumotlari asosida tashkilotning joriy moliyaviy xolati haqida ma’lumot olish imkonini beradi. </a:t>
            </a:r>
            <a:endParaRPr lang="ru-RU" sz="2400" dirty="0" smtClean="0">
              <a:effectLst/>
              <a:latin typeface="Times New Roman" panose="02020603050405020304" pitchFamily="18" charset="0"/>
              <a:ea typeface="Times New Roman" panose="02020603050405020304" pitchFamily="18" charset="0"/>
            </a:endParaRPr>
          </a:p>
          <a:p>
            <a:pPr indent="342900">
              <a:spcAft>
                <a:spcPts val="0"/>
              </a:spcAft>
            </a:pPr>
            <a:r>
              <a:rPr lang="ru-RU" sz="2400"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2400" dirty="0">
              <a:effectLst/>
              <a:latin typeface="Times New Roman" panose="02020603050405020304" pitchFamily="18" charset="0"/>
              <a:ea typeface="Times New Roman" panose="02020603050405020304" pitchFamily="18" charset="0"/>
            </a:endParaRPr>
          </a:p>
        </p:txBody>
      </p:sp>
      <p:pic>
        <p:nvPicPr>
          <p:cNvPr id="3" name="Рисунок 2"/>
          <p:cNvPicPr/>
          <p:nvPr/>
        </p:nvPicPr>
        <p:blipFill>
          <a:blip r:embed="rId2"/>
          <a:srcRect/>
          <a:stretch>
            <a:fillRect/>
          </a:stretch>
        </p:blipFill>
        <p:spPr bwMode="auto">
          <a:xfrm>
            <a:off x="612079" y="1656905"/>
            <a:ext cx="10931271" cy="4829243"/>
          </a:xfrm>
          <a:prstGeom prst="rect">
            <a:avLst/>
          </a:prstGeom>
          <a:noFill/>
          <a:ln w="9525">
            <a:noFill/>
            <a:miter lim="800000"/>
            <a:headEnd/>
            <a:tailEnd/>
          </a:ln>
        </p:spPr>
      </p:pic>
    </p:spTree>
    <p:extLst>
      <p:ext uri="{BB962C8B-B14F-4D97-AF65-F5344CB8AC3E}">
        <p14:creationId xmlns:p14="http://schemas.microsoft.com/office/powerpoint/2010/main" val="141926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81958" y="1332504"/>
            <a:ext cx="9695793" cy="1554272"/>
          </a:xfrm>
          <a:prstGeom prst="rect">
            <a:avLst/>
          </a:prstGeom>
        </p:spPr>
        <p:txBody>
          <a:bodyPr wrap="square">
            <a:spAutoFit/>
          </a:bodyPr>
          <a:lstStyle/>
          <a:p>
            <a:pPr indent="449580" algn="just">
              <a:lnSpc>
                <a:spcPts val="1350"/>
              </a:lnSpc>
              <a:spcAft>
                <a:spcPts val="0"/>
              </a:spcAft>
            </a:pPr>
            <a:r>
              <a:rPr lang="uz-Cyrl-UZ" sz="2000" b="1" dirty="0">
                <a:latin typeface="Times New Roman" panose="02020603050405020304" pitchFamily="18" charset="0"/>
                <a:ea typeface="Times New Roman" panose="02020603050405020304" pitchFamily="18" charset="0"/>
                <a:cs typeface="Arial" panose="020B0604020202020204" pitchFamily="34" charset="0"/>
              </a:rPr>
              <a:t>Tezkor ma’lumotlar </a:t>
            </a:r>
            <a:r>
              <a:rPr lang="uz-Cyrl-UZ" sz="2000" dirty="0">
                <a:latin typeface="Times New Roman" panose="02020603050405020304" pitchFamily="18" charset="0"/>
                <a:ea typeface="Times New Roman" panose="02020603050405020304" pitchFamily="18" charset="0"/>
                <a:cs typeface="Arial" panose="020B0604020202020204" pitchFamily="34" charset="0"/>
              </a:rPr>
              <a:t>bo‘limida ko‘rsatkichlar qatori bo‘yicha joriy kun uchun tezkor ma’lumotlar aks etadi. Tezkor ma’lumotlarni </a:t>
            </a:r>
            <a:r>
              <a:rPr lang="uz-Cyrl-UZ" sz="2000" b="1" dirty="0">
                <a:latin typeface="Times New Roman" panose="02020603050405020304" pitchFamily="18" charset="0"/>
                <a:ea typeface="Times New Roman" panose="02020603050405020304" pitchFamily="18" charset="0"/>
                <a:cs typeface="Arial" panose="020B0604020202020204" pitchFamily="34" charset="0"/>
              </a:rPr>
              <a:t>Rahbar uchun hisobotlar </a:t>
            </a:r>
            <a:r>
              <a:rPr lang="uz-Cyrl-UZ" sz="2000" dirty="0">
                <a:latin typeface="Times New Roman" panose="02020603050405020304" pitchFamily="18" charset="0"/>
                <a:ea typeface="Times New Roman" panose="02020603050405020304" pitchFamily="18" charset="0"/>
                <a:cs typeface="Arial" panose="020B0604020202020204" pitchFamily="34" charset="0"/>
              </a:rPr>
              <a:t>bo‘limi hisobotlari yordamida detallashtirish mumkin. </a:t>
            </a:r>
            <a:endParaRPr lang="ru-RU" sz="2000" dirty="0" smtClean="0">
              <a:effectLst/>
              <a:latin typeface="Arial" panose="020B0604020202020204" pitchFamily="34" charset="0"/>
              <a:ea typeface="Times New Roman" panose="02020603050405020304" pitchFamily="18" charset="0"/>
            </a:endParaRPr>
          </a:p>
          <a:p>
            <a:pPr indent="449580" algn="just">
              <a:spcAft>
                <a:spcPts val="0"/>
              </a:spcAft>
            </a:pPr>
            <a:r>
              <a:rPr lang="uz-Cyrl-UZ" sz="2000" dirty="0">
                <a:latin typeface="Arial" panose="020B0604020202020204" pitchFamily="34" charset="0"/>
                <a:ea typeface="Times New Roman" panose="02020603050405020304" pitchFamily="18" charset="0"/>
                <a:cs typeface="Arial" panose="020B0604020202020204" pitchFamily="34" charset="0"/>
              </a:rPr>
              <a:t>Tavsiya qilinadigan ma’lumotlar tahlili ketma-ketligiga </a:t>
            </a:r>
            <a:r>
              <a:rPr lang="uz-Cyrl-UZ" sz="2000" b="1" dirty="0">
                <a:latin typeface="Arial" panose="020B0604020202020204" pitchFamily="34" charset="0"/>
                <a:ea typeface="Times New Roman" panose="02020603050405020304" pitchFamily="18" charset="0"/>
                <a:cs typeface="Arial" panose="020B0604020202020204" pitchFamily="34" charset="0"/>
              </a:rPr>
              <a:t>Hisobotlardan qanday foydalanish </a:t>
            </a:r>
            <a:r>
              <a:rPr lang="uz-Cyrl-UZ" sz="2000" dirty="0">
                <a:latin typeface="Arial" panose="020B0604020202020204" pitchFamily="34" charset="0"/>
                <a:ea typeface="Times New Roman" panose="02020603050405020304" pitchFamily="18" charset="0"/>
                <a:cs typeface="Arial" panose="020B0604020202020204" pitchFamily="34" charset="0"/>
              </a:rPr>
              <a:t>ssilkasi bo‘yicha o‘tish mumkin.</a:t>
            </a:r>
            <a:endParaRPr lang="ru-RU" sz="2000" dirty="0" smtClean="0">
              <a:effectLst/>
              <a:latin typeface="Times New Roman" panose="02020603050405020304" pitchFamily="18" charset="0"/>
              <a:ea typeface="Times New Roman" panose="02020603050405020304" pitchFamily="18" charset="0"/>
            </a:endParaRPr>
          </a:p>
          <a:p>
            <a:pPr>
              <a:spcAft>
                <a:spcPts val="0"/>
              </a:spcAft>
            </a:pPr>
            <a:r>
              <a:rPr lang="uz-Cyrl-UZ" sz="2000" dirty="0">
                <a:latin typeface="Arial" panose="020B0604020202020204" pitchFamily="34" charset="0"/>
                <a:ea typeface="Times New Roman" panose="02020603050405020304" pitchFamily="18" charset="0"/>
                <a:cs typeface="Arial" panose="020B0604020202020204" pitchFamily="34" charset="0"/>
              </a:rPr>
              <a:t> </a:t>
            </a:r>
            <a:endParaRPr lang="ru-RU" sz="200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754223" y="3290562"/>
            <a:ext cx="11289792" cy="2100575"/>
          </a:xfrm>
          <a:prstGeom prst="rect">
            <a:avLst/>
          </a:prstGeom>
        </p:spPr>
        <p:txBody>
          <a:bodyPr wrap="square">
            <a:spAutoFit/>
          </a:bodyPr>
          <a:lstStyle/>
          <a:p>
            <a:pPr marL="274320" indent="-274320">
              <a:spcBef>
                <a:spcPts val="1200"/>
              </a:spcBef>
              <a:spcAft>
                <a:spcPts val="300"/>
              </a:spcAft>
            </a:pPr>
            <a:r>
              <a:rPr lang="uz-Cyrl-UZ" sz="2000" b="0" kern="1600" cap="small" spc="25" dirty="0" smtClean="0">
                <a:effectLst/>
                <a:latin typeface="Arial" panose="020B0604020202020204" pitchFamily="34" charset="0"/>
                <a:ea typeface="Times New Roman" panose="02020603050405020304" pitchFamily="18" charset="0"/>
              </a:rPr>
              <a:t>Bob 3</a:t>
            </a:r>
            <a:r>
              <a:rPr lang="uz-Cyrl-UZ" sz="2000" b="0" kern="1600" cap="small" spc="25" dirty="0" smtClean="0">
                <a:effectLst/>
                <a:latin typeface="Times New Roman" panose="02020603050405020304" pitchFamily="18" charset="0"/>
                <a:ea typeface="Times New Roman" panose="02020603050405020304" pitchFamily="18" charset="0"/>
              </a:rPr>
              <a:t>ISH BOSHI</a:t>
            </a:r>
            <a:endParaRPr lang="ru-RU" sz="2000" b="1" kern="1600" dirty="0" smtClean="0">
              <a:effectLst/>
              <a:latin typeface="Arial" panose="020B0604020202020204" pitchFamily="34" charset="0"/>
              <a:ea typeface="Times New Roman" panose="02020603050405020304" pitchFamily="18" charset="0"/>
            </a:endParaRPr>
          </a:p>
          <a:p>
            <a:pPr indent="449580" algn="just">
              <a:spcAft>
                <a:spcPts val="0"/>
              </a:spcAft>
            </a:pPr>
            <a:r>
              <a:rPr lang="uz-Cyrl-UZ" dirty="0">
                <a:latin typeface="Arial" panose="020B0604020202020204" pitchFamily="34" charset="0"/>
                <a:ea typeface="Times New Roman" panose="02020603050405020304" pitchFamily="18" charset="0"/>
                <a:cs typeface="Arial" panose="020B0604020202020204" pitchFamily="34" charset="0"/>
              </a:rPr>
              <a:t>Dastur buxgalteriya hisobini yuritish uchun tayyorlangan, to‘ldirilgan schetlar rejasi va boshqa sozlanmalar bilan etkazib beriladi. Hisobni yuritish sozlanmalari foydalanuvchi tomonidan o‘zgartirilishi bo‘lishi mumkin.</a:t>
            </a:r>
            <a:endParaRPr lang="ru-RU" sz="1600" dirty="0" smtClean="0">
              <a:effectLst/>
              <a:latin typeface="Times New Roman" panose="02020603050405020304" pitchFamily="18" charset="0"/>
              <a:ea typeface="Times New Roman" panose="02020603050405020304" pitchFamily="18" charset="0"/>
            </a:endParaRPr>
          </a:p>
          <a:p>
            <a:pPr indent="449580" algn="just">
              <a:spcAft>
                <a:spcPts val="0"/>
              </a:spcAft>
            </a:pPr>
            <a:r>
              <a:rPr lang="uz-Cyrl-UZ" dirty="0">
                <a:latin typeface="Arial" panose="020B0604020202020204" pitchFamily="34" charset="0"/>
                <a:ea typeface="Times New Roman" panose="02020603050405020304" pitchFamily="18" charset="0"/>
                <a:cs typeface="Arial" panose="020B0604020202020204" pitchFamily="34" charset="0"/>
              </a:rPr>
              <a:t>Dasturda ishlashni boshlash uchun zarur bo‘lgan, asosiy ma’lumotlarni to‘ldirishda hisobni to‘g‘ri yuritish uchun dasturni barcha zaruriy sozlanmalarini tez va qulay shaklda o‘rnatishga yordam beruvchi, </a:t>
            </a:r>
            <a:r>
              <a:rPr lang="uz-Cyrl-UZ" b="1" dirty="0">
                <a:latin typeface="Arial" panose="020B0604020202020204" pitchFamily="34" charset="0"/>
                <a:ea typeface="Times New Roman" panose="02020603050405020304" pitchFamily="18" charset="0"/>
                <a:cs typeface="Arial" panose="020B0604020202020204" pitchFamily="34" charset="0"/>
              </a:rPr>
              <a:t>Start yordamchi </a:t>
            </a:r>
            <a:r>
              <a:rPr lang="uz-Cyrl-UZ" dirty="0">
                <a:latin typeface="Arial" panose="020B0604020202020204" pitchFamily="34" charset="0"/>
                <a:ea typeface="Times New Roman" panose="02020603050405020304" pitchFamily="18" charset="0"/>
                <a:cs typeface="Arial" panose="020B0604020202020204" pitchFamily="34" charset="0"/>
              </a:rPr>
              <a:t>dan foydalanish tavsiya etiladi.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51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17531" y="896029"/>
            <a:ext cx="8921147" cy="1361911"/>
          </a:xfrm>
          <a:prstGeom prst="rect">
            <a:avLst/>
          </a:prstGeom>
        </p:spPr>
        <p:txBody>
          <a:bodyPr wrap="square">
            <a:spAutoFit/>
          </a:bodyPr>
          <a:lstStyle/>
          <a:p>
            <a:pPr marL="742950" lvl="1" indent="-285750">
              <a:spcBef>
                <a:spcPts val="1200"/>
              </a:spcBef>
              <a:spcAft>
                <a:spcPts val="300"/>
              </a:spcAft>
              <a:buFont typeface="+mj-lt"/>
              <a:buAutoNum type="arabicPeriod"/>
            </a:pPr>
            <a:r>
              <a:rPr lang="uz-Cyrl-UZ" sz="2000" b="1" kern="1600" dirty="0" smtClean="0">
                <a:effectLst/>
                <a:latin typeface="Times New Roman" panose="02020603050405020304" pitchFamily="18" charset="0"/>
                <a:ea typeface="Times New Roman" panose="02020603050405020304" pitchFamily="18" charset="0"/>
                <a:cs typeface="Arial" panose="020B0604020202020204" pitchFamily="34" charset="0"/>
              </a:rPr>
              <a:t>Hisob parametrlarini sozlash</a:t>
            </a:r>
            <a:endParaRPr lang="ru-RU" sz="2000" b="1" kern="1600" dirty="0" smtClean="0">
              <a:effectLst/>
              <a:latin typeface="Arial" panose="020B0604020202020204" pitchFamily="34" charset="0"/>
              <a:ea typeface="Times New Roman" panose="02020603050405020304" pitchFamily="18" charset="0"/>
            </a:endParaRPr>
          </a:p>
          <a:p>
            <a:pPr indent="450215" algn="just">
              <a:spcAft>
                <a:spcPts val="0"/>
              </a:spcAft>
            </a:pPr>
            <a:r>
              <a:rPr lang="uz-Cyrl-UZ" sz="2000" dirty="0" smtClean="0">
                <a:effectLst/>
                <a:latin typeface="Times New Roman" panose="02020603050405020304" pitchFamily="18" charset="0"/>
                <a:ea typeface="Times New Roman" panose="02020603050405020304" pitchFamily="18" charset="0"/>
                <a:cs typeface="Arial" panose="020B0604020202020204" pitchFamily="34" charset="0"/>
              </a:rPr>
              <a:t>Analitik hisob parametrlari Korxona menyusi Parametrlarni sozlash shaklida o‘rnatiladi. Analitik hisob parametrlari sozlanmalari barcha tashkilotlar ma’lumotlar bazasi uchun umumiy hisoblanadi. </a:t>
            </a:r>
            <a:endParaRPr lang="ru-RU" sz="2000" dirty="0">
              <a:effectLst/>
              <a:latin typeface="Arial" panose="020B0604020202020204" pitchFamily="34" charset="0"/>
              <a:ea typeface="Times New Roman" panose="02020603050405020304" pitchFamily="18" charset="0"/>
            </a:endParaRPr>
          </a:p>
        </p:txBody>
      </p:sp>
      <p:sp>
        <p:nvSpPr>
          <p:cNvPr id="3" name="Прямоугольник 2"/>
          <p:cNvSpPr/>
          <p:nvPr/>
        </p:nvSpPr>
        <p:spPr>
          <a:xfrm>
            <a:off x="1923991" y="2518865"/>
            <a:ext cx="8567224" cy="3164969"/>
          </a:xfrm>
          <a:prstGeom prst="rect">
            <a:avLst/>
          </a:prstGeom>
        </p:spPr>
        <p:txBody>
          <a:bodyPr wrap="square">
            <a:spAutoFit/>
          </a:bodyPr>
          <a:lstStyle/>
          <a:p>
            <a:pPr>
              <a:spcBef>
                <a:spcPts val="600"/>
              </a:spcBef>
              <a:spcAft>
                <a:spcPts val="600"/>
              </a:spcAft>
            </a:pPr>
            <a:r>
              <a:rPr lang="uz-Cyrl-UZ" b="1" dirty="0">
                <a:latin typeface="Times New Roman" panose="02020603050405020304" pitchFamily="18" charset="0"/>
                <a:ea typeface="Times New Roman" panose="02020603050405020304" pitchFamily="18" charset="0"/>
                <a:cs typeface="Arial" panose="020B0604020202020204" pitchFamily="34" charset="0"/>
              </a:rPr>
              <a:t>«Faoliyat turlari» zakladkasi</a:t>
            </a:r>
            <a:endParaRPr lang="ru-RU" sz="1600" dirty="0" smtClean="0">
              <a:effectLst/>
              <a:latin typeface="Arial" panose="020B0604020202020204" pitchFamily="34" charset="0"/>
              <a:ea typeface="Times New Roman" panose="02020603050405020304" pitchFamily="18" charset="0"/>
            </a:endParaRPr>
          </a:p>
          <a:p>
            <a:pPr indent="449580" algn="just">
              <a:spcBef>
                <a:spcPts val="600"/>
              </a:spcBef>
              <a:spcAft>
                <a:spcPts val="600"/>
              </a:spcAft>
            </a:pPr>
            <a:r>
              <a:rPr lang="uz-Cyrl-UZ" b="1" dirty="0">
                <a:latin typeface="Times New Roman" panose="02020603050405020304" pitchFamily="18" charset="0"/>
                <a:ea typeface="Times New Roman" panose="02020603050405020304" pitchFamily="18" charset="0"/>
                <a:cs typeface="Arial" panose="020B0604020202020204" pitchFamily="34" charset="0"/>
              </a:rPr>
              <a:t>Faoliyat turlari</a:t>
            </a:r>
            <a:r>
              <a:rPr lang="uz-Cyrl-UZ" dirty="0">
                <a:latin typeface="Times New Roman" panose="02020603050405020304" pitchFamily="18" charset="0"/>
                <a:ea typeface="Times New Roman" panose="02020603050405020304" pitchFamily="18" charset="0"/>
                <a:cs typeface="Arial" panose="020B0604020202020204" pitchFamily="34" charset="0"/>
              </a:rPr>
              <a:t> zakladkasida ma’lumotlar bazasi tashkilotlari amalga oshiradigan, faoliyat turlari ko‘rsatiladi. Belgilangan bayroqchalarga bog‘liq xolda zarur sozlanmalar ro‘yxati aniqlanadi.</a:t>
            </a:r>
            <a:endParaRPr lang="ru-RU" sz="1600" dirty="0" smtClean="0">
              <a:effectLst/>
              <a:latin typeface="Arial" panose="020B0604020202020204" pitchFamily="34" charset="0"/>
              <a:ea typeface="Times New Roman" panose="02020603050405020304" pitchFamily="18" charset="0"/>
            </a:endParaRPr>
          </a:p>
          <a:p>
            <a:pPr marL="342900" lvl="0" indent="-342900" algn="just">
              <a:spcBef>
                <a:spcPts val="400"/>
              </a:spcBef>
              <a:spcAft>
                <a:spcPts val="0"/>
              </a:spcAft>
              <a:buFont typeface="Wingdings" panose="05000000000000000000" pitchFamily="2" charset="2"/>
              <a:buChar char=""/>
              <a:tabLst>
                <a:tab pos="455295" algn="l"/>
              </a:tabLst>
            </a:pPr>
            <a:r>
              <a:rPr lang="uz-Cyrl-UZ" dirty="0">
                <a:latin typeface="Times New Roman" panose="02020603050405020304" pitchFamily="18" charset="0"/>
                <a:ea typeface="Times New Roman" panose="02020603050405020304" pitchFamily="18" charset="0"/>
                <a:cs typeface="Arial" panose="020B0604020202020204" pitchFamily="34" charset="0"/>
              </a:rPr>
              <a:t>Agar tashkilotlardan biri maxsulot ishlab chiqarish, ishlar bajarish va xizmatlar ko‘rsatishga oid faoliyatni amalga oshirsa, u xolda </a:t>
            </a:r>
            <a:r>
              <a:rPr lang="uz-Cyrl-UZ" b="1" dirty="0">
                <a:latin typeface="Times New Roman" panose="02020603050405020304" pitchFamily="18" charset="0"/>
                <a:ea typeface="Times New Roman" panose="02020603050405020304" pitchFamily="18" charset="0"/>
                <a:cs typeface="Arial" panose="020B0604020202020204" pitchFamily="34" charset="0"/>
              </a:rPr>
              <a:t>Maxsulot ishlab chiqarish, ishlar bajarish, xizmatlar ko‘rsatish </a:t>
            </a:r>
            <a:r>
              <a:rPr lang="uz-Cyrl-UZ" dirty="0">
                <a:latin typeface="Times New Roman" panose="02020603050405020304" pitchFamily="18" charset="0"/>
                <a:ea typeface="Times New Roman" panose="02020603050405020304" pitchFamily="18" charset="0"/>
                <a:cs typeface="Arial" panose="020B0604020202020204" pitchFamily="34" charset="0"/>
              </a:rPr>
              <a:t>bayroqchasi belgilanadi </a:t>
            </a:r>
            <a:endParaRPr lang="ru-RU" sz="1600" dirty="0" smtClean="0">
              <a:effectLst/>
              <a:latin typeface="Arial" panose="020B0604020202020204" pitchFamily="34" charset="0"/>
              <a:ea typeface="Times New Roman" panose="02020603050405020304" pitchFamily="18" charset="0"/>
            </a:endParaRPr>
          </a:p>
          <a:p>
            <a:pPr marL="342900" lvl="0" indent="-342900" algn="just">
              <a:spcBef>
                <a:spcPts val="400"/>
              </a:spcBef>
              <a:spcAft>
                <a:spcPts val="0"/>
              </a:spcAft>
              <a:buFont typeface="Wingdings" panose="05000000000000000000" pitchFamily="2" charset="2"/>
              <a:buChar char=""/>
              <a:tabLst>
                <a:tab pos="455295" algn="l"/>
              </a:tabLst>
            </a:pPr>
            <a:r>
              <a:rPr lang="uz-Cyrl-UZ" dirty="0">
                <a:latin typeface="Times New Roman" panose="02020603050405020304" pitchFamily="18" charset="0"/>
                <a:ea typeface="Times New Roman" panose="02020603050405020304" pitchFamily="18" charset="0"/>
                <a:cs typeface="Arial" panose="020B0604020202020204" pitchFamily="34" charset="0"/>
              </a:rPr>
              <a:t>Agar tashkilotlardan birichakana savdo bo‘yicha faoliyatni amalga oshirsa, u xolda </a:t>
            </a:r>
            <a:r>
              <a:rPr lang="uz-Cyrl-UZ" b="1" dirty="0">
                <a:latin typeface="Times New Roman" panose="02020603050405020304" pitchFamily="18" charset="0"/>
                <a:ea typeface="Times New Roman" panose="02020603050405020304" pitchFamily="18" charset="0"/>
                <a:cs typeface="Arial" panose="020B0604020202020204" pitchFamily="34" charset="0"/>
              </a:rPr>
              <a:t>CHakana savdo</a:t>
            </a:r>
            <a:r>
              <a:rPr lang="uz-Cyrl-UZ" dirty="0">
                <a:latin typeface="Times New Roman" panose="02020603050405020304" pitchFamily="18" charset="0"/>
                <a:ea typeface="Times New Roman" panose="02020603050405020304" pitchFamily="18" charset="0"/>
                <a:cs typeface="Arial" panose="020B0604020202020204" pitchFamily="34" charset="0"/>
              </a:rPr>
              <a:t> bayroqchasi belgilanadi.</a:t>
            </a:r>
            <a:r>
              <a:rPr lang="en-US" dirty="0">
                <a:latin typeface="Times New Roman" panose="02020603050405020304" pitchFamily="18" charset="0"/>
                <a:ea typeface="Times New Roman" panose="02020603050405020304" pitchFamily="18" charset="0"/>
                <a:cs typeface="Arial" panose="020B0604020202020204" pitchFamily="34" charset="0"/>
              </a:rPr>
              <a:t>.</a:t>
            </a:r>
            <a:endParaRPr lang="ru-RU" sz="1600" dirty="0" smtClean="0">
              <a:effectLst/>
              <a:latin typeface="Arial" panose="020B0604020202020204" pitchFamily="34" charset="0"/>
              <a:ea typeface="Times New Roman" panose="02020603050405020304" pitchFamily="18" charset="0"/>
            </a:endParaRPr>
          </a:p>
          <a:p>
            <a:pPr>
              <a:spcAft>
                <a:spcPts val="0"/>
              </a:spcAft>
            </a:pPr>
            <a:r>
              <a:rPr lang="en-US" sz="1600" dirty="0" smtClean="0">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8922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294</TotalTime>
  <Words>496</Words>
  <Application>Microsoft Office PowerPoint</Application>
  <PresentationFormat>Широкоэкранный</PresentationFormat>
  <Paragraphs>31</Paragraphs>
  <Slides>7</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vt:i4>
      </vt:variant>
    </vt:vector>
  </HeadingPairs>
  <TitlesOfParts>
    <vt:vector size="14" baseType="lpstr">
      <vt:lpstr>Arial</vt:lpstr>
      <vt:lpstr>Calibri</vt:lpstr>
      <vt:lpstr>Constantia</vt:lpstr>
      <vt:lpstr>Times New Roman</vt:lpstr>
      <vt:lpstr>Wingdings</vt:lpstr>
      <vt:lpstr>Wingdings 2</vt:lpstr>
      <vt:lpstr>Бумажная</vt:lpstr>
      <vt:lpstr>MAVZU:1C dasturida korxona ma`lumotlarini kiritish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MAVZU:1C:Buxgalterii 8 tez o‘zlashtirish» elektron qo‘llanmasi</dc:title>
  <dc:creator>Пользователь</dc:creator>
  <cp:lastModifiedBy>Учетная запись Майкрософт</cp:lastModifiedBy>
  <cp:revision>10</cp:revision>
  <dcterms:created xsi:type="dcterms:W3CDTF">2021-12-23T06:38:45Z</dcterms:created>
  <dcterms:modified xsi:type="dcterms:W3CDTF">2023-08-08T05:41:29Z</dcterms:modified>
</cp:coreProperties>
</file>