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5" d="100"/>
          <a:sy n="115" d="100"/>
        </p:scale>
        <p:origin x="312" y="108"/>
      </p:cViewPr>
      <p:guideLst>
        <p:guide/>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179579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334294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74497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133388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2647582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945323-5401-4DAF-8D4D-F20199DFCBE4}" type="datetimeFigureOut">
              <a:rPr lang="ru-RU" smtClean="0"/>
              <a:t>16.05.2022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203920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945323-5401-4DAF-8D4D-F20199DFCBE4}" type="datetimeFigureOut">
              <a:rPr lang="ru-RU" smtClean="0"/>
              <a:t>16.05.2022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190204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945323-5401-4DAF-8D4D-F20199DFCBE4}" type="datetimeFigureOut">
              <a:rPr lang="ru-RU" smtClean="0"/>
              <a:t>16.05.2022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33394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945323-5401-4DAF-8D4D-F20199DFCBE4}" type="datetimeFigureOut">
              <a:rPr lang="ru-RU" smtClean="0"/>
              <a:t>16.05.2022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2645744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D945323-5401-4DAF-8D4D-F20199DFCBE4}" type="datetimeFigureOut">
              <a:rPr lang="ru-RU" smtClean="0"/>
              <a:t>16.05.2022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39405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D945323-5401-4DAF-8D4D-F20199DFCBE4}" type="datetimeFigureOut">
              <a:rPr lang="ru-RU" smtClean="0"/>
              <a:t>16.05.2022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6F3B38-44E3-45BD-BD67-A81F4F57004A}" type="slidenum">
              <a:rPr lang="ru-RU" smtClean="0"/>
              <a:t>‹#›</a:t>
            </a:fld>
            <a:endParaRPr lang="ru-RU"/>
          </a:p>
        </p:txBody>
      </p:sp>
    </p:spTree>
    <p:extLst>
      <p:ext uri="{BB962C8B-B14F-4D97-AF65-F5344CB8AC3E}">
        <p14:creationId xmlns:p14="http://schemas.microsoft.com/office/powerpoint/2010/main" val="78190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45323-5401-4DAF-8D4D-F20199DFCBE4}" type="datetimeFigureOut">
              <a:rPr lang="ru-RU" smtClean="0"/>
              <a:t>16.05.2022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F3B38-44E3-45BD-BD67-A81F4F57004A}" type="slidenum">
              <a:rPr lang="ru-RU" smtClean="0"/>
              <a:t>‹#›</a:t>
            </a:fld>
            <a:endParaRPr lang="ru-RU"/>
          </a:p>
        </p:txBody>
      </p:sp>
    </p:spTree>
    <p:extLst>
      <p:ext uri="{BB962C8B-B14F-4D97-AF65-F5344CB8AC3E}">
        <p14:creationId xmlns:p14="http://schemas.microsoft.com/office/powerpoint/2010/main" val="1647595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3600" b="1" dirty="0" err="1">
                <a:latin typeface="Times New Roman" panose="02020603050405020304" pitchFamily="18" charset="0"/>
                <a:cs typeface="Times New Roman" panose="02020603050405020304" pitchFamily="18" charset="0"/>
              </a:rPr>
              <a:t>Mavzu</a:t>
            </a:r>
            <a:r>
              <a:rPr lang="en-US" sz="3600" b="1" dirty="0">
                <a:latin typeface="Times New Roman" panose="02020603050405020304" pitchFamily="18" charset="0"/>
                <a:cs typeface="Times New Roman" panose="02020603050405020304" pitchFamily="18" charset="0"/>
              </a:rPr>
              <a:t>: №1. </a:t>
            </a:r>
            <a:r>
              <a:rPr lang="en-US" sz="3600" b="1" dirty="0" err="1">
                <a:latin typeface="Times New Roman" panose="02020603050405020304" pitchFamily="18" charset="0"/>
                <a:cs typeface="Times New Roman" panose="02020603050405020304" pitchFamily="18" charset="0"/>
              </a:rPr>
              <a:t>Minorali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kranlar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haqida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umumiy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ma’lumotlar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Minorali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kranlarning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konstruksiyasi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tuzilishi</a:t>
            </a:r>
            <a:r>
              <a:rPr lang="en-US" sz="3600" b="1" dirty="0">
                <a:latin typeface="Times New Roman" panose="02020603050405020304" pitchFamily="18" charset="0"/>
                <a:cs typeface="Times New Roman" panose="02020603050405020304" pitchFamily="18" charset="0"/>
              </a:rPr>
              <a:t>.</a:t>
            </a: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4446270"/>
            <a:ext cx="9144000" cy="1565910"/>
          </a:xfrm>
        </p:spPr>
        <p:txBody>
          <a:bodyPr>
            <a:normAutofit fontScale="92500" lnSpcReduction="20000"/>
          </a:bodyPr>
          <a:lstStyle/>
          <a:p>
            <a:pPr algn="l"/>
            <a:r>
              <a:rPr lang="en-US" b="1" dirty="0" err="1" smtClean="0">
                <a:latin typeface="Times New Roman" panose="02020603050405020304" pitchFamily="18" charset="0"/>
                <a:cs typeface="Times New Roman" panose="02020603050405020304" pitchFamily="18" charset="0"/>
              </a:rPr>
              <a:t>Reja</a:t>
            </a:r>
            <a:r>
              <a:rPr lang="en-US" b="1" dirty="0" smtClean="0">
                <a:latin typeface="Times New Roman" panose="02020603050405020304" pitchFamily="18" charset="0"/>
                <a:cs typeface="Times New Roman" panose="02020603050405020304" pitchFamily="18" charset="0"/>
              </a:rPr>
              <a:t>: 1. </a:t>
            </a:r>
            <a:r>
              <a:rPr lang="en-US" b="1" dirty="0" err="1" smtClean="0">
                <a:latin typeface="Times New Roman" panose="02020603050405020304" pitchFamily="18" charset="0"/>
                <a:cs typeface="Times New Roman" panose="02020603050405020304" pitchFamily="18" charset="0"/>
              </a:rPr>
              <a:t>Kran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minorasining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vazifasi</a:t>
            </a:r>
            <a:r>
              <a:rPr lang="en-US"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2. </a:t>
            </a:r>
            <a:r>
              <a:rPr lang="en-US" b="1" dirty="0" err="1" smtClean="0">
                <a:latin typeface="Times New Roman" panose="02020603050405020304" pitchFamily="18" charset="0"/>
                <a:cs typeface="Times New Roman" panose="02020603050405020304" pitchFamily="18" charset="0"/>
              </a:rPr>
              <a:t>Minorali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kranlarning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yurish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qismi</a:t>
            </a:r>
            <a:r>
              <a:rPr lang="en-US"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3. </a:t>
            </a:r>
            <a:r>
              <a:rPr lang="en-US" b="1" dirty="0" err="1" smtClean="0">
                <a:latin typeface="Times New Roman" panose="02020603050405020304" pitchFamily="18" charset="0"/>
                <a:cs typeface="Times New Roman" panose="02020603050405020304" pitchFamily="18" charset="0"/>
              </a:rPr>
              <a:t>Minorali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kran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strelasi</a:t>
            </a:r>
            <a:r>
              <a:rPr lang="en-US"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4. </a:t>
            </a:r>
            <a:r>
              <a:rPr lang="en-US" b="1" dirty="0" err="1" smtClean="0">
                <a:latin typeface="Times New Roman" panose="02020603050405020304" pitchFamily="18" charset="0"/>
                <a:cs typeface="Times New Roman" panose="02020603050405020304" pitchFamily="18" charset="0"/>
              </a:rPr>
              <a:t>Bloklar</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polistpastrlar</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barabanlar</a:t>
            </a:r>
            <a:r>
              <a:rPr lang="en-US"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5. </a:t>
            </a:r>
            <a:r>
              <a:rPr lang="en-US" b="1" dirty="0" err="1" smtClean="0">
                <a:latin typeface="Times New Roman" panose="02020603050405020304" pitchFamily="18" charset="0"/>
                <a:cs typeface="Times New Roman" panose="02020603050405020304" pitchFamily="18" charset="0"/>
              </a:rPr>
              <a:t>Minora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kranni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siljitish</a:t>
            </a:r>
            <a:r>
              <a:rPr lang="en-US" b="1" dirty="0" smtClean="0">
                <a:latin typeface="Times New Roman" panose="02020603050405020304" pitchFamily="18" charset="0"/>
                <a:cs typeface="Times New Roman" panose="02020603050405020304" pitchFamily="18" charset="0"/>
              </a:rPr>
              <a:t>.   </a:t>
            </a:r>
            <a:r>
              <a:rPr lang="ru-RU" dirty="0" smtClean="0"/>
              <a:t/>
            </a:r>
            <a:br>
              <a:rPr lang="ru-RU" dirty="0" smtClean="0"/>
            </a:br>
            <a:endParaRPr lang="ru-RU" dirty="0" smtClean="0"/>
          </a:p>
          <a:p>
            <a:endParaRPr lang="ru-RU" dirty="0"/>
          </a:p>
        </p:txBody>
      </p:sp>
    </p:spTree>
    <p:extLst>
      <p:ext uri="{BB962C8B-B14F-4D97-AF65-F5344CB8AC3E}">
        <p14:creationId xmlns:p14="http://schemas.microsoft.com/office/powerpoint/2010/main" val="3044878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5315" y="404582"/>
            <a:ext cx="10961370" cy="6048835"/>
          </a:xfrm>
          <a:prstGeom prst="rect">
            <a:avLst/>
          </a:prstGeom>
        </p:spPr>
        <p:txBody>
          <a:bodyPr wrap="square">
            <a:spAutoFit/>
          </a:bodyPr>
          <a:lstStyle/>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siljitish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yo'llari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relslari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bo'ylab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orqali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amalga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oshiriladi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Yuklanishni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taqsimoti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aravachalari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muvozanatini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ta’minlaydi</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To'rt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g'ildirakli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ikkita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g'ildirakli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jihozlangan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Sakkizta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ko'proq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g'ildiraklarga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aravachalar</a:t>
            </a:r>
            <a:r>
              <a:rPr lang="en-US" sz="2000" dirty="0">
                <a:latin typeface="Times New Roman" panose="02020603050405020304" pitchFamily="18" charset="0"/>
                <a:ea typeface="Calibri" panose="020F0502020204030204" pitchFamily="34" charset="0"/>
                <a:cs typeface="Times New Roman" panose="02020603050405020304" pitchFamily="18" charset="0"/>
              </a:rPr>
              <a:t> individual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uzatma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jihozlangan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Yetaklovchi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aravachalar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dvigatel</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tishli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reduktor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jihozlangan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rels</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oxirida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ketishiga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qarshi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moslamalar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o'rnatilgan</a:t>
            </a:r>
            <a:r>
              <a:rPr lang="en-US" sz="2000" dirty="0">
                <a:latin typeface="Times New Roman" panose="02020603050405020304" pitchFamily="18" charset="0"/>
                <a:ea typeface="Calibri" panose="020F0502020204030204" pitchFamily="34" charset="0"/>
                <a:cs typeface="Times New Roman" panose="02020603050405020304" pitchFamily="18" charset="0"/>
              </a:rPr>
              <a:t>. Bu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qurilmalar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rejimidan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tashqari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vaqtlarda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shamolning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ta’sirida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oldini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Aravalardan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relsdan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ketmasligi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cheklash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liniyasining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orqasida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relslardagi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o'chirish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tugmachasini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ichiga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Amaliyotda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o'rnatishning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etarli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darajada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sonli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usullari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qo'llaniladi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muayyan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vaziyat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usuli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qo'llaniladi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balandligi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bumomning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uzunligi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o'rnatilishi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shartlari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to'xtash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joyi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o'rnatishning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usullaridan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tanlashga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sabab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Vaziyat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bitta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ob’ektidan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boshqasiga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tez-tez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tashishni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qilganda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maxsus</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konstruksiya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mashinani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ajratmasdan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tashish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imkon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beradi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Bunday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noqulayligi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shundaki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maydonida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kengroq</a:t>
            </a:r>
            <a:r>
              <a:rPr lang="en-US" sz="2000" dirty="0">
                <a:latin typeface="Times New Roman" panose="02020603050405020304" pitchFamily="18" charset="0"/>
                <a:ea typeface="Calibri" panose="020F0502020204030204" pitchFamily="34" charset="0"/>
                <a:cs typeface="Times New Roman" panose="02020603050405020304" pitchFamily="18" charset="0"/>
              </a:rPr>
              <a:t> joy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etiladi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Aylanadigan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polispastlar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yordamida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amalga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oshiriladi</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demontaj</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o'rnatishning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teskari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ketma-ketligida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amalga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oshiriladi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248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2990" y="608459"/>
            <a:ext cx="10287000" cy="4949047"/>
          </a:xfrm>
          <a:prstGeom prst="rect">
            <a:avLst/>
          </a:prstGeom>
        </p:spPr>
        <p:txBody>
          <a:bodyPr wrap="square">
            <a:spAutoFit/>
          </a:bodyPr>
          <a:lstStyle/>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yuqori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joylashgan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katta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o'lchamdagi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ko'chirishga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xizmat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mashinasi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deyiladi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Har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qanday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quyidagi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ko’rsatgichlarga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ega</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strela</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uzinligi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qobiliyati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tezligi</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chuqurligi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aylantirish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boshqalar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tarkibiy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qismlariga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quyidagilar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kiradi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lebyodkasi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o’rnatilgan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platformasi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tayanch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tirgakli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moslamasi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mashinalarni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harakatlantirish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qulochini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o’zgartirish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boshqalar</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asosiy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elementi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bo'lib</a:t>
            </a:r>
            <a:r>
              <a:rPr lang="en-US" sz="2000" dirty="0">
                <a:latin typeface="Times New Roman" panose="02020603050405020304" pitchFamily="18" charset="0"/>
                <a:ea typeface="Calibri" panose="020F0502020204030204" pitchFamily="34" charset="0"/>
                <a:cs typeface="Times New Roman" panose="02020603050405020304" pitchFamily="18" charset="0"/>
              </a:rPr>
              <a:t>, u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strelani</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belgilangan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balandlikda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yuklamani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yo'llariga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tarqalishiga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xizmat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Ko'pgina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hollarda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panjara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tarkibida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tayyorlanadi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kichik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diametrli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quvurlardan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Shuningdek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teleskopik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konstruksiyali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minoralar</a:t>
            </a:r>
            <a:r>
              <a:rPr lang="en-US" sz="2000" dirty="0">
                <a:latin typeface="Times New Roman" panose="02020603050405020304" pitchFamily="18" charset="0"/>
                <a:ea typeface="Calibri" panose="020F0502020204030204" pitchFamily="34" charset="0"/>
                <a:cs typeface="Times New Roman" panose="02020603050405020304" pitchFamily="18" charset="0"/>
              </a:rPr>
              <a:t> ham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uchrab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katta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diametri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quvurdan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err="1">
                <a:latin typeface="Times New Roman" panose="02020603050405020304" pitchFamily="18" charset="0"/>
                <a:ea typeface="Calibri" panose="020F0502020204030204" pitchFamily="34" charset="0"/>
                <a:cs typeface="Times New Roman" panose="02020603050405020304" pitchFamily="18" charset="0"/>
              </a:rPr>
              <a:t>Aksariyat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holatlarda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panjara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tarkibiga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ko’rinishga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bo’ladi</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90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 большинстве случаев башни кранов имеют решетчатое строение"/>
          <p:cNvPicPr/>
          <p:nvPr/>
        </p:nvPicPr>
        <p:blipFill>
          <a:blip r:embed="rId2">
            <a:extLst>
              <a:ext uri="{28A0092B-C50C-407E-A947-70E740481C1C}">
                <a14:useLocalDpi xmlns:a14="http://schemas.microsoft.com/office/drawing/2010/main" val="0"/>
              </a:ext>
            </a:extLst>
          </a:blip>
          <a:srcRect/>
          <a:stretch>
            <a:fillRect/>
          </a:stretch>
        </p:blipFill>
        <p:spPr bwMode="auto">
          <a:xfrm>
            <a:off x="2369820" y="422910"/>
            <a:ext cx="6122670" cy="3429000"/>
          </a:xfrm>
          <a:prstGeom prst="rect">
            <a:avLst/>
          </a:prstGeom>
          <a:noFill/>
          <a:ln>
            <a:noFill/>
          </a:ln>
        </p:spPr>
      </p:pic>
      <p:sp>
        <p:nvSpPr>
          <p:cNvPr id="3" name="Прямоугольник 2"/>
          <p:cNvSpPr/>
          <p:nvPr/>
        </p:nvSpPr>
        <p:spPr>
          <a:xfrm>
            <a:off x="754380" y="3956492"/>
            <a:ext cx="10892790" cy="2686761"/>
          </a:xfrm>
          <a:prstGeom prst="rect">
            <a:avLst/>
          </a:prstGeom>
        </p:spPr>
        <p:txBody>
          <a:bodyPr wrap="square">
            <a:spAutoFit/>
          </a:bodyPr>
          <a:lstStyle/>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aylanmaydigan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bo’linadi</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platformasi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tayanch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qurilmasi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pastki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joylashgan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aylanmaydigan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platformaning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holati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o'zgarmaydi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mashinalarda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tepada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joylashgan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aylanishi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burilish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kallagiga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strela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muvozanatini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barqarorlashtiruvchi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porsangilar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o'rnatilgan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Bunday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konstruksiyali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a:t>
            </a:r>
            <a:r>
              <a:rPr lang="en-US" sz="2000" dirty="0">
                <a:latin typeface="Times New Roman" panose="02020603050405020304" pitchFamily="18" charset="0"/>
                <a:ea typeface="Calibri" panose="020F0502020204030204" pitchFamily="34" charset="0"/>
                <a:cs typeface="Times New Roman" panose="02020603050405020304" pitchFamily="18" charset="0"/>
              </a:rPr>
              <a:t>    10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tonnadan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ortiq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massaga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ko'chirish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imkonini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beradi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Minorasi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aylanmaydigan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afzalligi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shundaki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qo’zg’almas</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sifatida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qurilishga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mahkamlash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foydalanish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qayta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jihozlash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imkoniyati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borligidadir</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1547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71550" y="433819"/>
            <a:ext cx="10812780" cy="404726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Bulardan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boshsiz</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kabinasi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pastda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joylashgan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ham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ishlatiladi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Aksariyat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ishlab</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chiqaruvchilar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uchun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turdagi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ishlab</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chiqarish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afzal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hisoblanmoqda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Bunday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afzalligi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shundaki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metall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sarfi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umumiy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tashqi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o’lchamlari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kamayadi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boshi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o'qni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qo'llab-quvvatlovchi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texnologiyalar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Ushbu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osongina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o'rnatiladi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transportda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tashish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paytida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maxsus</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sa'y-harakatlarni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talab</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qilmaydi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Aylanish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asosiy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moduli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elektr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jihozlarining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barcha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mexanizmlari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pastki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yig'iladi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ushbu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konstruksiyani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o'rnatish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bitta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ko’tarishda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bajariladi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Minorali</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kranlarning</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yurish</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Minora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qurilmasidagi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muhim</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elementlaridan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yo'llarida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yuklarni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siljitish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uchun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ishlaydigan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yurish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qismi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hisoblanadi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Minorasi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aylanmaydigan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kranlarda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yurish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qismi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chodirli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yoki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kesilgan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piramida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shaklida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bo’ladi</a:t>
            </a:r>
            <a:r>
              <a:rPr kumimoji="0" lang="en-US"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aylanadigan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yukning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bosimi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mashinaning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pastki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joylashgan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burilish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tirgak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qurilmasi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orqali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yurish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uzatiladi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971550" y="4185657"/>
            <a:ext cx="10812780" cy="189282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Minorali</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ma'lum</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masofada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joylashgan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holda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yukga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yetish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uchun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xizmat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qiladigan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mexanizmdir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yuk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ko’taruvchi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to’sinli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bo’g’imli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turlarga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Birinchi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turdagi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strelaninng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afzalligi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shundaki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kichik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o'lchamli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massali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Shuningdek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osonlikcha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o'rnatiladi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osongina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tashiladi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strelaning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kamchiliklari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shundaki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yukni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gorizontal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ravishda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siljitishda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strela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qulochini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o’zgartirib</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bo’lmaydi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osilgan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tirgaklar</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bilan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osilgan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gusik</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bilan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osilgan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bolg'a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shaklidagi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variantlar</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mavjud</a:t>
            </a:r>
            <a:r>
              <a:rPr kumimoji="0" lang="ru-RU" altLang="ru-RU" sz="1200" b="0" i="0" u="none" strike="noStrike" cap="none" normalizeH="0" baseline="0" dirty="0" smtClean="0">
                <a:ln>
                  <a:noFill/>
                </a:ln>
                <a:solidFill>
                  <a:srgbClr val="202124"/>
                </a:solidFill>
                <a:effectLst/>
                <a:latin typeface="inherit" charset="0"/>
                <a:ea typeface="Times New Roman" panose="02020603050405020304" pitchFamily="18" charset="0"/>
                <a:cs typeface="Courier New" panose="02070309020205020404" pitchFamily="49" charset="0"/>
              </a:rPr>
              <a:t>.</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479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Ходовая рама служит для переноса нагрузок на крановые пути"/>
          <p:cNvPicPr/>
          <p:nvPr/>
        </p:nvPicPr>
        <p:blipFill>
          <a:blip r:embed="rId2">
            <a:extLst>
              <a:ext uri="{28A0092B-C50C-407E-A947-70E740481C1C}">
                <a14:useLocalDpi xmlns:a14="http://schemas.microsoft.com/office/drawing/2010/main" val="0"/>
              </a:ext>
            </a:extLst>
          </a:blip>
          <a:srcRect/>
          <a:stretch>
            <a:fillRect/>
          </a:stretch>
        </p:blipFill>
        <p:spPr bwMode="auto">
          <a:xfrm>
            <a:off x="1223010" y="26804"/>
            <a:ext cx="7680960" cy="3429000"/>
          </a:xfrm>
          <a:prstGeom prst="rect">
            <a:avLst/>
          </a:prstGeom>
          <a:noFill/>
          <a:ln>
            <a:noFill/>
          </a:ln>
        </p:spPr>
      </p:pic>
      <p:sp>
        <p:nvSpPr>
          <p:cNvPr id="3" name="Прямоугольник 2"/>
          <p:cNvSpPr/>
          <p:nvPr/>
        </p:nvSpPr>
        <p:spPr>
          <a:xfrm>
            <a:off x="1394460" y="3669030"/>
            <a:ext cx="7818120" cy="403059"/>
          </a:xfrm>
          <a:prstGeom prst="rect">
            <a:avLst/>
          </a:prstGeom>
        </p:spPr>
        <p:txBody>
          <a:bodyPr wrap="square">
            <a:spAutoFit/>
          </a:bodyPr>
          <a:lstStyle/>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Yurish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qismi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bosimini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yo’lagiga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o’tkazish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xizmat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1"/>
          <p:cNvSpPr>
            <a:spLocks noChangeArrowheads="1"/>
          </p:cNvSpPr>
          <p:nvPr/>
        </p:nvSpPr>
        <p:spPr bwMode="auto">
          <a:xfrm>
            <a:off x="674370" y="3455804"/>
            <a:ext cx="10980420" cy="31239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To’sinli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strelalar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turga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bo’linadi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silgan</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bolg'a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shaklida</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bo’ladi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asosiysi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qurilishda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osilgan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to’sinli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ishlatiladi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Ikki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taurli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to’sin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ko’rinishidagi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bunday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tubida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yuklarni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ushlashga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ko'chirishga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xizmat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qiladigan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yuk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tashish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aravachalari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harakatlanadi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Bolg’a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shaklidagi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to’sinli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hajmi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katta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konstruksiyasi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massasi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og’irligi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tufayli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tarqalmagan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Bo’g’imli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ikki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iborat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asosiy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bosh)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birlashtirilgan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turiga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tegishlidir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Bo’g’inli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bosh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qismi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gusik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deyiladi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Bunaqangi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turdagi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ikkita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ilmoqli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osmali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bo’ladi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Bo’g’inli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strelaning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qulochi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ikki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xil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variantda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o’zgarishi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mumkin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butun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bumni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ko'tarish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orqali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Bo'limni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ko'tarish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yuk </a:t>
            </a:r>
            <a:r>
              <a:rPr kumimoji="0" lang="en-US"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trolleybusini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uning</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bo'ylab</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harakatlantirish</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43627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40130" y="310053"/>
            <a:ext cx="10629900" cy="127727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Qarama-qarshi</a:t>
            </a:r>
            <a:r>
              <a:rPr kumimoji="0" lang="ru-RU" altLang="ru-RU" sz="2000" b="1"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og'irliklar</a:t>
            </a:r>
            <a:r>
              <a:rPr kumimoji="0" lang="en-US" altLang="ru-RU" sz="2000" b="1"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Bumlarning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qarama-qarshi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tomonida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barqarorligini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ta’minlash</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uchun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xizmat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qiladigan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qarama-qarshi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og'irliklar</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o’rnatilgan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aylanadigan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qarama-qarshi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og'irliklar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o'rniga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bumning</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po’lat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arqonlari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o’tishi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uchun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maxsus</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qurilma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o’rnatilgan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Minorasi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aylanmaydigan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kranlarda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qarama-qarshi</a:t>
            </a:r>
            <a:r>
              <a:rPr kumimoji="0" lang="ru-RU" altLang="ru-RU" sz="2000" b="0" i="0" u="none" strike="noStrike" cap="none" normalizeH="0" baseline="0" dirty="0"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err="1" smtClean="0">
                <a:ln>
                  <a:noFill/>
                </a:ln>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og'irliklar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bumga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teskari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tomonda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joylashtirilgan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3" name="Рисунок 2" descr="Противовесы служат для устойчивости башенного крана"/>
          <p:cNvPicPr/>
          <p:nvPr/>
        </p:nvPicPr>
        <p:blipFill>
          <a:blip r:embed="rId2">
            <a:extLst>
              <a:ext uri="{28A0092B-C50C-407E-A947-70E740481C1C}">
                <a14:useLocalDpi xmlns:a14="http://schemas.microsoft.com/office/drawing/2010/main" val="0"/>
              </a:ext>
            </a:extLst>
          </a:blip>
          <a:srcRect/>
          <a:stretch>
            <a:fillRect/>
          </a:stretch>
        </p:blipFill>
        <p:spPr bwMode="auto">
          <a:xfrm>
            <a:off x="1645920" y="1851660"/>
            <a:ext cx="8252460" cy="3851910"/>
          </a:xfrm>
          <a:prstGeom prst="rect">
            <a:avLst/>
          </a:prstGeom>
          <a:noFill/>
          <a:ln>
            <a:noFill/>
          </a:ln>
        </p:spPr>
      </p:pic>
      <p:sp>
        <p:nvSpPr>
          <p:cNvPr id="4" name="Прямоугольник 3"/>
          <p:cNvSpPr/>
          <p:nvPr/>
        </p:nvSpPr>
        <p:spPr>
          <a:xfrm>
            <a:off x="1645920" y="6057900"/>
            <a:ext cx="9589770" cy="404406"/>
          </a:xfrm>
          <a:prstGeom prst="rect">
            <a:avLst/>
          </a:prstGeom>
        </p:spPr>
        <p:txBody>
          <a:bodyPr wrap="square">
            <a:spAutoFit/>
          </a:bodyPr>
          <a:lstStyle/>
          <a:p>
            <a:pPr>
              <a:lnSpc>
                <a:spcPct val="106000"/>
              </a:lnSpc>
              <a:spcAft>
                <a:spcPts val="0"/>
              </a:spcAft>
            </a:pPr>
            <a:r>
              <a:rPr lang="uz-Latn-UZ" sz="2000"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qarama-qarshi og'irliklar minorali kranlarni turg’unligini ta’minlash uchun xizmat qiladi</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684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7260" y="804678"/>
            <a:ext cx="10092690" cy="4964501"/>
          </a:xfrm>
          <a:prstGeom prst="rect">
            <a:avLst/>
          </a:prstGeom>
        </p:spPr>
        <p:txBody>
          <a:bodyPr wrap="square">
            <a:spAutoFit/>
          </a:bodyPr>
          <a:lstStyle/>
          <a:p>
            <a:pPr>
              <a:lnSpc>
                <a:spcPct val="106000"/>
              </a:lnSpc>
              <a:spcAft>
                <a:spcPts val="0"/>
              </a:spcAft>
            </a:pPr>
            <a:r>
              <a:rPr lang="uz-Latn-UZ" sz="2000" b="1" dirty="0">
                <a:latin typeface="Times New Roman" panose="02020603050405020304" pitchFamily="18" charset="0"/>
                <a:ea typeface="Calibri" panose="020F0502020204030204" pitchFamily="34" charset="0"/>
                <a:cs typeface="Times New Roman" panose="02020603050405020304" pitchFamily="18" charset="0"/>
              </a:rPr>
              <a:t>Lebyodkalar</a:t>
            </a:r>
            <a:r>
              <a:rPr lang="uz-Latn-UZ" sz="2000" dirty="0">
                <a:latin typeface="Times New Roman" panose="02020603050405020304" pitchFamily="18" charset="0"/>
                <a:ea typeface="Calibri" panose="020F0502020204030204" pitchFamily="34" charset="0"/>
                <a:cs typeface="Times New Roman" panose="02020603050405020304" pitchFamily="18" charset="0"/>
              </a:rPr>
              <a:t> ham  qarama-qarshi og’irliklar kabi  bumning qarama-qarshi tomonida joylashgan bo’ladi. Kran lebyodkalari konstruksiyasi  elektrodvigatel, baraban, tormozlar va reduktordan iborat. Lebyodkalar uch turga bo’linadi:Yuk, bum,va aravacha lebyodkalari. </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0"/>
              </a:spcAft>
            </a:pPr>
            <a:r>
              <a:rPr lang="uz-Latn-UZ" sz="2000" dirty="0">
                <a:latin typeface="Times New Roman" panose="02020603050405020304" pitchFamily="18" charset="0"/>
                <a:ea typeface="Calibri" panose="020F0502020204030204" pitchFamily="34" charset="0"/>
                <a:cs typeface="Times New Roman" panose="02020603050405020304" pitchFamily="18" charset="0"/>
              </a:rPr>
              <a:t>Zamonaviy yuk lebyodkalarida yukni ko’tarish va tushirishda   bir necha xil ko'tarish va tushirish tezligi mavjud. Ba’zi minorali kranlarda katta, o'rta va kichik og’irlikdagi yuklar uchun  bir nechta yuk lebyodkalari o'rnatildi. Bum lebyodkalari yuk ilgagini ko’tarish tushirish va bumninng egilish burchagini o’zgartirish uchun ishlatiladi.   Aravacha lebyodkalari yuk aravachalarini to’sinli bum bo’ylab olib borish uchun </a:t>
            </a:r>
            <a:r>
              <a:rPr lang="uz-Latn-UZ" sz="2000" dirty="0" smtClean="0">
                <a:latin typeface="Times New Roman" panose="02020603050405020304" pitchFamily="18" charset="0"/>
                <a:ea typeface="Calibri" panose="020F0502020204030204" pitchFamily="34" charset="0"/>
                <a:cs typeface="Times New Roman" panose="02020603050405020304" pitchFamily="18" charset="0"/>
              </a:rPr>
              <a:t>ishlatiladi</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6000"/>
              </a:lnSpc>
              <a:spcAft>
                <a:spcPts val="0"/>
              </a:spcAft>
            </a:pP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arqonlar</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ishlatganda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aroplar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asosiy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rollardan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o'ynaydi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bumlarni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tortish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organlarining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funktsiyasini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bajaradilar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montaj</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demontaj</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qilishda</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tushirishda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aylantirishda</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shuningdek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bumdagi</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aravachasining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harakatlantirishda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ishlatiladi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arqonlaridan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foydalanishning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afzalligi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shundaki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ularning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egiluvchanligi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mustahkamligi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nisbatan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kichik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vazniga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nisbatan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og'ir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olishidadir</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65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8156" y="455878"/>
            <a:ext cx="10287000" cy="5946243"/>
          </a:xfrm>
          <a:prstGeom prst="rect">
            <a:avLst/>
          </a:prstGeom>
        </p:spPr>
        <p:txBody>
          <a:bodyPr wrap="square">
            <a:spAutoFit/>
          </a:bodyPr>
          <a:lstStyle/>
          <a:p>
            <a:pPr>
              <a:lnSpc>
                <a:spcPct val="106000"/>
              </a:lnSpc>
              <a:spcAft>
                <a:spcPts val="8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Bloklar</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polistpastrlar</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barabanlar</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Bloklar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polistpastrlar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barabanlar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xizmat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barcha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mexanizmlar</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tushirish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mo'ljallangan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Blok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oddiy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g'ildirakga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joylashtirish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orqali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hosil</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qilinadi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Bloklarning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kamchiliklari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shundaki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orqali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kuchdan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deyarli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yutib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bo’lmaydi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Bloklar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(yuk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harakatlanmaydigan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yo'nalishini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o'zgartirish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ishlatiladi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bo’linadi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i="1" dirty="0" err="1">
                <a:latin typeface="Times New Roman" panose="02020603050405020304" pitchFamily="18" charset="0"/>
                <a:ea typeface="Calibri" panose="020F0502020204030204" pitchFamily="34" charset="0"/>
                <a:cs typeface="Times New Roman" panose="02020603050405020304" pitchFamily="18" charset="0"/>
              </a:rPr>
              <a:t>Polistpastlar</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bog'langan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nechta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harakatlanmaydigan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bloklardan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iborat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mexanizmdir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Yuklarni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ko'tarishning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pastligi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tufayli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polistpastlar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kuchdan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necha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imkonini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beradi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i="1" dirty="0" err="1" smtClean="0">
                <a:latin typeface="Times New Roman" panose="02020603050405020304" pitchFamily="18" charset="0"/>
                <a:ea typeface="Calibri" panose="020F0502020204030204" pitchFamily="34" charset="0"/>
                <a:cs typeface="Times New Roman" panose="02020603050405020304" pitchFamily="18" charset="0"/>
              </a:rPr>
              <a:t>Baraban</a:t>
            </a:r>
            <a:r>
              <a:rPr lang="en-US" sz="2000" i="1"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ichi</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to'plangan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silindr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shaklida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tayyorlanadi.Unga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mahkamlanadi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Baraban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konstruksiyasida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vintli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o’yiqlar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bo’lib</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arqonni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yaxshiroq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taxlanishiga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ularni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eyilishini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oldini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olishga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xizmat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qiladi</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US" sz="2000" b="1"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kranni</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siljitish</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siljitishiga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tirkamali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statsionar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o’rnatilgan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ko'taradigan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qurilishdagi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binoga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mahkamlanadigan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bo'linadi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ko'chib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qobiliyatiga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bo'lishi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unga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xildagi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shassilar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ishlatiladi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avtomobil</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pnevmatik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qadamlovchi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relsda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harakatlanuvchi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zanjirli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5852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тационарный башенный кран. Вид сблизи"/>
          <p:cNvPicPr/>
          <p:nvPr/>
        </p:nvPicPr>
        <p:blipFill>
          <a:blip r:embed="rId2">
            <a:extLst>
              <a:ext uri="{28A0092B-C50C-407E-A947-70E740481C1C}">
                <a14:useLocalDpi xmlns:a14="http://schemas.microsoft.com/office/drawing/2010/main" val="0"/>
              </a:ext>
            </a:extLst>
          </a:blip>
          <a:srcRect/>
          <a:stretch>
            <a:fillRect/>
          </a:stretch>
        </p:blipFill>
        <p:spPr bwMode="auto">
          <a:xfrm>
            <a:off x="1474470" y="480060"/>
            <a:ext cx="8412480" cy="4469130"/>
          </a:xfrm>
          <a:prstGeom prst="rect">
            <a:avLst/>
          </a:prstGeom>
          <a:noFill/>
          <a:ln>
            <a:noFill/>
          </a:ln>
        </p:spPr>
      </p:pic>
      <p:sp>
        <p:nvSpPr>
          <p:cNvPr id="3" name="Прямоугольник 2"/>
          <p:cNvSpPr/>
          <p:nvPr/>
        </p:nvSpPr>
        <p:spPr>
          <a:xfrm>
            <a:off x="1668780" y="5100908"/>
            <a:ext cx="8801100" cy="418576"/>
          </a:xfrm>
          <a:prstGeom prst="rect">
            <a:avLst/>
          </a:prstGeom>
        </p:spPr>
        <p:txBody>
          <a:bodyPr wrap="square">
            <a:spAutoFit/>
          </a:bodyPr>
          <a:lstStyle/>
          <a:p>
            <a:pPr>
              <a:lnSpc>
                <a:spcPct val="106000"/>
              </a:lnSpc>
              <a:spcAft>
                <a:spcPts val="80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Aksariyat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hollarda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o'z-o'zini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siljitish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minora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kranlarining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harakati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129504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1244</Words>
  <Application>Microsoft Office PowerPoint</Application>
  <PresentationFormat>Широкоэкранный</PresentationFormat>
  <Paragraphs>34</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Calibri</vt:lpstr>
      <vt:lpstr>Calibri Light</vt:lpstr>
      <vt:lpstr>Courier New</vt:lpstr>
      <vt:lpstr>inherit</vt:lpstr>
      <vt:lpstr>Times New Roman</vt:lpstr>
      <vt:lpstr>Тема Office</vt:lpstr>
      <vt:lpstr>Mavzu: №1. Minorali kranlar haqida umumiy ma’lumotlar. Minorali kranlarning konstruksiyasi va tuzilishi.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№1. Minorali kranlar haqida umumiy ma’lumotlar. Minorali kranlarning konstruksiyasi va tuzilishi. </dc:title>
  <dc:creator>Исматилло ака</dc:creator>
  <cp:lastModifiedBy>Исматилло ака</cp:lastModifiedBy>
  <cp:revision>7</cp:revision>
  <dcterms:created xsi:type="dcterms:W3CDTF">2022-02-01T11:57:22Z</dcterms:created>
  <dcterms:modified xsi:type="dcterms:W3CDTF">2022-05-16T12:00:13Z</dcterms:modified>
</cp:coreProperties>
</file>