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5" d="100"/>
          <a:sy n="45" d="100"/>
        </p:scale>
        <p:origin x="19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D0382833-F605-4F14-8493-DF9DC0D04916}"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634C1E0-F37F-4728-AF62-939BB2E44568}" type="slidenum">
              <a:rPr lang="ru-RU" smtClean="0"/>
              <a:t>‹#›</a:t>
            </a:fld>
            <a:endParaRPr lang="ru-RU"/>
          </a:p>
        </p:txBody>
      </p:sp>
    </p:spTree>
    <p:extLst>
      <p:ext uri="{BB962C8B-B14F-4D97-AF65-F5344CB8AC3E}">
        <p14:creationId xmlns:p14="http://schemas.microsoft.com/office/powerpoint/2010/main" val="2517982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0382833-F605-4F14-8493-DF9DC0D04916}"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634C1E0-F37F-4728-AF62-939BB2E44568}" type="slidenum">
              <a:rPr lang="ru-RU" smtClean="0"/>
              <a:t>‹#›</a:t>
            </a:fld>
            <a:endParaRPr lang="ru-RU"/>
          </a:p>
        </p:txBody>
      </p:sp>
    </p:spTree>
    <p:extLst>
      <p:ext uri="{BB962C8B-B14F-4D97-AF65-F5344CB8AC3E}">
        <p14:creationId xmlns:p14="http://schemas.microsoft.com/office/powerpoint/2010/main" val="167877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0382833-F605-4F14-8493-DF9DC0D04916}"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634C1E0-F37F-4728-AF62-939BB2E44568}"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0448294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0382833-F605-4F14-8493-DF9DC0D04916}"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634C1E0-F37F-4728-AF62-939BB2E44568}" type="slidenum">
              <a:rPr lang="ru-RU" smtClean="0"/>
              <a:t>‹#›</a:t>
            </a:fld>
            <a:endParaRPr lang="ru-RU"/>
          </a:p>
        </p:txBody>
      </p:sp>
    </p:spTree>
    <p:extLst>
      <p:ext uri="{BB962C8B-B14F-4D97-AF65-F5344CB8AC3E}">
        <p14:creationId xmlns:p14="http://schemas.microsoft.com/office/powerpoint/2010/main" val="8952148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0382833-F605-4F14-8493-DF9DC0D04916}"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634C1E0-F37F-4728-AF62-939BB2E44568}"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81681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0382833-F605-4F14-8493-DF9DC0D04916}"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634C1E0-F37F-4728-AF62-939BB2E44568}" type="slidenum">
              <a:rPr lang="ru-RU" smtClean="0"/>
              <a:t>‹#›</a:t>
            </a:fld>
            <a:endParaRPr lang="ru-RU"/>
          </a:p>
        </p:txBody>
      </p:sp>
    </p:spTree>
    <p:extLst>
      <p:ext uri="{BB962C8B-B14F-4D97-AF65-F5344CB8AC3E}">
        <p14:creationId xmlns:p14="http://schemas.microsoft.com/office/powerpoint/2010/main" val="15619889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0382833-F605-4F14-8493-DF9DC0D04916}"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634C1E0-F37F-4728-AF62-939BB2E44568}" type="slidenum">
              <a:rPr lang="ru-RU" smtClean="0"/>
              <a:t>‹#›</a:t>
            </a:fld>
            <a:endParaRPr lang="ru-RU"/>
          </a:p>
        </p:txBody>
      </p:sp>
    </p:spTree>
    <p:extLst>
      <p:ext uri="{BB962C8B-B14F-4D97-AF65-F5344CB8AC3E}">
        <p14:creationId xmlns:p14="http://schemas.microsoft.com/office/powerpoint/2010/main" val="40817558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0382833-F605-4F14-8493-DF9DC0D04916}"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634C1E0-F37F-4728-AF62-939BB2E44568}" type="slidenum">
              <a:rPr lang="ru-RU" smtClean="0"/>
              <a:t>‹#›</a:t>
            </a:fld>
            <a:endParaRPr lang="ru-RU"/>
          </a:p>
        </p:txBody>
      </p:sp>
    </p:spTree>
    <p:extLst>
      <p:ext uri="{BB962C8B-B14F-4D97-AF65-F5344CB8AC3E}">
        <p14:creationId xmlns:p14="http://schemas.microsoft.com/office/powerpoint/2010/main" val="2837095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0382833-F605-4F14-8493-DF9DC0D04916}"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634C1E0-F37F-4728-AF62-939BB2E44568}" type="slidenum">
              <a:rPr lang="ru-RU" smtClean="0"/>
              <a:t>‹#›</a:t>
            </a:fld>
            <a:endParaRPr lang="ru-RU"/>
          </a:p>
        </p:txBody>
      </p:sp>
    </p:spTree>
    <p:extLst>
      <p:ext uri="{BB962C8B-B14F-4D97-AF65-F5344CB8AC3E}">
        <p14:creationId xmlns:p14="http://schemas.microsoft.com/office/powerpoint/2010/main" val="2554882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0382833-F605-4F14-8493-DF9DC0D04916}"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634C1E0-F37F-4728-AF62-939BB2E44568}" type="slidenum">
              <a:rPr lang="ru-RU" smtClean="0"/>
              <a:t>‹#›</a:t>
            </a:fld>
            <a:endParaRPr lang="ru-RU"/>
          </a:p>
        </p:txBody>
      </p:sp>
    </p:spTree>
    <p:extLst>
      <p:ext uri="{BB962C8B-B14F-4D97-AF65-F5344CB8AC3E}">
        <p14:creationId xmlns:p14="http://schemas.microsoft.com/office/powerpoint/2010/main" val="1839111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0382833-F605-4F14-8493-DF9DC0D04916}" type="datetimeFigureOut">
              <a:rPr lang="ru-RU" smtClean="0"/>
              <a:t>08.08.2023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634C1E0-F37F-4728-AF62-939BB2E44568}" type="slidenum">
              <a:rPr lang="ru-RU" smtClean="0"/>
              <a:t>‹#›</a:t>
            </a:fld>
            <a:endParaRPr lang="ru-RU"/>
          </a:p>
        </p:txBody>
      </p:sp>
    </p:spTree>
    <p:extLst>
      <p:ext uri="{BB962C8B-B14F-4D97-AF65-F5344CB8AC3E}">
        <p14:creationId xmlns:p14="http://schemas.microsoft.com/office/powerpoint/2010/main" val="3167292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0382833-F605-4F14-8493-DF9DC0D04916}" type="datetimeFigureOut">
              <a:rPr lang="ru-RU" smtClean="0"/>
              <a:t>08.08.2023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8634C1E0-F37F-4728-AF62-939BB2E44568}" type="slidenum">
              <a:rPr lang="ru-RU" smtClean="0"/>
              <a:t>‹#›</a:t>
            </a:fld>
            <a:endParaRPr lang="ru-RU"/>
          </a:p>
        </p:txBody>
      </p:sp>
    </p:spTree>
    <p:extLst>
      <p:ext uri="{BB962C8B-B14F-4D97-AF65-F5344CB8AC3E}">
        <p14:creationId xmlns:p14="http://schemas.microsoft.com/office/powerpoint/2010/main" val="3569777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0382833-F605-4F14-8493-DF9DC0D04916}" type="datetimeFigureOut">
              <a:rPr lang="ru-RU" smtClean="0"/>
              <a:t>08.08.2023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8634C1E0-F37F-4728-AF62-939BB2E44568}" type="slidenum">
              <a:rPr lang="ru-RU" smtClean="0"/>
              <a:t>‹#›</a:t>
            </a:fld>
            <a:endParaRPr lang="ru-RU"/>
          </a:p>
        </p:txBody>
      </p:sp>
    </p:spTree>
    <p:extLst>
      <p:ext uri="{BB962C8B-B14F-4D97-AF65-F5344CB8AC3E}">
        <p14:creationId xmlns:p14="http://schemas.microsoft.com/office/powerpoint/2010/main" val="3240981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382833-F605-4F14-8493-DF9DC0D04916}" type="datetimeFigureOut">
              <a:rPr lang="ru-RU" smtClean="0"/>
              <a:t>08.08.2023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8634C1E0-F37F-4728-AF62-939BB2E44568}" type="slidenum">
              <a:rPr lang="ru-RU" smtClean="0"/>
              <a:t>‹#›</a:t>
            </a:fld>
            <a:endParaRPr lang="ru-RU"/>
          </a:p>
        </p:txBody>
      </p:sp>
    </p:spTree>
    <p:extLst>
      <p:ext uri="{BB962C8B-B14F-4D97-AF65-F5344CB8AC3E}">
        <p14:creationId xmlns:p14="http://schemas.microsoft.com/office/powerpoint/2010/main" val="11268343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D0382833-F605-4F14-8493-DF9DC0D04916}" type="datetimeFigureOut">
              <a:rPr lang="ru-RU" smtClean="0"/>
              <a:t>08.08.2023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634C1E0-F37F-4728-AF62-939BB2E44568}" type="slidenum">
              <a:rPr lang="ru-RU" smtClean="0"/>
              <a:t>‹#›</a:t>
            </a:fld>
            <a:endParaRPr lang="ru-RU"/>
          </a:p>
        </p:txBody>
      </p:sp>
    </p:spTree>
    <p:extLst>
      <p:ext uri="{BB962C8B-B14F-4D97-AF65-F5344CB8AC3E}">
        <p14:creationId xmlns:p14="http://schemas.microsoft.com/office/powerpoint/2010/main" val="623582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0382833-F605-4F14-8493-DF9DC0D04916}" type="datetimeFigureOut">
              <a:rPr lang="ru-RU" smtClean="0"/>
              <a:t>08.08.2023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634C1E0-F37F-4728-AF62-939BB2E44568}" type="slidenum">
              <a:rPr lang="ru-RU" smtClean="0"/>
              <a:t>‹#›</a:t>
            </a:fld>
            <a:endParaRPr lang="ru-RU"/>
          </a:p>
        </p:txBody>
      </p:sp>
    </p:spTree>
    <p:extLst>
      <p:ext uri="{BB962C8B-B14F-4D97-AF65-F5344CB8AC3E}">
        <p14:creationId xmlns:p14="http://schemas.microsoft.com/office/powerpoint/2010/main" val="2746331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0382833-F605-4F14-8493-DF9DC0D04916}" type="datetimeFigureOut">
              <a:rPr lang="ru-RU" smtClean="0"/>
              <a:t>08.08.2023</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634C1E0-F37F-4728-AF62-939BB2E44568}" type="slidenum">
              <a:rPr lang="ru-RU" smtClean="0"/>
              <a:t>‹#›</a:t>
            </a:fld>
            <a:endParaRPr lang="ru-RU"/>
          </a:p>
        </p:txBody>
      </p:sp>
    </p:spTree>
    <p:extLst>
      <p:ext uri="{BB962C8B-B14F-4D97-AF65-F5344CB8AC3E}">
        <p14:creationId xmlns:p14="http://schemas.microsoft.com/office/powerpoint/2010/main" val="15550982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95656" y="355345"/>
            <a:ext cx="4242252" cy="461665"/>
          </a:xfrm>
          <a:prstGeom prst="rect">
            <a:avLst/>
          </a:prstGeom>
        </p:spPr>
        <p:txBody>
          <a:bodyPr wrap="none">
            <a:spAutoFit/>
          </a:bodyPr>
          <a:lstStyle/>
          <a:p>
            <a:pPr marL="548640" indent="-548640">
              <a:spcBef>
                <a:spcPts val="1200"/>
              </a:spcBef>
              <a:spcAft>
                <a:spcPts val="300"/>
              </a:spcAft>
            </a:pPr>
            <a:r>
              <a:rPr lang="en-US" sz="2400" b="1" dirty="0">
                <a:latin typeface="Times New Roman" panose="02020603050405020304" pitchFamily="18" charset="0"/>
                <a:ea typeface="Times New Roman" panose="02020603050405020304" pitchFamily="18" charset="0"/>
              </a:rPr>
              <a:t>MAVZU </a:t>
            </a:r>
            <a:r>
              <a:rPr lang="en-US" sz="2400" b="1" dirty="0" smtClean="0">
                <a:latin typeface="Times New Roman" panose="02020603050405020304" pitchFamily="18" charset="0"/>
                <a:ea typeface="Times New Roman" panose="02020603050405020304" pitchFamily="18" charset="0"/>
              </a:rPr>
              <a:t>: </a:t>
            </a:r>
            <a:r>
              <a:rPr lang="en-US" sz="2400" b="1" dirty="0" err="1" smtClean="0">
                <a:latin typeface="Times New Roman" panose="02020603050405020304" pitchFamily="18" charset="0"/>
                <a:ea typeface="Times New Roman" panose="02020603050405020304" pitchFamily="18" charset="0"/>
              </a:rPr>
              <a:t>Ishkunlarini</a:t>
            </a:r>
            <a:r>
              <a:rPr lang="en-US" sz="2400" b="1" dirty="0" smtClean="0">
                <a:latin typeface="Times New Roman" panose="02020603050405020304" pitchFamily="18" charset="0"/>
                <a:ea typeface="Times New Roman" panose="02020603050405020304" pitchFamily="18" charset="0"/>
              </a:rPr>
              <a:t> </a:t>
            </a:r>
            <a:r>
              <a:rPr lang="en-US" sz="2400" b="1" dirty="0" err="1" smtClean="0">
                <a:latin typeface="Times New Roman" panose="02020603050405020304" pitchFamily="18" charset="0"/>
                <a:ea typeface="Times New Roman" panose="02020603050405020304" pitchFamily="18" charset="0"/>
              </a:rPr>
              <a:t>kiritish</a:t>
            </a:r>
            <a:endParaRPr lang="ru-RU" sz="2400" b="1" dirty="0">
              <a:effectLst/>
              <a:latin typeface="Times New Roman" panose="02020603050405020304" pitchFamily="18" charset="0"/>
              <a:ea typeface="Times New Roman" panose="02020603050405020304" pitchFamily="18" charset="0"/>
            </a:endParaRPr>
          </a:p>
        </p:txBody>
      </p:sp>
      <p:sp>
        <p:nvSpPr>
          <p:cNvPr id="3" name="Прямоугольник 2"/>
          <p:cNvSpPr/>
          <p:nvPr/>
        </p:nvSpPr>
        <p:spPr>
          <a:xfrm>
            <a:off x="369276" y="1232198"/>
            <a:ext cx="9179170" cy="4455066"/>
          </a:xfrm>
          <a:prstGeom prst="rect">
            <a:avLst/>
          </a:prstGeom>
        </p:spPr>
        <p:txBody>
          <a:bodyPr wrap="square">
            <a:spAutoFit/>
          </a:bodyPr>
          <a:lstStyle/>
          <a:p>
            <a:pPr marL="548640" indent="-548640">
              <a:spcBef>
                <a:spcPts val="1200"/>
              </a:spcBef>
              <a:spcAft>
                <a:spcPts val="300"/>
              </a:spcAft>
            </a:pPr>
            <a:r>
              <a:rPr lang="en-US" sz="2400" b="1" dirty="0" err="1">
                <a:latin typeface="Times New Roman" panose="02020603050405020304" pitchFamily="18" charset="0"/>
                <a:ea typeface="Times New Roman" panose="02020603050405020304" pitchFamily="18" charset="0"/>
              </a:rPr>
              <a:t>Ishkunlarini</a:t>
            </a:r>
            <a:r>
              <a:rPr lang="en-US" sz="2400" b="1" dirty="0">
                <a:latin typeface="Times New Roman" panose="02020603050405020304" pitchFamily="18" charset="0"/>
                <a:ea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rPr>
              <a:t>kiritish</a:t>
            </a:r>
            <a:endParaRPr lang="ru-RU" sz="2400" b="1">
              <a:latin typeface="Times New Roman" panose="02020603050405020304" pitchFamily="18" charset="0"/>
              <a:ea typeface="Times New Roman" panose="02020603050405020304" pitchFamily="18" charset="0"/>
            </a:endParaRPr>
          </a:p>
          <a:p>
            <a:pPr indent="449580" algn="just">
              <a:spcAft>
                <a:spcPts val="0"/>
              </a:spcAft>
            </a:pPr>
            <a:r>
              <a:rPr lang="uz-Cyrl-UZ" sz="2800" smtClean="0">
                <a:effectLst/>
                <a:latin typeface="Times New Roman" panose="02020603050405020304" pitchFamily="18" charset="0"/>
                <a:ea typeface="Times New Roman" panose="02020603050405020304" pitchFamily="18" charset="0"/>
              </a:rPr>
              <a:t>Aloxida </a:t>
            </a:r>
            <a:r>
              <a:rPr lang="uz-Cyrl-UZ" sz="2800" dirty="0" smtClean="0">
                <a:effectLst/>
                <a:latin typeface="Times New Roman" panose="02020603050405020304" pitchFamily="18" charset="0"/>
                <a:ea typeface="Times New Roman" panose="02020603050405020304" pitchFamily="18" charset="0"/>
              </a:rPr>
              <a:t>oldindan aniqlangan operatsiyalarni aks ettiruvchi, hujjatlarni kiritish, va buxgalteriya hisobidagi qo‘lga oid opreratsiyasidan tashqari maxsus ma’lumotlar va jamg‘arma registrlarida yozuvlar va ixtiyoriy o‘tkazmalarni kiritish imkoni ko‘zda tutilgan. </a:t>
            </a:r>
            <a:endParaRPr lang="ru-RU" sz="2800" dirty="0" smtClean="0">
              <a:effectLst/>
              <a:latin typeface="Times New Roman" panose="02020603050405020304" pitchFamily="18" charset="0"/>
              <a:ea typeface="Times New Roman" panose="02020603050405020304" pitchFamily="18" charset="0"/>
            </a:endParaRPr>
          </a:p>
          <a:p>
            <a:pPr indent="449580" algn="just">
              <a:spcBef>
                <a:spcPts val="600"/>
              </a:spcBef>
              <a:spcAft>
                <a:spcPts val="600"/>
              </a:spcAft>
            </a:pPr>
            <a:r>
              <a:rPr lang="uz-Cyrl-UZ" sz="2800" dirty="0" smtClean="0">
                <a:effectLst/>
                <a:latin typeface="Arial" panose="020B0604020202020204" pitchFamily="34" charset="0"/>
                <a:ea typeface="Times New Roman" panose="02020603050405020304" pitchFamily="18" charset="0"/>
                <a:cs typeface="Arial" panose="020B0604020202020204" pitchFamily="34" charset="0"/>
              </a:rPr>
              <a:t>Registrlar – bu birlamchi hujjatlar, ma’lumotnomalardan ma’lumotlar yoziluvchi, turli hil jadval turlari</a:t>
            </a:r>
            <a:r>
              <a:rPr lang="en-US" sz="2800" dirty="0" smtClean="0">
                <a:effectLst/>
                <a:latin typeface="Arial" panose="020B0604020202020204" pitchFamily="34" charset="0"/>
                <a:ea typeface="Times New Roman" panose="02020603050405020304" pitchFamily="18" charset="0"/>
                <a:cs typeface="Arial" panose="020B0604020202020204" pitchFamily="34" charset="0"/>
              </a:rPr>
              <a:t>.</a:t>
            </a:r>
            <a:r>
              <a:rPr lang="uz-Cyrl-UZ" sz="2800" dirty="0" smtClean="0">
                <a:effectLst/>
                <a:latin typeface="Arial" panose="020B0604020202020204" pitchFamily="34" charset="0"/>
                <a:ea typeface="Times New Roman" panose="02020603050405020304" pitchFamily="18" charset="0"/>
                <a:cs typeface="Arial" panose="020B0604020202020204" pitchFamily="34" charset="0"/>
              </a:rPr>
              <a:t> Ularda tizimga kiritilgan va schetlar bo‘yicha tarqatilgan hisob ma’lumoti aks etadi.</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89144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37946" y="375654"/>
            <a:ext cx="6096000" cy="2923877"/>
          </a:xfrm>
          <a:prstGeom prst="rect">
            <a:avLst/>
          </a:prstGeom>
        </p:spPr>
        <p:txBody>
          <a:bodyPr>
            <a:spAutoFit/>
          </a:bodyPr>
          <a:lstStyle/>
          <a:p>
            <a:pPr indent="449580" algn="just">
              <a:spcBef>
                <a:spcPts val="600"/>
              </a:spcBef>
              <a:spcAft>
                <a:spcPts val="600"/>
              </a:spcAft>
            </a:pPr>
            <a:r>
              <a:rPr lang="uz-Cyrl-UZ" dirty="0">
                <a:latin typeface="Times New Roman" panose="02020603050405020304" pitchFamily="18" charset="0"/>
                <a:ea typeface="Times New Roman" panose="02020603050405020304" pitchFamily="18" charset="0"/>
              </a:rPr>
              <a:t>«FIDES:O‘zbekiston uchun korxona buxgalteriyasi» konfiguratsiyasida registrlar uch guruhga bo‘linadi:</a:t>
            </a:r>
            <a:endParaRPr lang="ru-RU" sz="1050" dirty="0" smtClean="0">
              <a:effectLst/>
              <a:latin typeface="Times New Roman" panose="02020603050405020304" pitchFamily="18" charset="0"/>
              <a:ea typeface="Times New Roman" panose="02020603050405020304" pitchFamily="18" charset="0"/>
            </a:endParaRPr>
          </a:p>
          <a:p>
            <a:pPr marL="342900" lvl="0" indent="-342900" algn="just">
              <a:spcBef>
                <a:spcPts val="600"/>
              </a:spcBef>
              <a:spcAft>
                <a:spcPts val="600"/>
              </a:spcAft>
              <a:buFont typeface="Wingdings" panose="05000000000000000000" pitchFamily="2" charset="2"/>
              <a:buChar char=""/>
              <a:tabLst>
                <a:tab pos="906780" algn="l"/>
              </a:tabLst>
            </a:pPr>
            <a:r>
              <a:rPr lang="uz-Cyrl-UZ" dirty="0">
                <a:latin typeface="Times New Roman" panose="02020603050405020304" pitchFamily="18" charset="0"/>
                <a:ea typeface="Times New Roman" panose="02020603050405020304" pitchFamily="18" charset="0"/>
              </a:rPr>
              <a:t>Ma’lumotlar registri</a:t>
            </a:r>
            <a:r>
              <a:rPr lang="ru-RU" dirty="0">
                <a:latin typeface="Times New Roman" panose="02020603050405020304" pitchFamily="18" charset="0"/>
                <a:ea typeface="Times New Roman" panose="02020603050405020304" pitchFamily="18" charset="0"/>
              </a:rPr>
              <a:t>;</a:t>
            </a:r>
            <a:endParaRPr lang="ru-RU" sz="1050" dirty="0" smtClean="0">
              <a:effectLst/>
              <a:latin typeface="Times New Roman" panose="02020603050405020304" pitchFamily="18" charset="0"/>
              <a:ea typeface="Times New Roman" panose="02020603050405020304" pitchFamily="18" charset="0"/>
            </a:endParaRPr>
          </a:p>
          <a:p>
            <a:pPr marL="342900" lvl="0" indent="-342900" algn="just">
              <a:spcBef>
                <a:spcPts val="600"/>
              </a:spcBef>
              <a:spcAft>
                <a:spcPts val="600"/>
              </a:spcAft>
              <a:buFont typeface="Wingdings" panose="05000000000000000000" pitchFamily="2" charset="2"/>
              <a:buChar char=""/>
              <a:tabLst>
                <a:tab pos="906780" algn="l"/>
              </a:tabLst>
            </a:pPr>
            <a:r>
              <a:rPr lang="uz-Cyrl-UZ" dirty="0">
                <a:latin typeface="Times New Roman" panose="02020603050405020304" pitchFamily="18" charset="0"/>
                <a:ea typeface="Times New Roman" panose="02020603050405020304" pitchFamily="18" charset="0"/>
              </a:rPr>
              <a:t>Jamg‘arma (</a:t>
            </a:r>
            <a:r>
              <a:rPr lang="ru-RU" dirty="0" err="1">
                <a:latin typeface="Times New Roman" panose="02020603050405020304" pitchFamily="18" charset="0"/>
                <a:ea typeface="Times New Roman" panose="02020603050405020304" pitchFamily="18" charset="0"/>
              </a:rPr>
              <a:t>nakopleniya</a:t>
            </a:r>
            <a:r>
              <a:rPr lang="uz-Cyrl-UZ" dirty="0">
                <a:latin typeface="Times New Roman" panose="02020603050405020304" pitchFamily="18" charset="0"/>
                <a:ea typeface="Times New Roman" panose="02020603050405020304" pitchFamily="18" charset="0"/>
              </a:rPr>
              <a:t>)registrlari</a:t>
            </a:r>
            <a:r>
              <a:rPr lang="ru-RU" dirty="0">
                <a:latin typeface="Times New Roman" panose="02020603050405020304" pitchFamily="18" charset="0"/>
                <a:ea typeface="Times New Roman" panose="02020603050405020304" pitchFamily="18" charset="0"/>
              </a:rPr>
              <a:t>;</a:t>
            </a:r>
            <a:endParaRPr lang="ru-RU" sz="1050" dirty="0" smtClean="0">
              <a:effectLst/>
              <a:latin typeface="Times New Roman" panose="02020603050405020304" pitchFamily="18" charset="0"/>
              <a:ea typeface="Times New Roman" panose="02020603050405020304" pitchFamily="18" charset="0"/>
            </a:endParaRPr>
          </a:p>
          <a:p>
            <a:pPr marL="342900" lvl="0" indent="-342900" algn="just">
              <a:spcBef>
                <a:spcPts val="600"/>
              </a:spcBef>
              <a:spcAft>
                <a:spcPts val="600"/>
              </a:spcAft>
              <a:buFont typeface="Wingdings" panose="05000000000000000000" pitchFamily="2" charset="2"/>
              <a:buChar char=""/>
              <a:tabLst>
                <a:tab pos="906780" algn="l"/>
              </a:tabLst>
            </a:pPr>
            <a:r>
              <a:rPr lang="uz-Cyrl-UZ" dirty="0">
                <a:latin typeface="Times New Roman" panose="02020603050405020304" pitchFamily="18" charset="0"/>
                <a:ea typeface="Times New Roman" panose="02020603050405020304" pitchFamily="18" charset="0"/>
              </a:rPr>
              <a:t>Buxgalteriya registrlari</a:t>
            </a:r>
            <a:r>
              <a:rPr lang="ru-RU" dirty="0">
                <a:latin typeface="Times New Roman" panose="02020603050405020304" pitchFamily="18" charset="0"/>
                <a:ea typeface="Times New Roman" panose="02020603050405020304" pitchFamily="18" charset="0"/>
              </a:rPr>
              <a:t>.</a:t>
            </a:r>
            <a:endParaRPr lang="ru-RU" sz="1050" dirty="0" smtClean="0">
              <a:effectLst/>
              <a:latin typeface="Times New Roman" panose="02020603050405020304" pitchFamily="18" charset="0"/>
              <a:ea typeface="Times New Roman" panose="02020603050405020304" pitchFamily="18" charset="0"/>
            </a:endParaRPr>
          </a:p>
          <a:p>
            <a:pPr algn="just">
              <a:spcBef>
                <a:spcPts val="600"/>
              </a:spcBef>
              <a:spcAft>
                <a:spcPts val="600"/>
              </a:spcAft>
            </a:pPr>
            <a:r>
              <a:rPr lang="en-US" dirty="0">
                <a:latin typeface="Times New Roman" panose="02020603050405020304" pitchFamily="18" charset="0"/>
                <a:ea typeface="Times New Roman" panose="02020603050405020304" pitchFamily="18" charset="0"/>
              </a:rPr>
              <a:t>	</a:t>
            </a:r>
            <a:r>
              <a:rPr lang="uz-Cyrl-UZ" dirty="0">
                <a:latin typeface="Times New Roman" panose="02020603050405020304" pitchFamily="18" charset="0"/>
                <a:ea typeface="Times New Roman" panose="02020603050405020304" pitchFamily="18" charset="0"/>
              </a:rPr>
              <a:t>Registrlarning asosiy mazmuni hujjatlar bilan shakllantiriladigan, ma’lumotlarni saqlashdan tarkib topadi. Jadvalda guruhlar bo‘yicha registrlar misoli keltiriladi</a:t>
            </a:r>
            <a:r>
              <a:rPr lang="ru-RU" dirty="0">
                <a:latin typeface="Times New Roman" panose="02020603050405020304" pitchFamily="18" charset="0"/>
                <a:ea typeface="Times New Roman" panose="02020603050405020304" pitchFamily="18" charset="0"/>
              </a:rPr>
              <a:t>.</a:t>
            </a:r>
            <a:endParaRPr lang="ru-RU" sz="1050" dirty="0">
              <a:effectLst/>
              <a:latin typeface="Times New Roman" panose="02020603050405020304" pitchFamily="18" charset="0"/>
              <a:ea typeface="Times New Roman" panose="02020603050405020304" pitchFamily="18" charset="0"/>
            </a:endParaRPr>
          </a:p>
        </p:txBody>
      </p:sp>
      <p:sp>
        <p:nvSpPr>
          <p:cNvPr id="3" name="Прямоугольник 2"/>
          <p:cNvSpPr/>
          <p:nvPr/>
        </p:nvSpPr>
        <p:spPr>
          <a:xfrm>
            <a:off x="1491762" y="3688113"/>
            <a:ext cx="6096000" cy="2535566"/>
          </a:xfrm>
          <a:prstGeom prst="rect">
            <a:avLst/>
          </a:prstGeom>
        </p:spPr>
        <p:txBody>
          <a:bodyPr>
            <a:spAutoFit/>
          </a:bodyPr>
          <a:lstStyle/>
          <a:p>
            <a:pPr indent="449580" algn="just">
              <a:lnSpc>
                <a:spcPct val="150000"/>
              </a:lnSpc>
              <a:spcAft>
                <a:spcPts val="0"/>
              </a:spcAft>
            </a:pPr>
            <a:r>
              <a:rPr lang="uz-Cyrl-UZ" dirty="0" smtClean="0">
                <a:latin typeface="Times New Roman" panose="02020603050405020304" pitchFamily="18" charset="0"/>
                <a:ea typeface="Times New Roman" panose="02020603050405020304" pitchFamily="18" charset="0"/>
              </a:rPr>
              <a:t>Registrlar ro‘yxatida to‘g‘irlash lozim bo‘lgan, registr qarshisidagi bayroqchani belgilash lozim, natijada hujjatda registrda ko‘rsatilgan nom bilan zakladkada aks etadi. Keyin esa mos zakladkalarda registrlar bo‘yicha yozuvlarni kiritish lozim. Bitta hujjatda bir nechta registrlar bo‘yicha to‘g‘irlanmalarni kiritish mumkin.</a:t>
            </a:r>
            <a:endParaRPr lang="ru-RU" sz="1050" dirty="0" smtClean="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52420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3411456953"/>
              </p:ext>
            </p:extLst>
          </p:nvPr>
        </p:nvGraphicFramePr>
        <p:xfrm>
          <a:off x="509954" y="131884"/>
          <a:ext cx="8291146" cy="6603492"/>
        </p:xfrm>
        <a:graphic>
          <a:graphicData uri="http://schemas.openxmlformats.org/drawingml/2006/table">
            <a:tbl>
              <a:tblPr firstRow="1" firstCol="1" lastRow="1" lastCol="1" bandRow="1" bandCol="1">
                <a:tableStyleId>{5C22544A-7EE6-4342-B048-85BDC9FD1C3A}</a:tableStyleId>
              </a:tblPr>
              <a:tblGrid>
                <a:gridCol w="2763427">
                  <a:extLst>
                    <a:ext uri="{9D8B030D-6E8A-4147-A177-3AD203B41FA5}">
                      <a16:colId xmlns:a16="http://schemas.microsoft.com/office/drawing/2014/main" val="600479603"/>
                    </a:ext>
                  </a:extLst>
                </a:gridCol>
                <a:gridCol w="2763427">
                  <a:extLst>
                    <a:ext uri="{9D8B030D-6E8A-4147-A177-3AD203B41FA5}">
                      <a16:colId xmlns:a16="http://schemas.microsoft.com/office/drawing/2014/main" val="1717747177"/>
                    </a:ext>
                  </a:extLst>
                </a:gridCol>
                <a:gridCol w="2764292">
                  <a:extLst>
                    <a:ext uri="{9D8B030D-6E8A-4147-A177-3AD203B41FA5}">
                      <a16:colId xmlns:a16="http://schemas.microsoft.com/office/drawing/2014/main" val="1495919311"/>
                    </a:ext>
                  </a:extLst>
                </a:gridCol>
              </a:tblGrid>
              <a:tr h="278406">
                <a:tc>
                  <a:txBody>
                    <a:bodyPr/>
                    <a:lstStyle/>
                    <a:p>
                      <a:pPr algn="ctr">
                        <a:lnSpc>
                          <a:spcPct val="115000"/>
                        </a:lnSpc>
                        <a:spcBef>
                          <a:spcPts val="600"/>
                        </a:spcBef>
                        <a:spcAft>
                          <a:spcPts val="600"/>
                        </a:spcAft>
                      </a:pPr>
                      <a:r>
                        <a:rPr lang="uz-Cyrl-UZ" sz="1800" dirty="0">
                          <a:solidFill>
                            <a:schemeClr val="tx1"/>
                          </a:solidFill>
                          <a:effectLst/>
                        </a:rPr>
                        <a:t>Ma’lumotlar registri</a:t>
                      </a:r>
                      <a:endParaRPr lang="ru-RU" sz="1800" dirty="0">
                        <a:solidFill>
                          <a:schemeClr val="tx1"/>
                        </a:solidFill>
                        <a:effectLst/>
                        <a:latin typeface="Times New Roman" panose="02020603050405020304" pitchFamily="18" charset="0"/>
                        <a:ea typeface="Times New Roman" panose="02020603050405020304" pitchFamily="18" charset="0"/>
                      </a:endParaRPr>
                    </a:p>
                  </a:txBody>
                  <a:tcPr marL="18370" marR="18370" marT="0" marB="0"/>
                </a:tc>
                <a:tc>
                  <a:txBody>
                    <a:bodyPr/>
                    <a:lstStyle/>
                    <a:p>
                      <a:pPr algn="ctr">
                        <a:lnSpc>
                          <a:spcPct val="115000"/>
                        </a:lnSpc>
                        <a:spcBef>
                          <a:spcPts val="600"/>
                        </a:spcBef>
                        <a:spcAft>
                          <a:spcPts val="600"/>
                        </a:spcAft>
                      </a:pPr>
                      <a:r>
                        <a:rPr lang="uz-Cyrl-UZ" sz="1800">
                          <a:solidFill>
                            <a:schemeClr val="tx1"/>
                          </a:solidFill>
                          <a:effectLst/>
                        </a:rPr>
                        <a:t>Jamg‘arma registrlari</a:t>
                      </a:r>
                      <a:endParaRPr lang="ru-RU" sz="1800">
                        <a:solidFill>
                          <a:schemeClr val="tx1"/>
                        </a:solidFill>
                        <a:effectLst/>
                        <a:latin typeface="Times New Roman" panose="02020603050405020304" pitchFamily="18" charset="0"/>
                        <a:ea typeface="Times New Roman" panose="02020603050405020304" pitchFamily="18" charset="0"/>
                      </a:endParaRPr>
                    </a:p>
                  </a:txBody>
                  <a:tcPr marL="18370" marR="18370" marT="0" marB="0"/>
                </a:tc>
                <a:tc>
                  <a:txBody>
                    <a:bodyPr/>
                    <a:lstStyle/>
                    <a:p>
                      <a:pPr algn="ctr">
                        <a:lnSpc>
                          <a:spcPct val="115000"/>
                        </a:lnSpc>
                        <a:spcBef>
                          <a:spcPts val="600"/>
                        </a:spcBef>
                        <a:spcAft>
                          <a:spcPts val="600"/>
                        </a:spcAft>
                      </a:pPr>
                      <a:r>
                        <a:rPr lang="uz-Cyrl-UZ" sz="1800">
                          <a:solidFill>
                            <a:schemeClr val="tx1"/>
                          </a:solidFill>
                          <a:effectLst/>
                        </a:rPr>
                        <a:t>Buxgalteriya registrlari</a:t>
                      </a:r>
                      <a:endParaRPr lang="ru-RU" sz="1800">
                        <a:solidFill>
                          <a:schemeClr val="tx1"/>
                        </a:solidFill>
                        <a:effectLst/>
                        <a:latin typeface="Times New Roman" panose="02020603050405020304" pitchFamily="18" charset="0"/>
                        <a:ea typeface="Times New Roman" panose="02020603050405020304" pitchFamily="18" charset="0"/>
                      </a:endParaRPr>
                    </a:p>
                  </a:txBody>
                  <a:tcPr marL="18370" marR="18370" marT="0" marB="0"/>
                </a:tc>
                <a:extLst>
                  <a:ext uri="{0D108BD9-81ED-4DB2-BD59-A6C34878D82A}">
                    <a16:rowId xmlns:a16="http://schemas.microsoft.com/office/drawing/2014/main" val="11188591"/>
                  </a:ext>
                </a:extLst>
              </a:tr>
              <a:tr h="3047525">
                <a:tc>
                  <a:txBody>
                    <a:bodyPr/>
                    <a:lstStyle/>
                    <a:p>
                      <a:pPr>
                        <a:lnSpc>
                          <a:spcPct val="115000"/>
                        </a:lnSpc>
                        <a:spcBef>
                          <a:spcPts val="600"/>
                        </a:spcBef>
                        <a:spcAft>
                          <a:spcPts val="600"/>
                        </a:spcAft>
                      </a:pPr>
                      <a:r>
                        <a:rPr lang="uz-Cyrl-UZ" sz="1800" dirty="0">
                          <a:solidFill>
                            <a:schemeClr val="tx1"/>
                          </a:solidFill>
                          <a:effectLst/>
                        </a:rPr>
                        <a:t>Qiymatlarning aniq kombinatsiyasi bo‘yicha tarqaluvchi tarkib, ma’lumotlarini saqlash uchun mo‘ljallangan</a:t>
                      </a:r>
                      <a:r>
                        <a:rPr lang="ru-RU" sz="1800" dirty="0">
                          <a:solidFill>
                            <a:schemeClr val="tx1"/>
                          </a:solidFill>
                          <a:effectLst/>
                        </a:rPr>
                        <a:t>,</a:t>
                      </a:r>
                      <a:r>
                        <a:rPr lang="uz-Cyrl-UZ" sz="1800" dirty="0">
                          <a:solidFill>
                            <a:schemeClr val="tx1"/>
                          </a:solidFill>
                          <a:effectLst/>
                        </a:rPr>
                        <a:t> zarur xolatlarda – vaqt bo‘yicha</a:t>
                      </a:r>
                      <a:endParaRPr lang="ru-RU" sz="1800" dirty="0">
                        <a:solidFill>
                          <a:schemeClr val="tx1"/>
                        </a:solidFill>
                        <a:effectLst/>
                        <a:latin typeface="Times New Roman" panose="02020603050405020304" pitchFamily="18" charset="0"/>
                        <a:ea typeface="Times New Roman" panose="02020603050405020304" pitchFamily="18" charset="0"/>
                      </a:endParaRPr>
                    </a:p>
                  </a:txBody>
                  <a:tcPr marL="18370" marR="18370" marT="0" marB="0"/>
                </a:tc>
                <a:tc>
                  <a:txBody>
                    <a:bodyPr/>
                    <a:lstStyle/>
                    <a:p>
                      <a:pPr>
                        <a:lnSpc>
                          <a:spcPct val="115000"/>
                        </a:lnSpc>
                        <a:spcBef>
                          <a:spcPts val="600"/>
                        </a:spcBef>
                        <a:spcAft>
                          <a:spcPts val="600"/>
                        </a:spcAft>
                      </a:pPr>
                      <a:r>
                        <a:rPr lang="uz-Cyrl-UZ" sz="1800" dirty="0">
                          <a:solidFill>
                            <a:schemeClr val="tx1"/>
                          </a:solidFill>
                          <a:effectLst/>
                        </a:rPr>
                        <a:t>Har qanday o‘lchamdagi xarakat va naqdlik haqida ma’lumotlar  hisobi uchun ishlatiladi</a:t>
                      </a:r>
                      <a:r>
                        <a:rPr lang="ru-RU" sz="1800" dirty="0">
                          <a:solidFill>
                            <a:schemeClr val="tx1"/>
                          </a:solidFill>
                          <a:effectLst/>
                        </a:rPr>
                        <a:t>: </a:t>
                      </a:r>
                      <a:r>
                        <a:rPr lang="uz-Cyrl-UZ" sz="1800" dirty="0">
                          <a:solidFill>
                            <a:schemeClr val="tx1"/>
                          </a:solidFill>
                          <a:effectLst/>
                        </a:rPr>
                        <a:t>moddiy, pullik, tovar va x.k.</a:t>
                      </a:r>
                      <a:endParaRPr lang="ru-RU" sz="1800" dirty="0">
                        <a:solidFill>
                          <a:schemeClr val="tx1"/>
                        </a:solidFill>
                        <a:effectLst/>
                      </a:endParaRPr>
                    </a:p>
                    <a:p>
                      <a:pPr>
                        <a:lnSpc>
                          <a:spcPct val="115000"/>
                        </a:lnSpc>
                        <a:spcBef>
                          <a:spcPts val="600"/>
                        </a:spcBef>
                        <a:spcAft>
                          <a:spcPts val="600"/>
                        </a:spcAft>
                      </a:pPr>
                      <a:r>
                        <a:rPr lang="uz-Cyrl-UZ" sz="1800" dirty="0">
                          <a:solidFill>
                            <a:schemeClr val="tx1"/>
                          </a:solidFill>
                          <a:effectLst/>
                        </a:rPr>
                        <a:t>Registrlar yakuniy ma’lumotni ko‘rsatadi.</a:t>
                      </a:r>
                      <a:endParaRPr lang="ru-RU" sz="1800" dirty="0">
                        <a:solidFill>
                          <a:schemeClr val="tx1"/>
                        </a:solidFill>
                        <a:effectLst/>
                        <a:latin typeface="Times New Roman" panose="02020603050405020304" pitchFamily="18" charset="0"/>
                        <a:ea typeface="Times New Roman" panose="02020603050405020304" pitchFamily="18" charset="0"/>
                      </a:endParaRPr>
                    </a:p>
                  </a:txBody>
                  <a:tcPr marL="18370" marR="18370" marT="0" marB="0"/>
                </a:tc>
                <a:tc>
                  <a:txBody>
                    <a:bodyPr/>
                    <a:lstStyle/>
                    <a:p>
                      <a:pPr>
                        <a:lnSpc>
                          <a:spcPct val="115000"/>
                        </a:lnSpc>
                        <a:spcBef>
                          <a:spcPts val="600"/>
                        </a:spcBef>
                        <a:spcAft>
                          <a:spcPts val="600"/>
                        </a:spcAft>
                      </a:pPr>
                      <a:r>
                        <a:rPr lang="uz-Cyrl-UZ" sz="1800" dirty="0">
                          <a:solidFill>
                            <a:schemeClr val="tx1"/>
                          </a:solidFill>
                          <a:effectLst/>
                        </a:rPr>
                        <a:t>Qanday qilib hisobda xo‘jalik operatsiyalari aks etishi haqida ma’lumotlarni ko‘rsatio‘ uchun, ishlatiladi. Bu ob’ekt o‘z-o‘zidan mavjud bo‘lmaydi, u albatta konfiguratsiya aniq schetlar rejasi bilan bog‘liq bo‘ladi.</a:t>
                      </a:r>
                      <a:endParaRPr lang="ru-RU" sz="1800" dirty="0">
                        <a:solidFill>
                          <a:schemeClr val="tx1"/>
                        </a:solidFill>
                        <a:effectLst/>
                        <a:latin typeface="Times New Roman" panose="02020603050405020304" pitchFamily="18" charset="0"/>
                        <a:ea typeface="Times New Roman" panose="02020603050405020304" pitchFamily="18" charset="0"/>
                      </a:endParaRPr>
                    </a:p>
                  </a:txBody>
                  <a:tcPr marL="18370" marR="18370" marT="0" marB="0"/>
                </a:tc>
                <a:extLst>
                  <a:ext uri="{0D108BD9-81ED-4DB2-BD59-A6C34878D82A}">
                    <a16:rowId xmlns:a16="http://schemas.microsoft.com/office/drawing/2014/main" val="4268156429"/>
                  </a:ext>
                </a:extLst>
              </a:tr>
              <a:tr h="2749553">
                <a:tc>
                  <a:txBody>
                    <a:bodyPr/>
                    <a:lstStyle/>
                    <a:p>
                      <a:pPr>
                        <a:lnSpc>
                          <a:spcPct val="115000"/>
                        </a:lnSpc>
                        <a:spcBef>
                          <a:spcPts val="600"/>
                        </a:spcBef>
                        <a:spcAft>
                          <a:spcPts val="600"/>
                        </a:spcAft>
                      </a:pPr>
                      <a:r>
                        <a:rPr lang="uz-Cyrl-UZ" sz="1800">
                          <a:solidFill>
                            <a:schemeClr val="tx1"/>
                          </a:solidFill>
                          <a:effectLst/>
                        </a:rPr>
                        <a:t>Masalan</a:t>
                      </a:r>
                      <a:r>
                        <a:rPr lang="en-US" sz="1800">
                          <a:solidFill>
                            <a:schemeClr val="tx1"/>
                          </a:solidFill>
                          <a:effectLst/>
                        </a:rPr>
                        <a:t>:</a:t>
                      </a:r>
                      <a:endParaRPr lang="ru-RU" sz="1800">
                        <a:solidFill>
                          <a:schemeClr val="tx1"/>
                        </a:solidFill>
                        <a:effectLst/>
                      </a:endParaRPr>
                    </a:p>
                    <a:p>
                      <a:pPr>
                        <a:lnSpc>
                          <a:spcPct val="115000"/>
                        </a:lnSpc>
                        <a:spcBef>
                          <a:spcPts val="600"/>
                        </a:spcBef>
                        <a:spcAft>
                          <a:spcPts val="600"/>
                        </a:spcAft>
                      </a:pPr>
                      <a:r>
                        <a:rPr lang="uz-Cyrl-UZ" sz="1800">
                          <a:solidFill>
                            <a:schemeClr val="tx1"/>
                          </a:solidFill>
                          <a:effectLst/>
                        </a:rPr>
                        <a:t>Soliq stavkalari</a:t>
                      </a:r>
                      <a:r>
                        <a:rPr lang="en-US" sz="1800">
                          <a:solidFill>
                            <a:schemeClr val="tx1"/>
                          </a:solidFill>
                          <a:effectLst/>
                        </a:rPr>
                        <a:t>.</a:t>
                      </a:r>
                      <a:endParaRPr lang="ru-RU" sz="1800">
                        <a:solidFill>
                          <a:schemeClr val="tx1"/>
                        </a:solidFill>
                        <a:effectLst/>
                      </a:endParaRPr>
                    </a:p>
                    <a:p>
                      <a:pPr>
                        <a:lnSpc>
                          <a:spcPct val="115000"/>
                        </a:lnSpc>
                        <a:spcBef>
                          <a:spcPts val="600"/>
                        </a:spcBef>
                        <a:spcAft>
                          <a:spcPts val="600"/>
                        </a:spcAft>
                      </a:pPr>
                      <a:r>
                        <a:rPr lang="uz-Cyrl-UZ" sz="1800">
                          <a:solidFill>
                            <a:schemeClr val="tx1"/>
                          </a:solidFill>
                          <a:effectLst/>
                        </a:rPr>
                        <a:t>Hisob siyosati haqida ma’lumot</a:t>
                      </a:r>
                      <a:r>
                        <a:rPr lang="en-US" sz="1800">
                          <a:solidFill>
                            <a:schemeClr val="tx1"/>
                          </a:solidFill>
                          <a:effectLst/>
                        </a:rPr>
                        <a:t>.</a:t>
                      </a:r>
                      <a:endParaRPr lang="ru-RU" sz="1800">
                        <a:solidFill>
                          <a:schemeClr val="tx1"/>
                        </a:solidFill>
                        <a:effectLst/>
                      </a:endParaRPr>
                    </a:p>
                    <a:p>
                      <a:pPr>
                        <a:lnSpc>
                          <a:spcPct val="115000"/>
                        </a:lnSpc>
                        <a:spcBef>
                          <a:spcPts val="600"/>
                        </a:spcBef>
                        <a:spcAft>
                          <a:spcPts val="600"/>
                        </a:spcAft>
                      </a:pPr>
                      <a:r>
                        <a:rPr lang="uz-Cyrl-UZ" sz="1800">
                          <a:solidFill>
                            <a:schemeClr val="tx1"/>
                          </a:solidFill>
                          <a:effectLst/>
                        </a:rPr>
                        <a:t>Amortizatsiya parametrlari haqida ma’lumot</a:t>
                      </a:r>
                      <a:r>
                        <a:rPr lang="en-US" sz="1800">
                          <a:solidFill>
                            <a:schemeClr val="tx1"/>
                          </a:solidFill>
                          <a:effectLst/>
                        </a:rPr>
                        <a:t>. </a:t>
                      </a:r>
                      <a:endParaRPr lang="ru-RU" sz="1800">
                        <a:solidFill>
                          <a:schemeClr val="tx1"/>
                        </a:solidFill>
                        <a:effectLst/>
                      </a:endParaRPr>
                    </a:p>
                    <a:p>
                      <a:pPr>
                        <a:lnSpc>
                          <a:spcPct val="115000"/>
                        </a:lnSpc>
                        <a:spcBef>
                          <a:spcPts val="600"/>
                        </a:spcBef>
                        <a:spcAft>
                          <a:spcPts val="600"/>
                        </a:spcAft>
                      </a:pPr>
                      <a:r>
                        <a:rPr lang="uz-Cyrl-UZ" sz="1800">
                          <a:solidFill>
                            <a:schemeClr val="tx1"/>
                          </a:solidFill>
                          <a:effectLst/>
                        </a:rPr>
                        <a:t>Va sh.o‘.</a:t>
                      </a:r>
                      <a:endParaRPr lang="ru-RU" sz="1800">
                        <a:solidFill>
                          <a:schemeClr val="tx1"/>
                        </a:solidFill>
                        <a:effectLst/>
                        <a:latin typeface="Times New Roman" panose="02020603050405020304" pitchFamily="18" charset="0"/>
                        <a:ea typeface="Times New Roman" panose="02020603050405020304" pitchFamily="18" charset="0"/>
                      </a:endParaRPr>
                    </a:p>
                  </a:txBody>
                  <a:tcPr marL="18370" marR="18370" marT="0" marB="0"/>
                </a:tc>
                <a:tc>
                  <a:txBody>
                    <a:bodyPr/>
                    <a:lstStyle/>
                    <a:p>
                      <a:pPr>
                        <a:lnSpc>
                          <a:spcPct val="115000"/>
                        </a:lnSpc>
                        <a:spcBef>
                          <a:spcPts val="600"/>
                        </a:spcBef>
                        <a:spcAft>
                          <a:spcPts val="600"/>
                        </a:spcAft>
                      </a:pPr>
                      <a:r>
                        <a:rPr lang="uz-Cyrl-UZ" sz="1800">
                          <a:solidFill>
                            <a:schemeClr val="tx1"/>
                          </a:solidFill>
                          <a:effectLst/>
                        </a:rPr>
                        <a:t>Masalan</a:t>
                      </a:r>
                      <a:r>
                        <a:rPr lang="en-US" sz="1800">
                          <a:solidFill>
                            <a:schemeClr val="tx1"/>
                          </a:solidFill>
                          <a:effectLst/>
                        </a:rPr>
                        <a:t>:</a:t>
                      </a:r>
                      <a:endParaRPr lang="ru-RU" sz="1800">
                        <a:solidFill>
                          <a:schemeClr val="tx1"/>
                        </a:solidFill>
                        <a:effectLst/>
                      </a:endParaRPr>
                    </a:p>
                    <a:p>
                      <a:pPr>
                        <a:lnSpc>
                          <a:spcPct val="115000"/>
                        </a:lnSpc>
                        <a:spcBef>
                          <a:spcPts val="600"/>
                        </a:spcBef>
                        <a:spcAft>
                          <a:spcPts val="600"/>
                        </a:spcAft>
                      </a:pPr>
                      <a:r>
                        <a:rPr lang="uz-Cyrl-UZ" sz="1800">
                          <a:solidFill>
                            <a:schemeClr val="tx1"/>
                          </a:solidFill>
                          <a:effectLst/>
                        </a:rPr>
                        <a:t>Hisoblangan YAIT</a:t>
                      </a:r>
                      <a:r>
                        <a:rPr lang="en-US" sz="1800">
                          <a:solidFill>
                            <a:schemeClr val="tx1"/>
                          </a:solidFill>
                          <a:effectLst/>
                        </a:rPr>
                        <a:t>.</a:t>
                      </a:r>
                      <a:endParaRPr lang="ru-RU" sz="1800">
                        <a:solidFill>
                          <a:schemeClr val="tx1"/>
                        </a:solidFill>
                        <a:effectLst/>
                      </a:endParaRPr>
                    </a:p>
                    <a:p>
                      <a:pPr>
                        <a:lnSpc>
                          <a:spcPct val="115000"/>
                        </a:lnSpc>
                        <a:spcBef>
                          <a:spcPts val="600"/>
                        </a:spcBef>
                        <a:spcAft>
                          <a:spcPts val="600"/>
                        </a:spcAft>
                      </a:pPr>
                      <a:r>
                        <a:rPr lang="uz-Cyrl-UZ" sz="1800">
                          <a:solidFill>
                            <a:schemeClr val="tx1"/>
                          </a:solidFill>
                          <a:effectLst/>
                        </a:rPr>
                        <a:t>JSHDSdaromadlar haqida ma’lumot</a:t>
                      </a:r>
                      <a:r>
                        <a:rPr lang="en-US" sz="1800">
                          <a:solidFill>
                            <a:schemeClr val="tx1"/>
                          </a:solidFill>
                          <a:effectLst/>
                        </a:rPr>
                        <a:t>.</a:t>
                      </a:r>
                      <a:endParaRPr lang="ru-RU" sz="1800">
                        <a:solidFill>
                          <a:schemeClr val="tx1"/>
                        </a:solidFill>
                        <a:effectLst/>
                      </a:endParaRPr>
                    </a:p>
                    <a:p>
                      <a:pPr>
                        <a:lnSpc>
                          <a:spcPct val="115000"/>
                        </a:lnSpc>
                        <a:spcBef>
                          <a:spcPts val="600"/>
                        </a:spcBef>
                        <a:spcAft>
                          <a:spcPts val="600"/>
                        </a:spcAft>
                      </a:pPr>
                      <a:r>
                        <a:rPr lang="uz-Cyrl-UZ" sz="1800">
                          <a:solidFill>
                            <a:schemeClr val="tx1"/>
                          </a:solidFill>
                          <a:effectLst/>
                        </a:rPr>
                        <a:t>O‘rtacha ish-haqi</a:t>
                      </a:r>
                      <a:r>
                        <a:rPr lang="en-US" sz="1800">
                          <a:solidFill>
                            <a:schemeClr val="tx1"/>
                          </a:solidFill>
                          <a:effectLst/>
                        </a:rPr>
                        <a:t>.</a:t>
                      </a:r>
                      <a:endParaRPr lang="ru-RU" sz="1800">
                        <a:solidFill>
                          <a:schemeClr val="tx1"/>
                        </a:solidFill>
                        <a:effectLst/>
                      </a:endParaRPr>
                    </a:p>
                    <a:p>
                      <a:pPr>
                        <a:lnSpc>
                          <a:spcPct val="115000"/>
                        </a:lnSpc>
                        <a:spcBef>
                          <a:spcPts val="600"/>
                        </a:spcBef>
                        <a:spcAft>
                          <a:spcPts val="600"/>
                        </a:spcAft>
                      </a:pPr>
                      <a:r>
                        <a:rPr lang="uz-Cyrl-UZ" sz="1800">
                          <a:solidFill>
                            <a:schemeClr val="tx1"/>
                          </a:solidFill>
                          <a:effectLst/>
                        </a:rPr>
                        <a:t>Va sh.o‘.</a:t>
                      </a:r>
                      <a:endParaRPr lang="ru-RU" sz="1800">
                        <a:solidFill>
                          <a:schemeClr val="tx1"/>
                        </a:solidFill>
                        <a:effectLst/>
                        <a:latin typeface="Times New Roman" panose="02020603050405020304" pitchFamily="18" charset="0"/>
                        <a:ea typeface="Times New Roman" panose="02020603050405020304" pitchFamily="18" charset="0"/>
                      </a:endParaRPr>
                    </a:p>
                  </a:txBody>
                  <a:tcPr marL="18370" marR="18370" marT="0" marB="0"/>
                </a:tc>
                <a:tc>
                  <a:txBody>
                    <a:bodyPr/>
                    <a:lstStyle/>
                    <a:p>
                      <a:pPr>
                        <a:lnSpc>
                          <a:spcPct val="115000"/>
                        </a:lnSpc>
                        <a:spcBef>
                          <a:spcPts val="600"/>
                        </a:spcBef>
                        <a:spcAft>
                          <a:spcPts val="600"/>
                        </a:spcAft>
                      </a:pPr>
                      <a:r>
                        <a:rPr lang="uz-Cyrl-UZ" sz="1800" dirty="0">
                          <a:solidFill>
                            <a:schemeClr val="tx1"/>
                          </a:solidFill>
                          <a:effectLst/>
                        </a:rPr>
                        <a:t>Masalan</a:t>
                      </a:r>
                      <a:r>
                        <a:rPr lang="ru-RU" sz="1800" dirty="0">
                          <a:solidFill>
                            <a:schemeClr val="tx1"/>
                          </a:solidFill>
                          <a:effectLst/>
                        </a:rPr>
                        <a:t>:</a:t>
                      </a:r>
                    </a:p>
                    <a:p>
                      <a:pPr>
                        <a:lnSpc>
                          <a:spcPct val="115000"/>
                        </a:lnSpc>
                        <a:spcBef>
                          <a:spcPts val="600"/>
                        </a:spcBef>
                        <a:spcAft>
                          <a:spcPts val="600"/>
                        </a:spcAft>
                      </a:pPr>
                      <a:r>
                        <a:rPr lang="uz-Cyrl-UZ" sz="1800" dirty="0">
                          <a:solidFill>
                            <a:schemeClr val="tx1"/>
                          </a:solidFill>
                          <a:effectLst/>
                        </a:rPr>
                        <a:t>O‘tkazmalar jurnali</a:t>
                      </a:r>
                      <a:r>
                        <a:rPr lang="ru-RU" sz="1800" dirty="0">
                          <a:solidFill>
                            <a:schemeClr val="tx1"/>
                          </a:solidFill>
                          <a:effectLst/>
                        </a:rPr>
                        <a:t>.</a:t>
                      </a:r>
                    </a:p>
                    <a:p>
                      <a:pPr>
                        <a:lnSpc>
                          <a:spcPct val="115000"/>
                        </a:lnSpc>
                        <a:spcBef>
                          <a:spcPts val="600"/>
                        </a:spcBef>
                        <a:spcAft>
                          <a:spcPts val="600"/>
                        </a:spcAft>
                      </a:pPr>
                      <a:r>
                        <a:rPr lang="ru-RU" sz="1800" dirty="0">
                          <a:solidFill>
                            <a:schemeClr val="tx1"/>
                          </a:solidFill>
                          <a:effectLst/>
                        </a:rPr>
                        <a:t> </a:t>
                      </a:r>
                      <a:endParaRPr lang="ru-RU" sz="1800" dirty="0">
                        <a:solidFill>
                          <a:schemeClr val="tx1"/>
                        </a:solidFill>
                        <a:effectLst/>
                        <a:latin typeface="Times New Roman" panose="02020603050405020304" pitchFamily="18" charset="0"/>
                        <a:ea typeface="Times New Roman" panose="02020603050405020304" pitchFamily="18" charset="0"/>
                      </a:endParaRPr>
                    </a:p>
                  </a:txBody>
                  <a:tcPr marL="18370" marR="18370" marT="0" marB="0"/>
                </a:tc>
                <a:extLst>
                  <a:ext uri="{0D108BD9-81ED-4DB2-BD59-A6C34878D82A}">
                    <a16:rowId xmlns:a16="http://schemas.microsoft.com/office/drawing/2014/main" val="2704666174"/>
                  </a:ext>
                </a:extLst>
              </a:tr>
            </a:tbl>
          </a:graphicData>
        </a:graphic>
      </p:graphicFrame>
    </p:spTree>
    <p:extLst>
      <p:ext uri="{BB962C8B-B14F-4D97-AF65-F5344CB8AC3E}">
        <p14:creationId xmlns:p14="http://schemas.microsoft.com/office/powerpoint/2010/main" val="22664501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79583" y="338280"/>
            <a:ext cx="8065477" cy="5416868"/>
          </a:xfrm>
          <a:prstGeom prst="rect">
            <a:avLst/>
          </a:prstGeom>
        </p:spPr>
        <p:txBody>
          <a:bodyPr wrap="square">
            <a:spAutoFit/>
          </a:bodyPr>
          <a:lstStyle/>
          <a:p>
            <a:pPr algn="just">
              <a:spcBef>
                <a:spcPts val="600"/>
              </a:spcBef>
              <a:spcAft>
                <a:spcPts val="600"/>
              </a:spcAft>
            </a:pPr>
            <a:r>
              <a:rPr lang="uz-Cyrl-UZ" sz="2800" dirty="0">
                <a:latin typeface="Times New Roman" panose="02020603050405020304" pitchFamily="18" charset="0"/>
                <a:ea typeface="Times New Roman" panose="02020603050405020304" pitchFamily="18" charset="0"/>
              </a:rPr>
              <a:t>Ma’lumotlar ma’lumotlar registriga ushbu xolda tushadiki, agar , konfiguratsiya foydalanuvchisi, masalan, nomenklatura ma’lumotnomasini to‘ldirsa yoki qandaydir tanlab olishlarni bajarsa.</a:t>
            </a:r>
            <a:endParaRPr lang="ru-RU" sz="2800" dirty="0" smtClean="0">
              <a:effectLst/>
              <a:latin typeface="Times New Roman" panose="02020603050405020304" pitchFamily="18" charset="0"/>
              <a:ea typeface="Times New Roman" panose="02020603050405020304" pitchFamily="18" charset="0"/>
            </a:endParaRPr>
          </a:p>
          <a:p>
            <a:pPr algn="just">
              <a:spcBef>
                <a:spcPts val="600"/>
              </a:spcBef>
              <a:spcAft>
                <a:spcPts val="600"/>
              </a:spcAft>
            </a:pPr>
            <a:r>
              <a:rPr lang="ru-RU" sz="2800" dirty="0">
                <a:latin typeface="Times New Roman" panose="02020603050405020304" pitchFamily="18" charset="0"/>
                <a:ea typeface="Times New Roman" panose="02020603050405020304" pitchFamily="18" charset="0"/>
              </a:rPr>
              <a:t>	</a:t>
            </a:r>
            <a:r>
              <a:rPr lang="uz-Cyrl-UZ" sz="2800" dirty="0">
                <a:latin typeface="Times New Roman" panose="02020603050405020304" pitchFamily="18" charset="0"/>
                <a:ea typeface="Times New Roman" panose="02020603050405020304" pitchFamily="18" charset="0"/>
              </a:rPr>
              <a:t>Jamg‘arma va buxgalteriya registrlariga ma’lumot ushbu xolatlarda tushadiki, agar konfiguratsiya foydalanuvchisi hujjatlarni o‘tkazsa, ya’ni xo‘jalik operatsiyalarini qayd qilsa. O‘z navbatida, o‘tkazilgan hujjat bir nechta o‘tkazmalarni shakllantirishi mumkin. Har bir o‘tkazmaga o‘zining jamg‘arma va buxgalteriya registrlari yozuvlari shakllantiriladi. </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42451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89537" y="96605"/>
            <a:ext cx="6290457" cy="1477328"/>
          </a:xfrm>
          <a:prstGeom prst="rect">
            <a:avLst/>
          </a:prstGeom>
        </p:spPr>
        <p:txBody>
          <a:bodyPr wrap="square">
            <a:spAutoFit/>
          </a:bodyPr>
          <a:lstStyle/>
          <a:p>
            <a:pPr indent="449580" algn="just">
              <a:spcAft>
                <a:spcPts val="0"/>
              </a:spcAft>
            </a:pPr>
            <a:r>
              <a:rPr lang="uz-Cyrl-UZ" dirty="0">
                <a:latin typeface="Times New Roman" panose="02020603050405020304" pitchFamily="18" charset="0"/>
                <a:ea typeface="Times New Roman" panose="02020603050405020304" pitchFamily="18" charset="0"/>
              </a:rPr>
              <a:t>Registrlar yozuvlarini to‘g‘irlash uchun </a:t>
            </a:r>
            <a:r>
              <a:rPr lang="uz-Cyrl-UZ" b="1" dirty="0">
                <a:latin typeface="Times New Roman" panose="02020603050405020304" pitchFamily="18" charset="0"/>
                <a:ea typeface="Times New Roman" panose="02020603050405020304" pitchFamily="18" charset="0"/>
              </a:rPr>
              <a:t>Operatsiyalar (buxgalteriya hisobi) hujjati </a:t>
            </a:r>
            <a:r>
              <a:rPr lang="uz-Cyrl-UZ" dirty="0">
                <a:latin typeface="Times New Roman" panose="02020603050405020304" pitchFamily="18" charset="0"/>
                <a:ea typeface="Times New Roman" panose="02020603050405020304" pitchFamily="18" charset="0"/>
              </a:rPr>
              <a:t>mo‘ljallangan,</a:t>
            </a:r>
            <a:r>
              <a:rPr lang="uz-Cyrl-UZ" b="1" dirty="0">
                <a:latin typeface="Times New Roman" panose="02020603050405020304" pitchFamily="18" charset="0"/>
                <a:ea typeface="Times New Roman" panose="02020603050405020304" pitchFamily="18" charset="0"/>
              </a:rPr>
              <a:t>Operatsiyalar – Operatsiyalar, qo‘lda kiritilgan.</a:t>
            </a:r>
            <a:endParaRPr lang="ru-RU" sz="1050" dirty="0" smtClean="0">
              <a:effectLst/>
              <a:latin typeface="Times New Roman" panose="02020603050405020304" pitchFamily="18" charset="0"/>
              <a:ea typeface="Times New Roman" panose="02020603050405020304" pitchFamily="18" charset="0"/>
            </a:endParaRPr>
          </a:p>
          <a:p>
            <a:pPr indent="449580" algn="just">
              <a:spcAft>
                <a:spcPts val="0"/>
              </a:spcAft>
            </a:pPr>
            <a:r>
              <a:rPr lang="uz-Cyrl-UZ" dirty="0">
                <a:latin typeface="Times New Roman" panose="02020603050405020304" pitchFamily="18" charset="0"/>
                <a:ea typeface="Times New Roman" panose="02020603050405020304" pitchFamily="18" charset="0"/>
              </a:rPr>
              <a:t>Registrlar tarkibini to‘g‘irlash uchun </a:t>
            </a:r>
            <a:r>
              <a:rPr lang="uz-Cyrl-UZ" b="1" dirty="0">
                <a:latin typeface="Times New Roman" panose="02020603050405020304" pitchFamily="18" charset="0"/>
                <a:ea typeface="Times New Roman" panose="02020603050405020304" pitchFamily="18" charset="0"/>
              </a:rPr>
              <a:t>Registrlar to‘g‘irlanmasi </a:t>
            </a:r>
            <a:r>
              <a:rPr lang="uz-Cyrl-UZ" dirty="0">
                <a:latin typeface="Times New Roman" panose="02020603050405020304" pitchFamily="18" charset="0"/>
                <a:ea typeface="Times New Roman" panose="02020603050405020304" pitchFamily="18" charset="0"/>
              </a:rPr>
              <a:t>tugmasi bo‘yicha sozlash mumkin. </a:t>
            </a:r>
            <a:endParaRPr lang="ru-RU" sz="1050" dirty="0">
              <a:effectLst/>
              <a:latin typeface="Times New Roman" panose="02020603050405020304" pitchFamily="18" charset="0"/>
              <a:ea typeface="Times New Roman" panose="02020603050405020304" pitchFamily="18" charset="0"/>
            </a:endParaRPr>
          </a:p>
        </p:txBody>
      </p:sp>
      <p:pic>
        <p:nvPicPr>
          <p:cNvPr id="3" name="Рисунок 2"/>
          <p:cNvPicPr/>
          <p:nvPr/>
        </p:nvPicPr>
        <p:blipFill>
          <a:blip r:embed="rId2"/>
          <a:srcRect/>
          <a:stretch>
            <a:fillRect/>
          </a:stretch>
        </p:blipFill>
        <p:spPr bwMode="auto">
          <a:xfrm>
            <a:off x="1640205" y="2146837"/>
            <a:ext cx="5939790" cy="4182110"/>
          </a:xfrm>
          <a:prstGeom prst="rect">
            <a:avLst/>
          </a:prstGeom>
          <a:noFill/>
          <a:ln w="9525">
            <a:noFill/>
            <a:miter lim="800000"/>
            <a:headEnd/>
            <a:tailEnd/>
          </a:ln>
        </p:spPr>
      </p:pic>
    </p:spTree>
    <p:extLst>
      <p:ext uri="{BB962C8B-B14F-4D97-AF65-F5344CB8AC3E}">
        <p14:creationId xmlns:p14="http://schemas.microsoft.com/office/powerpoint/2010/main" val="3376549692"/>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9</TotalTime>
  <Words>297</Words>
  <Application>Microsoft Office PowerPoint</Application>
  <PresentationFormat>Широкоэкранный</PresentationFormat>
  <Paragraphs>34</Paragraphs>
  <Slides>5</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5</vt:i4>
      </vt:variant>
    </vt:vector>
  </HeadingPairs>
  <TitlesOfParts>
    <vt:vector size="11" baseType="lpstr">
      <vt:lpstr>Arial</vt:lpstr>
      <vt:lpstr>Times New Roman</vt:lpstr>
      <vt:lpstr>Trebuchet MS</vt:lpstr>
      <vt:lpstr>Wingdings</vt:lpstr>
      <vt:lpstr>Wingdings 3</vt:lpstr>
      <vt:lpstr>Аспект</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dc:creator>
  <cp:lastModifiedBy>PC</cp:lastModifiedBy>
  <cp:revision>2</cp:revision>
  <dcterms:created xsi:type="dcterms:W3CDTF">2021-12-27T04:46:55Z</dcterms:created>
  <dcterms:modified xsi:type="dcterms:W3CDTF">2023-08-08T12:17:33Z</dcterms:modified>
</cp:coreProperties>
</file>