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5" r:id="rId1"/>
  </p:sldMasterIdLst>
  <p:sldIdLst>
    <p:sldId id="256" r:id="rId2"/>
    <p:sldId id="257" r:id="rId3"/>
    <p:sldId id="258" r:id="rId4"/>
    <p:sldId id="259" r:id="rId5"/>
    <p:sldId id="260" r:id="rId6"/>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0" d="100"/>
          <a:sy n="70" d="100"/>
        </p:scale>
        <p:origin x="714"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ru-RU" smtClean="0"/>
              <a:t>Образец заголовка</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DFEEE78-4674-4336-8BC9-6908D25E82AB}" type="datetimeFigureOut">
              <a:rPr lang="ru-RU" smtClean="0"/>
              <a:t>20.07.2023</a:t>
            </a:fld>
            <a:endParaRPr lang="ru-RU"/>
          </a:p>
        </p:txBody>
      </p:sp>
      <p:sp>
        <p:nvSpPr>
          <p:cNvPr id="5" name="Footer Placeholder 4"/>
          <p:cNvSpPr>
            <a:spLocks noGrp="1"/>
          </p:cNvSpPr>
          <p:nvPr>
            <p:ph type="ftr" sz="quarter" idx="11"/>
          </p:nvPr>
        </p:nvSpPr>
        <p:spPr>
          <a:xfrm>
            <a:off x="2692397" y="5037663"/>
            <a:ext cx="5214635" cy="279400"/>
          </a:xfrm>
        </p:spPr>
        <p:txBody>
          <a:bodyPr/>
          <a:lstStyle/>
          <a:p>
            <a:endParaRPr lang="ru-RU"/>
          </a:p>
        </p:txBody>
      </p:sp>
      <p:sp>
        <p:nvSpPr>
          <p:cNvPr id="6" name="Slide Number Placeholder 5"/>
          <p:cNvSpPr>
            <a:spLocks noGrp="1"/>
          </p:cNvSpPr>
          <p:nvPr>
            <p:ph type="sldNum" sz="quarter" idx="12"/>
          </p:nvPr>
        </p:nvSpPr>
        <p:spPr>
          <a:xfrm>
            <a:off x="8956900" y="5037663"/>
            <a:ext cx="551167" cy="279400"/>
          </a:xfrm>
        </p:spPr>
        <p:txBody>
          <a:bodyPr/>
          <a:lstStyle/>
          <a:p>
            <a:fld id="{4D006955-1942-4B82-A13C-1692D3DE9716}" type="slidenum">
              <a:rPr lang="ru-RU" smtClean="0"/>
              <a:t>‹#›</a:t>
            </a:fld>
            <a:endParaRPr lang="ru-RU"/>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554033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DFEEE78-4674-4336-8BC9-6908D25E82AB}" type="datetimeFigureOut">
              <a:rPr lang="ru-RU" smtClean="0"/>
              <a:t>20.07.2023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4D006955-1942-4B82-A13C-1692D3DE9716}" type="slidenum">
              <a:rPr lang="ru-RU" smtClean="0"/>
              <a:t>‹#›</a:t>
            </a:fld>
            <a:endParaRPr lang="ru-RU"/>
          </a:p>
        </p:txBody>
      </p:sp>
    </p:spTree>
    <p:extLst>
      <p:ext uri="{BB962C8B-B14F-4D97-AF65-F5344CB8AC3E}">
        <p14:creationId xmlns:p14="http://schemas.microsoft.com/office/powerpoint/2010/main" val="13072293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DFEEE78-4674-4336-8BC9-6908D25E82AB}" type="datetimeFigureOut">
              <a:rPr lang="ru-RU" smtClean="0"/>
              <a:t>20.07.2023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D006955-1942-4B82-A13C-1692D3DE9716}" type="slidenum">
              <a:rPr lang="ru-RU" smtClean="0"/>
              <a:t>‹#›</a:t>
            </a:fld>
            <a:endParaRPr lang="ru-RU"/>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090479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ru-RU" smtClean="0"/>
              <a:t>Образец заголовка</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DFEEE78-4674-4336-8BC9-6908D25E82AB}" type="datetimeFigureOut">
              <a:rPr lang="ru-RU" smtClean="0"/>
              <a:t>20.07.2023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D006955-1942-4B82-A13C-1692D3DE9716}" type="slidenum">
              <a:rPr lang="ru-RU" smtClean="0"/>
              <a:t>‹#›</a:t>
            </a:fld>
            <a:endParaRPr lang="ru-RU"/>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869846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DFEEE78-4674-4336-8BC9-6908D25E82AB}" type="datetimeFigureOut">
              <a:rPr lang="ru-RU" smtClean="0"/>
              <a:t>20.07.2023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D006955-1942-4B82-A13C-1692D3DE9716}" type="slidenum">
              <a:rPr lang="ru-RU" smtClean="0"/>
              <a:t>‹#›</a:t>
            </a:fld>
            <a:endParaRPr lang="ru-RU"/>
          </a:p>
        </p:txBody>
      </p:sp>
    </p:spTree>
    <p:extLst>
      <p:ext uri="{BB962C8B-B14F-4D97-AF65-F5344CB8AC3E}">
        <p14:creationId xmlns:p14="http://schemas.microsoft.com/office/powerpoint/2010/main" val="6863166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ru-RU" smtClean="0"/>
              <a:t>Образец заголовка</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DFEEE78-4674-4336-8BC9-6908D25E82AB}" type="datetimeFigureOut">
              <a:rPr lang="ru-RU" smtClean="0"/>
              <a:t>20.07.2023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D006955-1942-4B82-A13C-1692D3DE9716}" type="slidenum">
              <a:rPr lang="ru-RU" smtClean="0"/>
              <a:t>‹#›</a:t>
            </a:fld>
            <a:endParaRPr lang="ru-RU"/>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902818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ru-RU" smtClean="0"/>
              <a:t>Образец заголовка</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DFEEE78-4674-4336-8BC9-6908D25E82AB}" type="datetimeFigureOut">
              <a:rPr lang="ru-RU" smtClean="0"/>
              <a:t>20.07.2023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D006955-1942-4B82-A13C-1692D3DE9716}" type="slidenum">
              <a:rPr lang="ru-RU" smtClean="0"/>
              <a:t>‹#›</a:t>
            </a:fld>
            <a:endParaRPr lang="ru-RU"/>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399009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DFEEE78-4674-4336-8BC9-6908D25E82AB}" type="datetimeFigureOut">
              <a:rPr lang="ru-RU" smtClean="0"/>
              <a:t>20.07.2023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D006955-1942-4B82-A13C-1692D3DE9716}" type="slidenum">
              <a:rPr lang="ru-RU" smtClean="0"/>
              <a:t>‹#›</a:t>
            </a:fld>
            <a:endParaRPr lang="ru-RU"/>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655339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DFEEE78-4674-4336-8BC9-6908D25E82AB}" type="datetimeFigureOut">
              <a:rPr lang="ru-RU" smtClean="0"/>
              <a:t>20.07.2023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D006955-1942-4B82-A13C-1692D3DE9716}" type="slidenum">
              <a:rPr lang="ru-RU" smtClean="0"/>
              <a:t>‹#›</a:t>
            </a:fld>
            <a:endParaRPr lang="ru-RU"/>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595375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DFEEE78-4674-4336-8BC9-6908D25E82AB}" type="datetimeFigureOut">
              <a:rPr lang="ru-RU" smtClean="0"/>
              <a:t>20.07.2023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D006955-1942-4B82-A13C-1692D3DE9716}" type="slidenum">
              <a:rPr lang="ru-RU" smtClean="0"/>
              <a:t>‹#›</a:t>
            </a:fld>
            <a:endParaRPr lang="ru-RU"/>
          </a:p>
        </p:txBody>
      </p:sp>
    </p:spTree>
    <p:extLst>
      <p:ext uri="{BB962C8B-B14F-4D97-AF65-F5344CB8AC3E}">
        <p14:creationId xmlns:p14="http://schemas.microsoft.com/office/powerpoint/2010/main" val="7408754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DFEEE78-4674-4336-8BC9-6908D25E82AB}" type="datetimeFigureOut">
              <a:rPr lang="ru-RU" smtClean="0"/>
              <a:t>20.07.2023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D006955-1942-4B82-A13C-1692D3DE9716}" type="slidenum">
              <a:rPr lang="ru-RU" smtClean="0"/>
              <a:t>‹#›</a:t>
            </a:fld>
            <a:endParaRPr lang="ru-RU"/>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262161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BDFEEE78-4674-4336-8BC9-6908D25E82AB}" type="datetimeFigureOut">
              <a:rPr lang="ru-RU" smtClean="0"/>
              <a:t>20.07.2023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4D006955-1942-4B82-A13C-1692D3DE9716}" type="slidenum">
              <a:rPr lang="ru-RU" smtClean="0"/>
              <a:t>‹#›</a:t>
            </a:fld>
            <a:endParaRPr lang="ru-RU"/>
          </a:p>
        </p:txBody>
      </p:sp>
    </p:spTree>
    <p:extLst>
      <p:ext uri="{BB962C8B-B14F-4D97-AF65-F5344CB8AC3E}">
        <p14:creationId xmlns:p14="http://schemas.microsoft.com/office/powerpoint/2010/main" val="13523957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DFEEE78-4674-4336-8BC9-6908D25E82AB}" type="datetimeFigureOut">
              <a:rPr lang="ru-RU" smtClean="0"/>
              <a:t>20.07.2023</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4D006955-1942-4B82-A13C-1692D3DE9716}" type="slidenum">
              <a:rPr lang="ru-RU" smtClean="0"/>
              <a:t>‹#›</a:t>
            </a:fld>
            <a:endParaRPr lang="ru-RU"/>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176144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BDFEEE78-4674-4336-8BC9-6908D25E82AB}" type="datetimeFigureOut">
              <a:rPr lang="ru-RU" smtClean="0"/>
              <a:t>20.07.2023</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4D006955-1942-4B82-A13C-1692D3DE9716}" type="slidenum">
              <a:rPr lang="ru-RU" smtClean="0"/>
              <a:t>‹#›</a:t>
            </a:fld>
            <a:endParaRPr lang="ru-RU"/>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779290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DFEEE78-4674-4336-8BC9-6908D25E82AB}" type="datetimeFigureOut">
              <a:rPr lang="ru-RU" smtClean="0"/>
              <a:t>20.07.2023</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4D006955-1942-4B82-A13C-1692D3DE9716}" type="slidenum">
              <a:rPr lang="ru-RU" smtClean="0"/>
              <a:t>‹#›</a:t>
            </a:fld>
            <a:endParaRPr lang="ru-RU"/>
          </a:p>
        </p:txBody>
      </p:sp>
    </p:spTree>
    <p:extLst>
      <p:ext uri="{BB962C8B-B14F-4D97-AF65-F5344CB8AC3E}">
        <p14:creationId xmlns:p14="http://schemas.microsoft.com/office/powerpoint/2010/main" val="22888945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ru-RU" smtClean="0"/>
              <a:t>Образец заголовка</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DFEEE78-4674-4336-8BC9-6908D25E82AB}" type="datetimeFigureOut">
              <a:rPr lang="ru-RU" smtClean="0"/>
              <a:t>20.07.2023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4D006955-1942-4B82-A13C-1692D3DE9716}" type="slidenum">
              <a:rPr lang="ru-RU" smtClean="0"/>
              <a:t>‹#›</a:t>
            </a:fld>
            <a:endParaRPr lang="ru-RU"/>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551153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ru-RU" smtClean="0"/>
              <a:t>Образец заголовка</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DFEEE78-4674-4336-8BC9-6908D25E82AB}" type="datetimeFigureOut">
              <a:rPr lang="ru-RU" smtClean="0"/>
              <a:t>20.07.2023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4D006955-1942-4B82-A13C-1692D3DE9716}" type="slidenum">
              <a:rPr lang="ru-RU" smtClean="0"/>
              <a:t>‹#›</a:t>
            </a:fld>
            <a:endParaRPr lang="ru-RU"/>
          </a:p>
        </p:txBody>
      </p:sp>
    </p:spTree>
    <p:extLst>
      <p:ext uri="{BB962C8B-B14F-4D97-AF65-F5344CB8AC3E}">
        <p14:creationId xmlns:p14="http://schemas.microsoft.com/office/powerpoint/2010/main" val="32261513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DFEEE78-4674-4336-8BC9-6908D25E82AB}" type="datetimeFigureOut">
              <a:rPr lang="ru-RU" smtClean="0"/>
              <a:t>20.07.2023</a:t>
            </a:fld>
            <a:endParaRPr lang="ru-RU"/>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ru-RU"/>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4D006955-1942-4B82-A13C-1692D3DE9716}" type="slidenum">
              <a:rPr lang="ru-RU" smtClean="0"/>
              <a:t>‹#›</a:t>
            </a:fld>
            <a:endParaRPr lang="ru-RU"/>
          </a:p>
        </p:txBody>
      </p:sp>
    </p:spTree>
    <p:extLst>
      <p:ext uri="{BB962C8B-B14F-4D97-AF65-F5344CB8AC3E}">
        <p14:creationId xmlns:p14="http://schemas.microsoft.com/office/powerpoint/2010/main" val="1890828438"/>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 id="2147483737" r:id="rId12"/>
    <p:sldLayoutId id="2147483738" r:id="rId13"/>
    <p:sldLayoutId id="2147483739" r:id="rId14"/>
    <p:sldLayoutId id="2147483740" r:id="rId15"/>
    <p:sldLayoutId id="2147483741" r:id="rId16"/>
    <p:sldLayoutId id="2147483742"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334126" y="974010"/>
            <a:ext cx="9278910" cy="1238801"/>
          </a:xfrm>
          <a:prstGeom prst="rect">
            <a:avLst/>
          </a:prstGeom>
        </p:spPr>
        <p:txBody>
          <a:bodyPr wrap="square">
            <a:spAutoFit/>
          </a:bodyPr>
          <a:lstStyle/>
          <a:p>
            <a:pPr marL="365760" indent="-365760">
              <a:spcBef>
                <a:spcPts val="1200"/>
              </a:spcBef>
              <a:spcAft>
                <a:spcPts val="300"/>
              </a:spcAft>
              <a:tabLst>
                <a:tab pos="630555" algn="l"/>
              </a:tabLst>
            </a:pPr>
            <a:r>
              <a:rPr lang="en-US" sz="2400" b="1" dirty="0" smtClean="0">
                <a:latin typeface="Times New Roman" panose="02020603050405020304" pitchFamily="18" charset="0"/>
                <a:ea typeface="Times New Roman" panose="02020603050405020304" pitchFamily="18" charset="0"/>
                <a:cs typeface="Arial" panose="020B0604020202020204" pitchFamily="34" charset="0"/>
              </a:rPr>
              <a:t>MAVZU  </a:t>
            </a:r>
            <a:r>
              <a:rPr lang="uz-Cyrl-UZ" sz="2400" b="1" dirty="0">
                <a:latin typeface="Times New Roman" panose="02020603050405020304" pitchFamily="18" charset="0"/>
                <a:ea typeface="Times New Roman" panose="02020603050405020304" pitchFamily="18" charset="0"/>
                <a:cs typeface="Arial" panose="020B0604020202020204" pitchFamily="34" charset="0"/>
              </a:rPr>
              <a:t>Hujjatning jadval qismidagi ustunlar ko‘rinuvchanligini sozlash</a:t>
            </a:r>
            <a:endParaRPr lang="ru-RU" sz="2400" b="1" i="1" dirty="0" smtClean="0">
              <a:effectLst/>
              <a:latin typeface="Arial" panose="020B0604020202020204" pitchFamily="34" charset="0"/>
              <a:ea typeface="Times New Roman" panose="02020603050405020304" pitchFamily="18" charset="0"/>
            </a:endParaRPr>
          </a:p>
          <a:p>
            <a:pPr>
              <a:spcAft>
                <a:spcPts val="0"/>
              </a:spcAft>
            </a:pPr>
            <a:r>
              <a:rPr lang="en-US" sz="2400" i="1" dirty="0">
                <a:latin typeface="Times New Roman" panose="02020603050405020304" pitchFamily="18" charset="0"/>
                <a:ea typeface="Times New Roman" panose="02020603050405020304" pitchFamily="18" charset="0"/>
                <a:cs typeface="Arial" panose="020B0604020202020204" pitchFamily="34" charset="0"/>
              </a:rPr>
              <a:t> </a:t>
            </a:r>
            <a:endParaRPr lang="ru-RU" sz="2400" dirty="0">
              <a:effectLst/>
              <a:latin typeface="Times New Roman" panose="02020603050405020304" pitchFamily="18" charset="0"/>
              <a:ea typeface="Times New Roman" panose="02020603050405020304" pitchFamily="18" charset="0"/>
            </a:endParaRPr>
          </a:p>
        </p:txBody>
      </p:sp>
      <p:sp>
        <p:nvSpPr>
          <p:cNvPr id="3" name="Прямоугольник 2"/>
          <p:cNvSpPr/>
          <p:nvPr/>
        </p:nvSpPr>
        <p:spPr>
          <a:xfrm>
            <a:off x="974361" y="1755930"/>
            <a:ext cx="10238282" cy="461665"/>
          </a:xfrm>
          <a:prstGeom prst="rect">
            <a:avLst/>
          </a:prstGeom>
        </p:spPr>
        <p:txBody>
          <a:bodyPr wrap="square">
            <a:spAutoFit/>
          </a:bodyPr>
          <a:lstStyle/>
          <a:p>
            <a:pPr marL="1143000" lvl="2" indent="-228600">
              <a:spcBef>
                <a:spcPts val="1200"/>
              </a:spcBef>
              <a:spcAft>
                <a:spcPts val="300"/>
              </a:spcAft>
              <a:buFont typeface="+mj-lt"/>
              <a:buAutoNum type="arabicPeriod"/>
              <a:tabLst>
                <a:tab pos="630555" algn="l"/>
              </a:tabLst>
            </a:pPr>
            <a:r>
              <a:rPr lang="uz-Cyrl-UZ" sz="2400" b="1" i="0" dirty="0" smtClean="0">
                <a:effectLst/>
                <a:latin typeface="Times New Roman" panose="02020603050405020304" pitchFamily="18" charset="0"/>
                <a:ea typeface="Times New Roman" panose="02020603050405020304" pitchFamily="18" charset="0"/>
                <a:cs typeface="Arial" panose="020B0604020202020204" pitchFamily="34" charset="0"/>
              </a:rPr>
              <a:t>Hujjatning jadval qismidagi ustunlar ko‘rinuvchanligini sozlash</a:t>
            </a:r>
            <a:endParaRPr lang="ru-RU" sz="1400" b="1" i="1" dirty="0">
              <a:effectLst/>
              <a:latin typeface="Arial" panose="020B0604020202020204" pitchFamily="34" charset="0"/>
              <a:ea typeface="Times New Roman" panose="02020603050405020304" pitchFamily="18" charset="0"/>
            </a:endParaRPr>
          </a:p>
        </p:txBody>
      </p:sp>
      <p:sp>
        <p:nvSpPr>
          <p:cNvPr id="4" name="Прямоугольник 3"/>
          <p:cNvSpPr/>
          <p:nvPr/>
        </p:nvSpPr>
        <p:spPr>
          <a:xfrm>
            <a:off x="1482970" y="2955016"/>
            <a:ext cx="9130066" cy="2677656"/>
          </a:xfrm>
          <a:prstGeom prst="rect">
            <a:avLst/>
          </a:prstGeom>
        </p:spPr>
        <p:txBody>
          <a:bodyPr wrap="square">
            <a:spAutoFit/>
          </a:bodyPr>
          <a:lstStyle/>
          <a:p>
            <a:pPr indent="449580" algn="just">
              <a:spcAft>
                <a:spcPts val="0"/>
              </a:spcAft>
            </a:pPr>
            <a:r>
              <a:rPr lang="uz-Cyrl-UZ" sz="2400" dirty="0">
                <a:latin typeface="Times New Roman" panose="02020603050405020304" pitchFamily="18" charset="0"/>
                <a:ea typeface="Times New Roman" panose="02020603050405020304" pitchFamily="18" charset="0"/>
              </a:rPr>
              <a:t>Dastur bilan ishlashni boshlash davrida hujjatlar jadval qismi barcha ustunlari uchun  ham ko‘rinuvchanligi o‘rnatilmagan. Xususan, xujjatlarda </a:t>
            </a:r>
            <a:r>
              <a:rPr lang="uz-Cyrl-UZ" sz="2400" b="1" dirty="0">
                <a:latin typeface="Times New Roman" panose="02020603050405020304" pitchFamily="18" charset="0"/>
                <a:ea typeface="Times New Roman" panose="02020603050405020304" pitchFamily="18" charset="0"/>
              </a:rPr>
              <a:t>Joylar</a:t>
            </a:r>
            <a:r>
              <a:rPr lang="uz-Cyrl-UZ" sz="2400" dirty="0">
                <a:latin typeface="Times New Roman" panose="02020603050405020304" pitchFamily="18" charset="0"/>
                <a:ea typeface="Times New Roman" panose="02020603050405020304" pitchFamily="18" charset="0"/>
              </a:rPr>
              <a:t>, </a:t>
            </a:r>
            <a:r>
              <a:rPr lang="uz-Cyrl-UZ" sz="2400" b="1" dirty="0">
                <a:latin typeface="Times New Roman" panose="02020603050405020304" pitchFamily="18" charset="0"/>
                <a:ea typeface="Times New Roman" panose="02020603050405020304" pitchFamily="18" charset="0"/>
              </a:rPr>
              <a:t>Birlik, Kelib chiqish mamlakati </a:t>
            </a:r>
            <a:r>
              <a:rPr lang="uz-Cyrl-UZ" sz="2400" dirty="0">
                <a:latin typeface="Times New Roman" panose="02020603050405020304" pitchFamily="18" charset="0"/>
                <a:ea typeface="Times New Roman" panose="02020603050405020304" pitchFamily="18" charset="0"/>
              </a:rPr>
              <a:t>ustunlari ko‘rinmaydi. Hujjatning jadval qismidagi u yoki bu ustunlarning ko‘rinuvchanligi </a:t>
            </a:r>
            <a:r>
              <a:rPr lang="uz-Cyrl-UZ" sz="2400" b="1" dirty="0">
                <a:latin typeface="Times New Roman" panose="02020603050405020304" pitchFamily="18" charset="0"/>
                <a:ea typeface="Times New Roman" panose="02020603050405020304" pitchFamily="18" charset="0"/>
              </a:rPr>
              <a:t>Ro‘yxatni sozlash </a:t>
            </a:r>
            <a:r>
              <a:rPr lang="uz-Cyrl-UZ" sz="2400" dirty="0">
                <a:latin typeface="Times New Roman" panose="02020603050405020304" pitchFamily="18" charset="0"/>
                <a:ea typeface="Times New Roman" panose="02020603050405020304" pitchFamily="18" charset="0"/>
              </a:rPr>
              <a:t>maxsus oynasida sozlanadi. Bu oyna kursor hujjatning jadval qismida joylashgan xoldagi, shart bilan sichqoncha o‘ng tugmasini bosish orqali ochiladi</a:t>
            </a:r>
            <a:r>
              <a:rPr lang="uz-Cyrl-UZ" dirty="0">
                <a:latin typeface="Times New Roman" panose="02020603050405020304" pitchFamily="18" charset="0"/>
                <a:ea typeface="Times New Roman" panose="02020603050405020304" pitchFamily="18" charset="0"/>
              </a:rPr>
              <a:t>.</a:t>
            </a:r>
            <a:endParaRPr lang="ru-RU" sz="105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9859128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p:nvPr/>
        </p:nvPicPr>
        <p:blipFill>
          <a:blip r:embed="rId2"/>
          <a:srcRect/>
          <a:stretch>
            <a:fillRect/>
          </a:stretch>
        </p:blipFill>
        <p:spPr bwMode="auto">
          <a:xfrm>
            <a:off x="1670538" y="844867"/>
            <a:ext cx="7395357" cy="5283371"/>
          </a:xfrm>
          <a:prstGeom prst="rect">
            <a:avLst/>
          </a:prstGeom>
          <a:noFill/>
          <a:ln w="9525">
            <a:noFill/>
            <a:miter lim="800000"/>
            <a:headEnd/>
            <a:tailEnd/>
          </a:ln>
        </p:spPr>
      </p:pic>
    </p:spTree>
    <p:extLst>
      <p:ext uri="{BB962C8B-B14F-4D97-AF65-F5344CB8AC3E}">
        <p14:creationId xmlns:p14="http://schemas.microsoft.com/office/powerpoint/2010/main" val="31931967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562735" y="811070"/>
            <a:ext cx="9220008" cy="1569660"/>
          </a:xfrm>
          <a:prstGeom prst="rect">
            <a:avLst/>
          </a:prstGeom>
        </p:spPr>
        <p:txBody>
          <a:bodyPr wrap="square">
            <a:spAutoFit/>
          </a:bodyPr>
          <a:lstStyle/>
          <a:p>
            <a:pPr indent="449580" algn="just">
              <a:spcAft>
                <a:spcPts val="0"/>
              </a:spcAft>
            </a:pPr>
            <a:r>
              <a:rPr lang="uz-Cyrl-UZ" sz="2400" dirty="0">
                <a:latin typeface="Times New Roman" panose="02020603050405020304" pitchFamily="18" charset="0"/>
                <a:ea typeface="Times New Roman" panose="02020603050405020304" pitchFamily="18" charset="0"/>
              </a:rPr>
              <a:t>Import tovarini xarid qilish davrida tovarning kelib chiqish mamlakati va YUBD (yuk boj deklaratsiyasi) ni kiritish lozim, shuning uchun hujjat elektron shakliga </a:t>
            </a:r>
            <a:r>
              <a:rPr lang="uz-Cyrl-UZ" sz="2400" b="1" dirty="0">
                <a:latin typeface="Times New Roman" panose="02020603050405020304" pitchFamily="18" charset="0"/>
                <a:ea typeface="Times New Roman" panose="02020603050405020304" pitchFamily="18" charset="0"/>
              </a:rPr>
              <a:t>YUBD raqami </a:t>
            </a:r>
            <a:r>
              <a:rPr lang="uz-Cyrl-UZ" sz="2400" dirty="0">
                <a:latin typeface="Times New Roman" panose="02020603050405020304" pitchFamily="18" charset="0"/>
                <a:ea typeface="Times New Roman" panose="02020603050405020304" pitchFamily="18" charset="0"/>
              </a:rPr>
              <a:t>va</a:t>
            </a:r>
            <a:r>
              <a:rPr lang="uz-Cyrl-UZ" sz="2400" b="1" dirty="0">
                <a:latin typeface="Times New Roman" panose="02020603050405020304" pitchFamily="18" charset="0"/>
                <a:ea typeface="Times New Roman" panose="02020603050405020304" pitchFamily="18" charset="0"/>
              </a:rPr>
              <a:t> Kelib chiqish mamlakati </a:t>
            </a:r>
            <a:r>
              <a:rPr lang="uz-Cyrl-UZ" sz="2400" dirty="0">
                <a:latin typeface="Times New Roman" panose="02020603050405020304" pitchFamily="18" charset="0"/>
                <a:ea typeface="Times New Roman" panose="02020603050405020304" pitchFamily="18" charset="0"/>
              </a:rPr>
              <a:t>ustunlari qo‘shiladi</a:t>
            </a:r>
            <a:r>
              <a:rPr lang="uz-Cyrl-UZ" dirty="0">
                <a:latin typeface="Times New Roman" panose="02020603050405020304" pitchFamily="18" charset="0"/>
                <a:ea typeface="Times New Roman" panose="02020603050405020304" pitchFamily="18" charset="0"/>
              </a:rPr>
              <a:t>. </a:t>
            </a:r>
            <a:endParaRPr lang="ru-RU" sz="1050" dirty="0">
              <a:effectLst/>
              <a:latin typeface="Times New Roman" panose="02020603050405020304" pitchFamily="18" charset="0"/>
              <a:ea typeface="Times New Roman" panose="02020603050405020304" pitchFamily="18" charset="0"/>
            </a:endParaRPr>
          </a:p>
        </p:txBody>
      </p:sp>
      <p:pic>
        <p:nvPicPr>
          <p:cNvPr id="3" name="Рисунок 2"/>
          <p:cNvPicPr/>
          <p:nvPr/>
        </p:nvPicPr>
        <p:blipFill>
          <a:blip r:embed="rId2"/>
          <a:srcRect/>
          <a:stretch>
            <a:fillRect/>
          </a:stretch>
        </p:blipFill>
        <p:spPr bwMode="auto">
          <a:xfrm>
            <a:off x="2672006" y="2733318"/>
            <a:ext cx="6531954" cy="3742434"/>
          </a:xfrm>
          <a:prstGeom prst="rect">
            <a:avLst/>
          </a:prstGeom>
          <a:noFill/>
          <a:ln w="9525">
            <a:noFill/>
            <a:miter lim="800000"/>
            <a:headEnd/>
            <a:tailEnd/>
          </a:ln>
        </p:spPr>
      </p:pic>
    </p:spTree>
    <p:extLst>
      <p:ext uri="{BB962C8B-B14F-4D97-AF65-F5344CB8AC3E}">
        <p14:creationId xmlns:p14="http://schemas.microsoft.com/office/powerpoint/2010/main" val="8827401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1902188" y="723900"/>
            <a:ext cx="9025641" cy="5262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449263" algn="just" defTabSz="914400" rtl="0" eaLnBrk="1" fontAlgn="base" latinLnBrk="0" hangingPunct="1">
              <a:lnSpc>
                <a:spcPct val="100000"/>
              </a:lnSpc>
              <a:spcBef>
                <a:spcPct val="0"/>
              </a:spcBef>
              <a:spcAft>
                <a:spcPct val="0"/>
              </a:spcAft>
              <a:buClrTx/>
              <a:buSzTx/>
              <a:buFontTx/>
              <a:buNone/>
              <a:tabLst/>
            </a:pPr>
            <a:r>
              <a:rPr kumimoji="0" lang="uz-Cyrl-UZ"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Hujjat jadval qismida shunday tovar-moddiy boyliklar nomi ko‘rsatiladiki, ya’ni ularga berilgan YUBD bo‘limi bo‘yicha boj xarajatlari ularning soni va qiymati olib boriladi.</a:t>
            </a:r>
            <a:endParaRPr kumimoji="0" lang="ru-RU"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uz-Cyrl-UZ"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Jadval qismini to‘ldirish uchun </a:t>
            </a:r>
            <a:r>
              <a:rPr kumimoji="0" lang="uz-Cyrl-UZ" sz="2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Tushum bo‘yicha to‘ldirish </a:t>
            </a:r>
            <a:r>
              <a:rPr kumimoji="0" lang="uz-Cyrl-UZ"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dagi </a:t>
            </a:r>
            <a:r>
              <a:rPr kumimoji="0" lang="uz-Cyrl-UZ" sz="2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To‘ldirish </a:t>
            </a:r>
            <a:r>
              <a:rPr kumimoji="0" lang="uz-Cyrl-UZ"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tugmasi bosish lozim</a:t>
            </a:r>
            <a:r>
              <a:rPr kumimoji="0" lang="ru-RU" sz="2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uz-Cyrl-UZ" sz="2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Tovarlar va xizmatlar</a:t>
            </a:r>
            <a:r>
              <a:rPr kumimoji="0" lang="uz-Cyrl-UZ"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hujjat ro‘yxatidan yangi oynada sichqonchani ikki marta bosish bilan tushum hujjatini tanlash lozim</a:t>
            </a:r>
            <a:r>
              <a:rPr kumimoji="0" lang="ru-RU"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uz-Cyrl-UZ"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Natijada javdal qism avtomatik to‘ldiriladi</a:t>
            </a:r>
            <a:r>
              <a:rPr kumimoji="0" lang="ru-RU"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endParaRPr kumimoji="0" lang="ru-RU"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uz-Cyrl-UZ" sz="2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Import bo‘yicha YUBD </a:t>
            </a:r>
            <a:r>
              <a:rPr kumimoji="0" lang="uz-Cyrl-UZ"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hujjatini </a:t>
            </a:r>
            <a:r>
              <a:rPr kumimoji="0" lang="uz-Cyrl-UZ" sz="2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Tovarlar va xizmatlar tushumi </a:t>
            </a:r>
            <a:r>
              <a:rPr kumimoji="0" lang="uz-Cyrl-UZ"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hujjati asosida shaklantirish mumkin, unda jadval qismi avtomatik to‘ldiriladi.</a:t>
            </a:r>
            <a:endParaRPr kumimoji="0" lang="ru-RU"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uz-Cyrl-UZ"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Agar ushbu bo‘limda ko‘rsatilgan xarajatlar barcha tovarlarga taqsimlanmasa, u xolda jadval qismdan ushbu xarajatlar taqsimlanmaydigan, nomenklatura pozitsiyalarini </a:t>
            </a:r>
            <a:endParaRPr kumimoji="0" lang="uz-Cyrl-UZ" sz="24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025" name="Рисунок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57200"/>
            <a:ext cx="266700" cy="266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5109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319134" y="889844"/>
            <a:ext cx="9968459" cy="4893647"/>
          </a:xfrm>
          <a:prstGeom prst="rect">
            <a:avLst/>
          </a:prstGeom>
        </p:spPr>
        <p:txBody>
          <a:bodyPr wrap="square">
            <a:spAutoFit/>
          </a:bodyPr>
          <a:lstStyle/>
          <a:p>
            <a:pPr lvl="0" indent="449263" algn="just" fontAlgn="base">
              <a:spcBef>
                <a:spcPct val="0"/>
              </a:spcBef>
              <a:spcAft>
                <a:spcPct val="0"/>
              </a:spcAft>
            </a:pPr>
            <a:r>
              <a:rPr lang="uz-Cyrl-UZ" sz="2400" b="1" dirty="0">
                <a:latin typeface="Arial" pitchFamily="34" charset="0"/>
                <a:ea typeface="Times New Roman" pitchFamily="18" charset="0"/>
                <a:cs typeface="Arial" pitchFamily="34" charset="0"/>
              </a:rPr>
              <a:t>Joriyni o‘chirish Del)</a:t>
            </a:r>
            <a:r>
              <a:rPr lang="uz-Cyrl-UZ" sz="2400" dirty="0">
                <a:latin typeface="Arial" pitchFamily="34" charset="0"/>
                <a:ea typeface="Times New Roman" pitchFamily="18" charset="0"/>
                <a:cs typeface="Arial" pitchFamily="34" charset="0"/>
              </a:rPr>
              <a:t>tugmasi yordamida o‘chirish lozim.</a:t>
            </a:r>
            <a:endParaRPr lang="ru-RU" sz="2400" dirty="0">
              <a:latin typeface="Arial" pitchFamily="34" charset="0"/>
              <a:cs typeface="Arial" pitchFamily="34" charset="0"/>
            </a:endParaRPr>
          </a:p>
          <a:p>
            <a:pPr lvl="0" indent="449263" algn="just" eaLnBrk="0" fontAlgn="base" hangingPunct="0">
              <a:spcBef>
                <a:spcPct val="0"/>
              </a:spcBef>
              <a:spcAft>
                <a:spcPct val="0"/>
              </a:spcAft>
            </a:pPr>
            <a:r>
              <a:rPr lang="uz-Cyrl-UZ" sz="2400" dirty="0">
                <a:latin typeface="Arial" pitchFamily="34" charset="0"/>
                <a:ea typeface="Times New Roman" pitchFamily="18" charset="0"/>
                <a:cs typeface="Arial" pitchFamily="34" charset="0"/>
              </a:rPr>
              <a:t>Bojxona xarajatlarini taqsimlash uchun </a:t>
            </a:r>
            <a:r>
              <a:rPr lang="uz-Cyrl-UZ" sz="2400" b="1" dirty="0">
                <a:latin typeface="Arial" pitchFamily="34" charset="0"/>
                <a:ea typeface="Times New Roman" pitchFamily="18" charset="0"/>
                <a:cs typeface="Arial" pitchFamily="34" charset="0"/>
              </a:rPr>
              <a:t>Taqsimlash </a:t>
            </a:r>
            <a:r>
              <a:rPr lang="uz-Cyrl-UZ" sz="2400" dirty="0">
                <a:latin typeface="Arial" pitchFamily="34" charset="0"/>
                <a:ea typeface="Times New Roman" pitchFamily="18" charset="0"/>
                <a:cs typeface="Arial" pitchFamily="34" charset="0"/>
              </a:rPr>
              <a:t>tugmasini bosish lozim.</a:t>
            </a:r>
            <a:endParaRPr lang="ru-RU" sz="2400" dirty="0">
              <a:latin typeface="Arial" pitchFamily="34" charset="0"/>
              <a:cs typeface="Arial" pitchFamily="34" charset="0"/>
            </a:endParaRPr>
          </a:p>
          <a:p>
            <a:pPr lvl="0" indent="449263" algn="just" eaLnBrk="0" fontAlgn="base" hangingPunct="0">
              <a:spcBef>
                <a:spcPct val="0"/>
              </a:spcBef>
              <a:spcAft>
                <a:spcPct val="0"/>
              </a:spcAft>
            </a:pPr>
            <a:r>
              <a:rPr lang="uz-Cyrl-UZ" sz="2400" dirty="0">
                <a:latin typeface="Arial" pitchFamily="34" charset="0"/>
                <a:ea typeface="Times New Roman" pitchFamily="18" charset="0"/>
                <a:cs typeface="Arial" pitchFamily="34" charset="0"/>
              </a:rPr>
              <a:t>Biroq yuk boj deklaratsiyasi bir hil tartib bilan hisoblanadigan boj to‘lovlari bilan tovarlar guruhlanuvchi, bir necha bo‘limlarga ega bo‘lishi mumkin, u xolda </a:t>
            </a:r>
            <a:r>
              <a:rPr lang="uz-Cyrl-UZ" sz="2400" b="1" dirty="0">
                <a:latin typeface="Arial" pitchFamily="34" charset="0"/>
                <a:ea typeface="Times New Roman" pitchFamily="18" charset="0"/>
                <a:cs typeface="Arial" pitchFamily="34" charset="0"/>
              </a:rPr>
              <a:t>YUBD bo‘limlari </a:t>
            </a:r>
            <a:r>
              <a:rPr lang="uz-Cyrl-UZ" sz="2400" dirty="0">
                <a:latin typeface="Arial" pitchFamily="34" charset="0"/>
                <a:ea typeface="Times New Roman" pitchFamily="18" charset="0"/>
                <a:cs typeface="Arial" pitchFamily="34" charset="0"/>
              </a:rPr>
              <a:t>zakladkasida </a:t>
            </a:r>
            <a:r>
              <a:rPr lang="uz-Cyrl-UZ" sz="2400" b="1" dirty="0">
                <a:latin typeface="Arial" pitchFamily="34" charset="0"/>
                <a:ea typeface="Times New Roman" pitchFamily="18" charset="0"/>
                <a:cs typeface="Arial" pitchFamily="34" charset="0"/>
              </a:rPr>
              <a:t>YUBD bo‘limlari - Qo‘shish </a:t>
            </a:r>
            <a:r>
              <a:rPr lang="uz-Cyrl-UZ" sz="2400" dirty="0">
                <a:latin typeface="Arial" pitchFamily="34" charset="0"/>
                <a:ea typeface="Times New Roman" pitchFamily="18" charset="0"/>
                <a:cs typeface="Arial" pitchFamily="34" charset="0"/>
              </a:rPr>
              <a:t>tugmalari yordamida qo‘shimcha jadval qismlarini qo‘shish mumkin. Har bir boj xarajatlari uchun yangi YUBD bo‘limini qo‘shish va har bir bo‘lim bo‘yicha hujjat jadval qismini to‘ldirish lozim.</a:t>
            </a:r>
            <a:endParaRPr lang="ru-RU" sz="2400" dirty="0">
              <a:latin typeface="Arial" pitchFamily="34" charset="0"/>
              <a:cs typeface="Arial" pitchFamily="34" charset="0"/>
            </a:endParaRPr>
          </a:p>
          <a:p>
            <a:pPr lvl="0" indent="449263" algn="just" eaLnBrk="0" fontAlgn="base" hangingPunct="0">
              <a:spcBef>
                <a:spcPct val="0"/>
              </a:spcBef>
              <a:spcAft>
                <a:spcPct val="0"/>
              </a:spcAft>
            </a:pPr>
            <a:r>
              <a:rPr lang="uz-Cyrl-UZ" sz="2400" dirty="0">
                <a:latin typeface="Arial" pitchFamily="34" charset="0"/>
                <a:ea typeface="Times New Roman" pitchFamily="18" charset="0"/>
                <a:cs typeface="Arial" pitchFamily="34" charset="0"/>
              </a:rPr>
              <a:t>Birdan ortiq YUBD bo‘limini qo‘shish xolatida zakladkaning vizual ko‘rinishi almashadi, YUBD bo‘limlari qator tartibida jadval qismi ostida aks etadi. Jadval qismidagi ma’lum bo‘limni kursor bilan ajratish davrida faqat ushbu bo‘lim bo‘yicha taqsimlanuvchi, tovarlar aks etadi.</a:t>
            </a:r>
            <a:endParaRPr lang="uz-Cyrl-UZ" sz="2400" dirty="0">
              <a:latin typeface="Arial" pitchFamily="34" charset="0"/>
              <a:cs typeface="Arial" pitchFamily="34" charset="0"/>
            </a:endParaRPr>
          </a:p>
        </p:txBody>
      </p:sp>
    </p:spTree>
    <p:extLst>
      <p:ext uri="{BB962C8B-B14F-4D97-AF65-F5344CB8AC3E}">
        <p14:creationId xmlns:p14="http://schemas.microsoft.com/office/powerpoint/2010/main" val="2848029071"/>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Натуральные материалы">
  <a:themeElements>
    <a:clrScheme name="Натуральные материалы">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Натуральные материалы">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Натуральные материалы">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86</TotalTime>
  <Words>319</Words>
  <Application>Microsoft Office PowerPoint</Application>
  <PresentationFormat>Широкоэкранный</PresentationFormat>
  <Paragraphs>13</Paragraphs>
  <Slides>5</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5</vt:i4>
      </vt:variant>
    </vt:vector>
  </HeadingPairs>
  <TitlesOfParts>
    <vt:vector size="9" baseType="lpstr">
      <vt:lpstr>Arial</vt:lpstr>
      <vt:lpstr>Garamond</vt:lpstr>
      <vt:lpstr>Times New Roman</vt:lpstr>
      <vt:lpstr>Натуральные материалы</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Пользователь</dc:creator>
  <cp:lastModifiedBy>Учетная запись Майкрософт</cp:lastModifiedBy>
  <cp:revision>5</cp:revision>
  <dcterms:created xsi:type="dcterms:W3CDTF">2021-12-23T12:32:29Z</dcterms:created>
  <dcterms:modified xsi:type="dcterms:W3CDTF">2023-07-20T05:39:34Z</dcterms:modified>
</cp:coreProperties>
</file>