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685800" y="5349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508000" y="4853412"/>
            <a:ext cx="112776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08000" y="3886200"/>
            <a:ext cx="112776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9BD22801-7422-4A4F-8A3B-E189646BFAFE}" type="datetimeFigureOut">
              <a:rPr lang="ru-RU" smtClean="0"/>
              <a:t>08.08.2023</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10972800" y="6473952"/>
            <a:ext cx="1011936" cy="246888"/>
          </a:xfrm>
        </p:spPr>
        <p:txBody>
          <a:bodyPr/>
          <a:lstStyle/>
          <a:p>
            <a:fld id="{A6A46B9A-A278-4861-A7EF-30D0E8A4CB82}"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BD22801-7422-4A4F-8A3B-E189646BFAFE}" type="datetimeFigureOut">
              <a:rPr lang="ru-RU" smtClean="0"/>
              <a:t>08.08.2023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A46B9A-A278-4861-A7EF-30D0E8A4CB8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9144000" y="549277"/>
            <a:ext cx="2438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549277"/>
            <a:ext cx="83312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BD22801-7422-4A4F-8A3B-E189646BFAFE}" type="datetimeFigureOut">
              <a:rPr lang="ru-RU" smtClean="0"/>
              <a:t>08.08.2023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A46B9A-A278-4861-A7EF-30D0E8A4CB82}"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9BD22801-7422-4A4F-8A3B-E189646BFAFE}" type="datetimeFigureOut">
              <a:rPr lang="ru-RU" smtClean="0"/>
              <a:t>08.08.2023</a:t>
            </a:fld>
            <a:endParaRPr lang="ru-RU"/>
          </a:p>
        </p:txBody>
      </p:sp>
      <p:sp>
        <p:nvSpPr>
          <p:cNvPr id="19" name="Нижний колонтитул 18"/>
          <p:cNvSpPr>
            <a:spLocks noGrp="1"/>
          </p:cNvSpPr>
          <p:nvPr>
            <p:ph type="ftr" sz="quarter" idx="11"/>
          </p:nvPr>
        </p:nvSpPr>
        <p:spPr>
          <a:xfrm>
            <a:off x="4775200" y="76201"/>
            <a:ext cx="3860800" cy="288925"/>
          </a:xfrm>
        </p:spPr>
        <p:txBody>
          <a:bodyPr/>
          <a:lstStyle/>
          <a:p>
            <a:endParaRPr lang="ru-RU"/>
          </a:p>
        </p:txBody>
      </p:sp>
      <p:sp>
        <p:nvSpPr>
          <p:cNvPr id="16" name="Номер слайда 15"/>
          <p:cNvSpPr>
            <a:spLocks noGrp="1"/>
          </p:cNvSpPr>
          <p:nvPr>
            <p:ph type="sldNum" sz="quarter" idx="12"/>
          </p:nvPr>
        </p:nvSpPr>
        <p:spPr>
          <a:xfrm>
            <a:off x="10972800" y="6473952"/>
            <a:ext cx="1011936" cy="246888"/>
          </a:xfrm>
        </p:spPr>
        <p:txBody>
          <a:bodyPr/>
          <a:lstStyle/>
          <a:p>
            <a:fld id="{A6A46B9A-A278-4861-A7EF-30D0E8A4CB82}"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685800" y="3444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508000" y="1676400"/>
            <a:ext cx="112776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9BD22801-7422-4A4F-8A3B-E189646BFAFE}" type="datetimeFigureOut">
              <a:rPr lang="ru-RU" smtClean="0"/>
              <a:t>08.08.2023</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A6A46B9A-A278-4861-A7EF-30D0E8A4CB82}" type="slidenum">
              <a:rPr lang="ru-RU" smtClean="0"/>
              <a:t>‹#›</a:t>
            </a:fld>
            <a:endParaRPr lang="ru-RU"/>
          </a:p>
        </p:txBody>
      </p:sp>
      <p:sp>
        <p:nvSpPr>
          <p:cNvPr id="8" name="Заголовок 7"/>
          <p:cNvSpPr>
            <a:spLocks noGrp="1"/>
          </p:cNvSpPr>
          <p:nvPr>
            <p:ph type="title"/>
          </p:nvPr>
        </p:nvSpPr>
        <p:spPr>
          <a:xfrm>
            <a:off x="240633" y="2947086"/>
            <a:ext cx="115824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402336" y="457200"/>
            <a:ext cx="11582400" cy="841248"/>
          </a:xfrm>
        </p:spPr>
        <p:txBody>
          <a:bodyPr/>
          <a:lstStyle/>
          <a:p>
            <a:r>
              <a:rPr kumimoji="0" lang="ru-RU" smtClean="0"/>
              <a:t>Образец заголовка</a:t>
            </a:r>
            <a:endParaRPr kumimoji="0" lang="en-US"/>
          </a:p>
        </p:txBody>
      </p:sp>
      <p:sp>
        <p:nvSpPr>
          <p:cNvPr id="14" name="Объект 13"/>
          <p:cNvSpPr>
            <a:spLocks noGrp="1"/>
          </p:cNvSpPr>
          <p:nvPr>
            <p:ph sz="half" idx="1"/>
          </p:nvPr>
        </p:nvSpPr>
        <p:spPr>
          <a:xfrm>
            <a:off x="406400" y="1600200"/>
            <a:ext cx="5588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6197600" y="1600200"/>
            <a:ext cx="57912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9BD22801-7422-4A4F-8A3B-E189646BFAFE}" type="datetimeFigureOut">
              <a:rPr lang="ru-RU" smtClean="0"/>
              <a:t>08.08.2023</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A6A46B9A-A278-4861-A7EF-30D0E8A4CB82}"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406400" y="5410200"/>
            <a:ext cx="114808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375259" y="666750"/>
            <a:ext cx="57207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6193367" y="666750"/>
            <a:ext cx="5722988"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Объект 3"/>
          <p:cNvSpPr>
            <a:spLocks noGrp="1"/>
          </p:cNvSpPr>
          <p:nvPr>
            <p:ph sz="quarter" idx="2"/>
          </p:nvPr>
        </p:nvSpPr>
        <p:spPr>
          <a:xfrm>
            <a:off x="375259" y="1316038"/>
            <a:ext cx="5720741"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Объект 27"/>
          <p:cNvSpPr>
            <a:spLocks noGrp="1"/>
          </p:cNvSpPr>
          <p:nvPr>
            <p:ph sz="quarter" idx="4"/>
          </p:nvPr>
        </p:nvSpPr>
        <p:spPr>
          <a:xfrm>
            <a:off x="6198307" y="1316038"/>
            <a:ext cx="571804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9BD22801-7422-4A4F-8A3B-E189646BFAFE}" type="datetimeFigureOut">
              <a:rPr lang="ru-RU" smtClean="0"/>
              <a:t>08.08.2023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10972800" y="6477000"/>
            <a:ext cx="1016000" cy="246888"/>
          </a:xfrm>
        </p:spPr>
        <p:txBody>
          <a:bodyPr/>
          <a:lstStyle/>
          <a:p>
            <a:fld id="{A6A46B9A-A278-4861-A7EF-30D0E8A4CB82}" type="slidenum">
              <a:rPr lang="ru-RU" smtClean="0"/>
              <a:t>‹#›</a:t>
            </a:fld>
            <a:endParaRPr lang="ru-RU"/>
          </a:p>
        </p:txBody>
      </p:sp>
      <p:sp>
        <p:nvSpPr>
          <p:cNvPr id="11" name="Прямая соединительная линия 10"/>
          <p:cNvSpPr>
            <a:spLocks noChangeShapeType="1"/>
          </p:cNvSpPr>
          <p:nvPr/>
        </p:nvSpPr>
        <p:spPr bwMode="auto">
          <a:xfrm>
            <a:off x="685800" y="6019801"/>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402336" y="457200"/>
            <a:ext cx="115824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9BD22801-7422-4A4F-8A3B-E189646BFAFE}" type="datetimeFigureOut">
              <a:rPr lang="ru-RU" smtClean="0"/>
              <a:t>08.08.2023</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A46B9A-A278-4861-A7EF-30D0E8A4CB82}"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9BD22801-7422-4A4F-8A3B-E189646BFAFE}" type="datetimeFigureOut">
              <a:rPr lang="ru-RU" smtClean="0"/>
              <a:t>08.08.2023</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6A46B9A-A278-4861-A7EF-30D0E8A4CB82}"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685800" y="5849118"/>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609600" y="5486400"/>
            <a:ext cx="112776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609601" y="609600"/>
            <a:ext cx="4011084"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Объект 13"/>
          <p:cNvSpPr>
            <a:spLocks noGrp="1"/>
          </p:cNvSpPr>
          <p:nvPr>
            <p:ph sz="half" idx="1"/>
          </p:nvPr>
        </p:nvSpPr>
        <p:spPr>
          <a:xfrm>
            <a:off x="4766733" y="609600"/>
            <a:ext cx="7120467"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9BD22801-7422-4A4F-8A3B-E189646BFAFE}" type="datetimeFigureOut">
              <a:rPr lang="ru-RU" smtClean="0"/>
              <a:t>08.08.2023</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6A46B9A-A278-4861-A7EF-30D0E8A4CB82}"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4673600" y="616634"/>
            <a:ext cx="67056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9BD22801-7422-4A4F-8A3B-E189646BFAFE}" type="datetimeFigureOut">
              <a:rPr lang="ru-RU" smtClean="0"/>
              <a:t>08.08.2023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A6A46B9A-A278-4861-A7EF-30D0E8A4CB82}" type="slidenum">
              <a:rPr lang="ru-RU" smtClean="0"/>
              <a:t>‹#›</a:t>
            </a:fld>
            <a:endParaRPr lang="ru-RU"/>
          </a:p>
        </p:txBody>
      </p:sp>
      <p:sp>
        <p:nvSpPr>
          <p:cNvPr id="17" name="Заголовок 16"/>
          <p:cNvSpPr>
            <a:spLocks noGrp="1"/>
          </p:cNvSpPr>
          <p:nvPr>
            <p:ph type="title"/>
          </p:nvPr>
        </p:nvSpPr>
        <p:spPr>
          <a:xfrm>
            <a:off x="508000" y="4993760"/>
            <a:ext cx="78232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508000" y="5533218"/>
            <a:ext cx="78232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406400" y="1554163"/>
            <a:ext cx="115824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8636000" y="76201"/>
            <a:ext cx="3352800" cy="288925"/>
          </a:xfrm>
          <a:prstGeom prst="rect">
            <a:avLst/>
          </a:prstGeom>
        </p:spPr>
        <p:txBody>
          <a:bodyPr vert="horz"/>
          <a:lstStyle>
            <a:lvl1pPr algn="l" eaLnBrk="1" latinLnBrk="0" hangingPunct="1">
              <a:defRPr kumimoji="0" sz="1200">
                <a:solidFill>
                  <a:schemeClr val="accent1">
                    <a:shade val="75000"/>
                  </a:schemeClr>
                </a:solidFill>
              </a:defRPr>
            </a:lvl1pPr>
          </a:lstStyle>
          <a:p>
            <a:fld id="{9BD22801-7422-4A4F-8A3B-E189646BFAFE}" type="datetimeFigureOut">
              <a:rPr lang="ru-RU" smtClean="0"/>
              <a:t>08.08.2023</a:t>
            </a:fld>
            <a:endParaRPr lang="ru-RU"/>
          </a:p>
        </p:txBody>
      </p:sp>
      <p:sp>
        <p:nvSpPr>
          <p:cNvPr id="28" name="Нижний колонтитул 27"/>
          <p:cNvSpPr>
            <a:spLocks noGrp="1"/>
          </p:cNvSpPr>
          <p:nvPr>
            <p:ph type="ftr" sz="quarter" idx="3"/>
          </p:nvPr>
        </p:nvSpPr>
        <p:spPr>
          <a:xfrm>
            <a:off x="4165600" y="76201"/>
            <a:ext cx="44704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10972800" y="6477001"/>
            <a:ext cx="1016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6A46B9A-A278-4861-A7EF-30D0E8A4CB82}" type="slidenum">
              <a:rPr lang="ru-RU" smtClean="0"/>
              <a:t>‹#›</a:t>
            </a:fld>
            <a:endParaRPr lang="ru-RU"/>
          </a:p>
        </p:txBody>
      </p:sp>
      <p:sp>
        <p:nvSpPr>
          <p:cNvPr id="10" name="Заголовок 9"/>
          <p:cNvSpPr>
            <a:spLocks noGrp="1"/>
          </p:cNvSpPr>
          <p:nvPr>
            <p:ph type="title"/>
          </p:nvPr>
        </p:nvSpPr>
        <p:spPr>
          <a:xfrm>
            <a:off x="406400" y="457200"/>
            <a:ext cx="115824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685800" y="1057987"/>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00304" y="496289"/>
            <a:ext cx="6096000" cy="954107"/>
          </a:xfrm>
          <a:prstGeom prst="rect">
            <a:avLst/>
          </a:prstGeom>
        </p:spPr>
        <p:txBody>
          <a:bodyPr>
            <a:spAutoFit/>
          </a:bodyPr>
          <a:lstStyle/>
          <a:p>
            <a:pPr marL="365760" indent="-365760">
              <a:spcBef>
                <a:spcPts val="1200"/>
              </a:spcBef>
              <a:spcAft>
                <a:spcPts val="300"/>
              </a:spcAft>
              <a:tabLst>
                <a:tab pos="630555" algn="l"/>
              </a:tabLst>
            </a:pPr>
            <a:r>
              <a:rPr lang="en-US" sz="2800" b="1" dirty="0">
                <a:latin typeface="Times New Roman" panose="02020603050405020304" pitchFamily="18" charset="0"/>
                <a:ea typeface="Times New Roman" panose="02020603050405020304" pitchFamily="18" charset="0"/>
                <a:cs typeface="Arial" panose="020B0604020202020204" pitchFamily="34" charset="0"/>
              </a:rPr>
              <a:t>19-dars 1c </a:t>
            </a:r>
            <a:r>
              <a:rPr lang="en-US" sz="2800" b="1" dirty="0" err="1">
                <a:latin typeface="Times New Roman" panose="02020603050405020304" pitchFamily="18" charset="0"/>
                <a:ea typeface="Times New Roman" panose="02020603050405020304" pitchFamily="18" charset="0"/>
                <a:cs typeface="Arial" panose="020B0604020202020204" pitchFamily="34" charset="0"/>
              </a:rPr>
              <a:t>dasturida</a:t>
            </a:r>
            <a:r>
              <a:rPr lang="en-US" sz="2800" b="1" dirty="0">
                <a:latin typeface="Times New Roman" panose="02020603050405020304" pitchFamily="18" charset="0"/>
                <a:ea typeface="Times New Roman" panose="02020603050405020304" pitchFamily="18" charset="0"/>
                <a:cs typeface="Arial" panose="020B0604020202020204" pitchFamily="34" charset="0"/>
              </a:rPr>
              <a:t> </a:t>
            </a:r>
            <a:r>
              <a:rPr lang="en-US" sz="2800" b="1" dirty="0" err="1">
                <a:latin typeface="Times New Roman" panose="02020603050405020304" pitchFamily="18" charset="0"/>
                <a:ea typeface="Times New Roman" panose="02020603050405020304" pitchFamily="18" charset="0"/>
                <a:cs typeface="Arial" panose="020B0604020202020204" pitchFamily="34" charset="0"/>
              </a:rPr>
              <a:t>sotish</a:t>
            </a:r>
            <a:r>
              <a:rPr lang="en-US" sz="2800" b="1" dirty="0">
                <a:latin typeface="Times New Roman" panose="02020603050405020304" pitchFamily="18" charset="0"/>
                <a:ea typeface="Times New Roman" panose="02020603050405020304" pitchFamily="18" charset="0"/>
                <a:cs typeface="Arial" panose="020B0604020202020204" pitchFamily="34" charset="0"/>
              </a:rPr>
              <a:t> </a:t>
            </a:r>
            <a:r>
              <a:rPr lang="en-US" sz="2800" b="1" dirty="0" err="1">
                <a:latin typeface="Times New Roman" panose="02020603050405020304" pitchFamily="18" charset="0"/>
                <a:ea typeface="Times New Roman" panose="02020603050405020304" pitchFamily="18" charset="0"/>
                <a:cs typeface="Arial" panose="020B0604020202020204" pitchFamily="34" charset="0"/>
              </a:rPr>
              <a:t>uchun</a:t>
            </a:r>
            <a:r>
              <a:rPr lang="en-US" sz="2800" b="1" dirty="0">
                <a:latin typeface="Times New Roman" panose="02020603050405020304" pitchFamily="18" charset="0"/>
                <a:ea typeface="Times New Roman" panose="02020603050405020304" pitchFamily="18" charset="0"/>
                <a:cs typeface="Arial" panose="020B0604020202020204" pitchFamily="34" charset="0"/>
              </a:rPr>
              <a:t> </a:t>
            </a:r>
            <a:r>
              <a:rPr lang="en-US" sz="2800" b="1" dirty="0" err="1">
                <a:latin typeface="Times New Roman" panose="02020603050405020304" pitchFamily="18" charset="0"/>
                <a:ea typeface="Times New Roman" panose="02020603050405020304" pitchFamily="18" charset="0"/>
                <a:cs typeface="Arial" panose="020B0604020202020204" pitchFamily="34" charset="0"/>
              </a:rPr>
              <a:t>dagovor</a:t>
            </a:r>
            <a:r>
              <a:rPr lang="en-US" sz="2800" b="1" dirty="0">
                <a:latin typeface="Times New Roman" panose="02020603050405020304" pitchFamily="18" charset="0"/>
                <a:ea typeface="Times New Roman" panose="02020603050405020304" pitchFamily="18" charset="0"/>
                <a:cs typeface="Arial" panose="020B0604020202020204" pitchFamily="34" charset="0"/>
              </a:rPr>
              <a:t> </a:t>
            </a:r>
            <a:r>
              <a:rPr lang="en-US" sz="2800" b="1" dirty="0" err="1">
                <a:latin typeface="Times New Roman" panose="02020603050405020304" pitchFamily="18" charset="0"/>
                <a:ea typeface="Times New Roman" panose="02020603050405020304" pitchFamily="18" charset="0"/>
                <a:cs typeface="Arial" panose="020B0604020202020204" pitchFamily="34" charset="0"/>
              </a:rPr>
              <a:t>qilish</a:t>
            </a:r>
            <a:r>
              <a:rPr lang="en-US" sz="2800" i="1" dirty="0">
                <a:latin typeface="Times New Roman" panose="02020603050405020304" pitchFamily="18" charset="0"/>
                <a:ea typeface="Times New Roman" panose="02020603050405020304" pitchFamily="18" charset="0"/>
                <a:cs typeface="Arial" panose="020B0604020202020204" pitchFamily="34" charset="0"/>
              </a:rPr>
              <a:t> </a:t>
            </a:r>
            <a:endParaRPr lang="ru-RU" sz="2800" dirty="0">
              <a:effectLst/>
              <a:latin typeface="Times New Roman" panose="02020603050405020304" pitchFamily="18" charset="0"/>
              <a:ea typeface="Times New Roman" panose="02020603050405020304" pitchFamily="18" charset="0"/>
            </a:endParaRPr>
          </a:p>
        </p:txBody>
      </p:sp>
      <p:sp>
        <p:nvSpPr>
          <p:cNvPr id="3" name="Прямоугольник 2"/>
          <p:cNvSpPr/>
          <p:nvPr/>
        </p:nvSpPr>
        <p:spPr>
          <a:xfrm>
            <a:off x="1189219" y="1383304"/>
            <a:ext cx="8734269" cy="4562788"/>
          </a:xfrm>
          <a:prstGeom prst="rect">
            <a:avLst/>
          </a:prstGeom>
        </p:spPr>
        <p:txBody>
          <a:bodyPr wrap="square">
            <a:spAutoFit/>
          </a:bodyPr>
          <a:lstStyle/>
          <a:p>
            <a:pPr lvl="2">
              <a:spcBef>
                <a:spcPts val="1200"/>
              </a:spcBef>
              <a:spcAft>
                <a:spcPts val="300"/>
              </a:spcAft>
              <a:tabLst>
                <a:tab pos="630555" algn="l"/>
              </a:tabLst>
            </a:pPr>
            <a:endParaRPr lang="ru-RU" sz="1400" b="1" i="1" dirty="0" smtClean="0">
              <a:effectLst/>
              <a:latin typeface="Arial" panose="020B0604020202020204" pitchFamily="34" charset="0"/>
              <a:ea typeface="Times New Roman" panose="02020603050405020304" pitchFamily="18" charset="0"/>
            </a:endParaRPr>
          </a:p>
          <a:p>
            <a:pPr indent="449580" algn="just">
              <a:spcAft>
                <a:spcPts val="0"/>
              </a:spcAft>
            </a:pPr>
            <a:r>
              <a:rPr lang="uz-Cyrl-UZ" sz="2400" dirty="0" smtClean="0">
                <a:effectLst/>
                <a:latin typeface="Times New Roman" panose="02020603050405020304" pitchFamily="18" charset="0"/>
                <a:ea typeface="Times New Roman" panose="02020603050405020304" pitchFamily="18" charset="0"/>
              </a:rPr>
              <a:t>Bir turli hujat yordamida bir nechta operatsiya turlarini shakllantirish mumkin – buxgalteriya hisobi bo‘yicha bir necha har xil o‘tkazmalar to‘plamini</a:t>
            </a:r>
            <a:r>
              <a:rPr lang="en-US" sz="2400" dirty="0" smtClean="0">
                <a:effectLst/>
                <a:latin typeface="Times New Roman" panose="02020603050405020304" pitchFamily="18" charset="0"/>
                <a:ea typeface="Times New Roman" panose="02020603050405020304" pitchFamily="18" charset="0"/>
              </a:rPr>
              <a:t>. </a:t>
            </a:r>
            <a:r>
              <a:rPr lang="uz-Cyrl-UZ" sz="2400" dirty="0" smtClean="0">
                <a:effectLst/>
                <a:latin typeface="Times New Roman" panose="02020603050405020304" pitchFamily="18" charset="0"/>
                <a:ea typeface="Times New Roman" panose="02020603050405020304" pitchFamily="18" charset="0"/>
              </a:rPr>
              <a:t>Masalan, </a:t>
            </a:r>
            <a:r>
              <a:rPr lang="uz-Cyrl-UZ" sz="2400" b="1" dirty="0" smtClean="0">
                <a:effectLst/>
                <a:latin typeface="Times New Roman" panose="02020603050405020304" pitchFamily="18" charset="0"/>
                <a:ea typeface="Times New Roman" panose="02020603050405020304" pitchFamily="18" charset="0"/>
              </a:rPr>
              <a:t>Tovarlar va xizmatlar tushumi </a:t>
            </a:r>
            <a:r>
              <a:rPr lang="uz-Cyrl-UZ" sz="2400" dirty="0" smtClean="0">
                <a:effectLst/>
                <a:latin typeface="Times New Roman" panose="02020603050405020304" pitchFamily="18" charset="0"/>
                <a:ea typeface="Times New Roman" panose="02020603050405020304" pitchFamily="18" charset="0"/>
              </a:rPr>
              <a:t>hujjati bo‘yicha keyingi turdagi operatsiyalar shakllantiriladi</a:t>
            </a:r>
            <a:r>
              <a:rPr lang="en-US" sz="2400" dirty="0" smtClean="0">
                <a:effectLst/>
                <a:latin typeface="Times New Roman" panose="02020603050405020304" pitchFamily="18" charset="0"/>
                <a:ea typeface="Times New Roman" panose="02020603050405020304" pitchFamily="18" charset="0"/>
              </a:rPr>
              <a:t>: </a:t>
            </a:r>
            <a:r>
              <a:rPr lang="uz-Cyrl-UZ" sz="2400" b="1" dirty="0" smtClean="0">
                <a:effectLst/>
                <a:latin typeface="Times New Roman" panose="02020603050405020304" pitchFamily="18" charset="0"/>
                <a:ea typeface="Times New Roman" panose="02020603050405020304" pitchFamily="18" charset="0"/>
              </a:rPr>
              <a:t>Xarid, komissiya</a:t>
            </a:r>
            <a:r>
              <a:rPr lang="en-US" sz="2400" dirty="0" smtClean="0">
                <a:effectLst/>
                <a:latin typeface="Times New Roman" panose="02020603050405020304" pitchFamily="18" charset="0"/>
                <a:ea typeface="Times New Roman" panose="02020603050405020304" pitchFamily="18" charset="0"/>
              </a:rPr>
              <a:t> (</a:t>
            </a:r>
            <a:r>
              <a:rPr lang="uz-Cyrl-UZ" sz="2400" dirty="0" smtClean="0">
                <a:effectLst/>
                <a:latin typeface="Times New Roman" panose="02020603050405020304" pitchFamily="18" charset="0"/>
                <a:ea typeface="Times New Roman" panose="02020603050405020304" pitchFamily="18" charset="0"/>
              </a:rPr>
              <a:t>tovarlarni xarid qilish va tovarlarni komissiyaga qabul qilish</a:t>
            </a:r>
            <a:r>
              <a:rPr lang="en-US" sz="2400" dirty="0" smtClean="0">
                <a:effectLst/>
                <a:latin typeface="Times New Roman" panose="02020603050405020304" pitchFamily="18" charset="0"/>
                <a:ea typeface="Times New Roman" panose="02020603050405020304" pitchFamily="18" charset="0"/>
              </a:rPr>
              <a:t>), </a:t>
            </a:r>
            <a:r>
              <a:rPr lang="uz-Cyrl-UZ" sz="2400" b="1" dirty="0" smtClean="0">
                <a:effectLst/>
                <a:latin typeface="Times New Roman" panose="02020603050405020304" pitchFamily="18" charset="0"/>
                <a:ea typeface="Times New Roman" panose="02020603050405020304" pitchFamily="18" charset="0"/>
              </a:rPr>
              <a:t>Qayta ishlashga</a:t>
            </a:r>
            <a:r>
              <a:rPr lang="en-US" sz="2400" dirty="0" smtClean="0">
                <a:effectLst/>
                <a:latin typeface="Times New Roman" panose="02020603050405020304" pitchFamily="18" charset="0"/>
                <a:ea typeface="Times New Roman" panose="02020603050405020304" pitchFamily="18" charset="0"/>
              </a:rPr>
              <a:t> (</a:t>
            </a:r>
            <a:r>
              <a:rPr lang="uz-Cyrl-UZ" sz="2400" dirty="0" smtClean="0">
                <a:effectLst/>
                <a:latin typeface="Times New Roman" panose="02020603050405020304" pitchFamily="18" charset="0"/>
                <a:ea typeface="Times New Roman" panose="02020603050405020304" pitchFamily="18" charset="0"/>
              </a:rPr>
              <a:t>qayta ishlash uchun berilgan (davalcheskiy) xom-ashyo tushumi)</a:t>
            </a:r>
            <a:r>
              <a:rPr lang="en-US" sz="2400" dirty="0" smtClean="0">
                <a:effectLst/>
                <a:latin typeface="Times New Roman" panose="02020603050405020304" pitchFamily="18" charset="0"/>
                <a:ea typeface="Times New Roman" panose="02020603050405020304" pitchFamily="18" charset="0"/>
              </a:rPr>
              <a:t>, </a:t>
            </a:r>
            <a:r>
              <a:rPr lang="uz-Cyrl-UZ" sz="2400" b="1" dirty="0" smtClean="0">
                <a:effectLst/>
                <a:latin typeface="Times New Roman" panose="02020603050405020304" pitchFamily="18" charset="0"/>
                <a:ea typeface="Times New Roman" panose="02020603050405020304" pitchFamily="18" charset="0"/>
              </a:rPr>
              <a:t>Uskuna </a:t>
            </a:r>
            <a:r>
              <a:rPr lang="en-US" sz="2400" dirty="0" smtClean="0">
                <a:effectLst/>
                <a:latin typeface="Times New Roman" panose="02020603050405020304" pitchFamily="18" charset="0"/>
                <a:ea typeface="Times New Roman" panose="02020603050405020304" pitchFamily="18" charset="0"/>
              </a:rPr>
              <a:t> (</a:t>
            </a:r>
            <a:r>
              <a:rPr lang="uz-Cyrl-UZ" sz="2400" dirty="0" smtClean="0">
                <a:effectLst/>
                <a:latin typeface="Times New Roman" panose="02020603050405020304" pitchFamily="18" charset="0"/>
                <a:ea typeface="Times New Roman" panose="02020603050405020304" pitchFamily="18" charset="0"/>
              </a:rPr>
              <a:t>uskuna tushumi</a:t>
            </a:r>
            <a:r>
              <a:rPr lang="en-US" sz="2400" dirty="0" smtClean="0">
                <a:effectLst/>
                <a:latin typeface="Times New Roman" panose="02020603050405020304" pitchFamily="18" charset="0"/>
                <a:ea typeface="Times New Roman" panose="02020603050405020304" pitchFamily="18" charset="0"/>
              </a:rPr>
              <a:t>), </a:t>
            </a:r>
            <a:r>
              <a:rPr lang="uz-Cyrl-UZ" sz="2400" b="1" dirty="0" smtClean="0">
                <a:effectLst/>
                <a:latin typeface="Times New Roman" panose="02020603050405020304" pitchFamily="18" charset="0"/>
                <a:ea typeface="Times New Roman" panose="02020603050405020304" pitchFamily="18" charset="0"/>
              </a:rPr>
              <a:t>Qurilish ob’ekti</a:t>
            </a:r>
            <a:r>
              <a:rPr lang="en-US" sz="2400" dirty="0" smtClean="0">
                <a:effectLst/>
                <a:latin typeface="Times New Roman" panose="02020603050405020304" pitchFamily="18" charset="0"/>
                <a:ea typeface="Times New Roman" panose="02020603050405020304" pitchFamily="18" charset="0"/>
              </a:rPr>
              <a:t> (</a:t>
            </a:r>
            <a:r>
              <a:rPr lang="uz-Cyrl-UZ" sz="2400" dirty="0" smtClean="0">
                <a:effectLst/>
                <a:latin typeface="Times New Roman" panose="02020603050405020304" pitchFamily="18" charset="0"/>
                <a:ea typeface="Times New Roman" panose="02020603050405020304" pitchFamily="18" charset="0"/>
              </a:rPr>
              <a:t>qurilish ob’ektining tushumi</a:t>
            </a:r>
            <a:r>
              <a:rPr lang="en-US" sz="2400" dirty="0" smtClean="0">
                <a:effectLst/>
                <a:latin typeface="Times New Roman" panose="02020603050405020304" pitchFamily="18" charset="0"/>
                <a:ea typeface="Times New Roman" panose="02020603050405020304" pitchFamily="18" charset="0"/>
              </a:rPr>
              <a:t>), </a:t>
            </a:r>
            <a:r>
              <a:rPr lang="uz-Cyrl-UZ" sz="2400" b="1" dirty="0" smtClean="0">
                <a:effectLst/>
                <a:latin typeface="Times New Roman" panose="02020603050405020304" pitchFamily="18" charset="0"/>
                <a:ea typeface="Times New Roman" panose="02020603050405020304" pitchFamily="18" charset="0"/>
              </a:rPr>
              <a:t>YOYOM </a:t>
            </a:r>
            <a:r>
              <a:rPr lang="uz-Cyrl-UZ" sz="2400" dirty="0" smtClean="0">
                <a:effectLst/>
                <a:latin typeface="Times New Roman" panose="02020603050405020304" pitchFamily="18" charset="0"/>
                <a:ea typeface="Times New Roman" panose="02020603050405020304" pitchFamily="18" charset="0"/>
              </a:rPr>
              <a:t>(yoqilg‘i yog‘lash materiallari)</a:t>
            </a:r>
            <a:r>
              <a:rPr lang="en-US" sz="2400" dirty="0" smtClean="0">
                <a:effectLst/>
                <a:latin typeface="Times New Roman" panose="02020603050405020304" pitchFamily="18" charset="0"/>
                <a:ea typeface="Times New Roman" panose="02020603050405020304" pitchFamily="18" charset="0"/>
              </a:rPr>
              <a:t> (</a:t>
            </a:r>
            <a:r>
              <a:rPr lang="uz-Cyrl-UZ" sz="2400" dirty="0" smtClean="0">
                <a:effectLst/>
                <a:latin typeface="Times New Roman" panose="02020603050405020304" pitchFamily="18" charset="0"/>
                <a:ea typeface="Times New Roman" panose="02020603050405020304" pitchFamily="18" charset="0"/>
              </a:rPr>
              <a:t>YOYOM tushumi</a:t>
            </a:r>
            <a:r>
              <a:rPr lang="en-US" sz="2400" dirty="0" smtClean="0">
                <a:effectLst/>
                <a:latin typeface="Times New Roman" panose="02020603050405020304" pitchFamily="18" charset="0"/>
                <a:ea typeface="Times New Roman" panose="02020603050405020304" pitchFamily="18" charset="0"/>
              </a:rPr>
              <a:t>). </a:t>
            </a:r>
            <a:r>
              <a:rPr lang="uz-Cyrl-UZ" sz="2400" dirty="0" smtClean="0">
                <a:effectLst/>
                <a:latin typeface="Times New Roman" panose="02020603050405020304" pitchFamily="18" charset="0"/>
                <a:ea typeface="Times New Roman" panose="02020603050405020304" pitchFamily="18" charset="0"/>
              </a:rPr>
              <a:t>Operatsiyaga bog‘liq xolda buxgalteriya hisobi schetlari bo‘yicha turli xil yozuvlar shakllantiriladi. </a:t>
            </a:r>
            <a:endParaRPr lang="ru-RU"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66670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09470" y="302359"/>
            <a:ext cx="10268262" cy="6555641"/>
          </a:xfrm>
          <a:prstGeom prst="rect">
            <a:avLst/>
          </a:prstGeom>
        </p:spPr>
        <p:txBody>
          <a:bodyPr wrap="square">
            <a:spAutoFit/>
          </a:bodyPr>
          <a:lstStyle/>
          <a:p>
            <a:pPr fontAlgn="base">
              <a:lnSpc>
                <a:spcPct val="150000"/>
              </a:lnSpc>
              <a:spcAft>
                <a:spcPts val="1500"/>
              </a:spcAft>
            </a:pPr>
            <a:r>
              <a:rPr lang="en-US" sz="2800" dirty="0" err="1">
                <a:solidFill>
                  <a:srgbClr val="212121"/>
                </a:solidFill>
                <a:latin typeface="Helvetica" panose="020B0604020202020204" pitchFamily="34" charset="0"/>
                <a:ea typeface="Times New Roman" panose="02020603050405020304" pitchFamily="18" charset="0"/>
              </a:rPr>
              <a:t>Dasturning</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oldingi</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versiyalariga</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nisbatan</a:t>
            </a:r>
            <a:r>
              <a:rPr lang="en-US" sz="2800" dirty="0">
                <a:solidFill>
                  <a:srgbClr val="212121"/>
                </a:solidFill>
                <a:latin typeface="Helvetica" panose="020B0604020202020204" pitchFamily="34" charset="0"/>
                <a:ea typeface="Times New Roman" panose="02020603050405020304" pitchFamily="18" charset="0"/>
              </a:rPr>
              <a:t> 8.2 </a:t>
            </a:r>
            <a:r>
              <a:rPr lang="en-US" sz="2800" dirty="0" err="1">
                <a:solidFill>
                  <a:srgbClr val="212121"/>
                </a:solidFill>
                <a:latin typeface="Helvetica" panose="020B0604020202020204" pitchFamily="34" charset="0"/>
                <a:ea typeface="Times New Roman" panose="02020603050405020304" pitchFamily="18" charset="0"/>
              </a:rPr>
              <a:t>versiyasining</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o'ziga</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xos</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xususiyati</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shundaki</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hozirda</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Konfigurator</a:t>
            </a:r>
            <a:r>
              <a:rPr lang="en-US" sz="2800" dirty="0">
                <a:solidFill>
                  <a:srgbClr val="212121"/>
                </a:solidFill>
                <a:latin typeface="Helvetica" panose="020B0604020202020204" pitchFamily="34" charset="0"/>
                <a:ea typeface="Times New Roman" panose="02020603050405020304" pitchFamily="18" charset="0"/>
              </a:rPr>
              <a:t>" da </a:t>
            </a:r>
            <a:r>
              <a:rPr lang="en-US" sz="2800" dirty="0" err="1">
                <a:solidFill>
                  <a:srgbClr val="212121"/>
                </a:solidFill>
                <a:latin typeface="Helvetica" panose="020B0604020202020204" pitchFamily="34" charset="0"/>
                <a:ea typeface="Times New Roman" panose="02020603050405020304" pitchFamily="18" charset="0"/>
              </a:rPr>
              <a:t>shakllangan</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quyi</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tizimlarning</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tuzilishi</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amaliy</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echimning</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interfeysi</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va</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vositalariga</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bevosita</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ta'sir</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qiladi</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Quyi</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tizimning</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birinchi</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darajasi</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dastur</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yechimidagi</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bo'limga</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keyingi</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bosqichlar</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esa</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navigatsiya</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panelidagi</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buyruqlar</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guruhlarining</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nomlariga</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mos</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keladi</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Quyi</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tizimga</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kiritilgan</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konfiguratsiya</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ob'ektlariga</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kelsak</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ular</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navigatsiya</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panelida</a:t>
            </a:r>
            <a:r>
              <a:rPr lang="en-US" sz="2800" dirty="0">
                <a:solidFill>
                  <a:srgbClr val="212121"/>
                </a:solidFill>
                <a:latin typeface="Helvetica" panose="020B0604020202020204" pitchFamily="34" charset="0"/>
                <a:ea typeface="Times New Roman" panose="02020603050405020304" pitchFamily="18" charset="0"/>
              </a:rPr>
              <a:t> ham, </a:t>
            </a:r>
            <a:r>
              <a:rPr lang="en-US" sz="2800" dirty="0" err="1">
                <a:solidFill>
                  <a:srgbClr val="212121"/>
                </a:solidFill>
                <a:latin typeface="Helvetica" panose="020B0604020202020204" pitchFamily="34" charset="0"/>
                <a:ea typeface="Times New Roman" panose="02020603050405020304" pitchFamily="18" charset="0"/>
              </a:rPr>
              <a:t>harakat</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panelida</a:t>
            </a:r>
            <a:r>
              <a:rPr lang="en-US" sz="2800" dirty="0">
                <a:solidFill>
                  <a:srgbClr val="212121"/>
                </a:solidFill>
                <a:latin typeface="Helvetica" panose="020B0604020202020204" pitchFamily="34" charset="0"/>
                <a:ea typeface="Times New Roman" panose="02020603050405020304" pitchFamily="18" charset="0"/>
              </a:rPr>
              <a:t> ham </a:t>
            </a:r>
            <a:r>
              <a:rPr lang="en-US" sz="2800" dirty="0" err="1">
                <a:solidFill>
                  <a:srgbClr val="212121"/>
                </a:solidFill>
                <a:latin typeface="Helvetica" panose="020B0604020202020204" pitchFamily="34" charset="0"/>
                <a:ea typeface="Times New Roman" panose="02020603050405020304" pitchFamily="18" charset="0"/>
              </a:rPr>
              <a:t>ko'rsatilishi</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mumkin</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xususan</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Hisobotlarni</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konfiguratsiya</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qilish</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ob'ektlari</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harakat</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panelida</a:t>
            </a:r>
            <a:r>
              <a:rPr lang="en-US" sz="2800" dirty="0">
                <a:solidFill>
                  <a:srgbClr val="212121"/>
                </a:solidFill>
                <a:latin typeface="Helvetica" panose="020B0604020202020204" pitchFamily="34" charset="0"/>
                <a:ea typeface="Times New Roman" panose="02020603050405020304" pitchFamily="18" charset="0"/>
              </a:rPr>
              <a:t> </a:t>
            </a:r>
            <a:r>
              <a:rPr lang="en-US" sz="2800" dirty="0" err="1">
                <a:solidFill>
                  <a:srgbClr val="212121"/>
                </a:solidFill>
                <a:latin typeface="Helvetica" panose="020B0604020202020204" pitchFamily="34" charset="0"/>
                <a:ea typeface="Times New Roman" panose="02020603050405020304" pitchFamily="18" charset="0"/>
              </a:rPr>
              <a:t>ko'rsatiladi</a:t>
            </a:r>
            <a:r>
              <a:rPr lang="en-US" sz="2800" dirty="0">
                <a:solidFill>
                  <a:srgbClr val="212121"/>
                </a:solidFill>
                <a:latin typeface="Helvetica" panose="020B0604020202020204" pitchFamily="34" charset="0"/>
                <a:ea typeface="Times New Roman" panose="02020603050405020304" pitchFamily="18" charset="0"/>
              </a:rPr>
              <a:t>).</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80068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84420" y="285434"/>
            <a:ext cx="10762937" cy="6186309"/>
          </a:xfrm>
          <a:prstGeom prst="rect">
            <a:avLst/>
          </a:prstGeom>
        </p:spPr>
        <p:txBody>
          <a:bodyPr wrap="square">
            <a:spAutoFit/>
          </a:bodyPr>
          <a:lstStyle/>
          <a:p>
            <a:pPr>
              <a:lnSpc>
                <a:spcPct val="150000"/>
              </a:lnSpc>
            </a:pPr>
            <a:r>
              <a:rPr lang="en-US" sz="2400" dirty="0" err="1">
                <a:solidFill>
                  <a:srgbClr val="212121"/>
                </a:solidFill>
                <a:latin typeface="Helvetica" panose="020B0604020202020204" pitchFamily="34" charset="0"/>
                <a:ea typeface="Times New Roman" panose="02020603050405020304" pitchFamily="18" charset="0"/>
              </a:rPr>
              <a:t>Shuni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ta'kidlash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kerakki</a:t>
            </a:r>
            <a:r>
              <a:rPr lang="en-US" sz="2400" dirty="0">
                <a:solidFill>
                  <a:srgbClr val="212121"/>
                </a:solidFill>
                <a:latin typeface="Helvetica" panose="020B0604020202020204" pitchFamily="34" charset="0"/>
                <a:ea typeface="Times New Roman" panose="02020603050405020304" pitchFamily="18" charset="0"/>
              </a:rPr>
              <a:t>, 8.1 </a:t>
            </a:r>
            <a:r>
              <a:rPr lang="en-US" sz="2400" dirty="0" err="1">
                <a:solidFill>
                  <a:srgbClr val="212121"/>
                </a:solidFill>
                <a:latin typeface="Helvetica" panose="020B0604020202020204" pitchFamily="34" charset="0"/>
                <a:ea typeface="Times New Roman" panose="02020603050405020304" pitchFamily="18" charset="0"/>
              </a:rPr>
              <a:t>platformasida</a:t>
            </a:r>
            <a:r>
              <a:rPr lang="en-US" sz="2400" dirty="0">
                <a:solidFill>
                  <a:srgbClr val="212121"/>
                </a:solidFill>
                <a:latin typeface="Helvetica" panose="020B0604020202020204" pitchFamily="34" charset="0"/>
                <a:ea typeface="Times New Roman" panose="02020603050405020304" pitchFamily="18" charset="0"/>
              </a:rPr>
              <a:t> 8.2 </a:t>
            </a:r>
            <a:r>
              <a:rPr lang="en-US" sz="2400" dirty="0" err="1">
                <a:solidFill>
                  <a:srgbClr val="212121"/>
                </a:solidFill>
                <a:latin typeface="Helvetica" panose="020B0604020202020204" pitchFamily="34" charset="0"/>
                <a:ea typeface="Times New Roman" panose="02020603050405020304" pitchFamily="18" charset="0"/>
              </a:rPr>
              <a:t>platformasida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ishlash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uchun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yaratilgan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Korxonalar</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uchun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buxgalteriya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hisobi</a:t>
            </a:r>
            <a:r>
              <a:rPr lang="en-US" sz="2400" dirty="0">
                <a:solidFill>
                  <a:srgbClr val="212121"/>
                </a:solidFill>
                <a:latin typeface="Helvetica" panose="020B0604020202020204" pitchFamily="34" charset="0"/>
                <a:ea typeface="Times New Roman" panose="02020603050405020304" pitchFamily="18" charset="0"/>
              </a:rPr>
              <a:t> 1.6" </a:t>
            </a:r>
            <a:r>
              <a:rPr lang="en-US" sz="2400" dirty="0" err="1">
                <a:solidFill>
                  <a:srgbClr val="212121"/>
                </a:solidFill>
                <a:latin typeface="Helvetica" panose="020B0604020202020204" pitchFamily="34" charset="0"/>
                <a:ea typeface="Times New Roman" panose="02020603050405020304" pitchFamily="18" charset="0"/>
              </a:rPr>
              <a:t>konfiguratsiyasini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o'zgartirish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vaqtni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talab</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qiladigan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jarayon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Biror</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narsani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almashtirish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va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konfiguratsiya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ob'ektlarini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bitta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platformadan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ikkinchisiga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avtomatik</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ravishda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o'tkazish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shunchaki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ishlamaydi</a:t>
            </a:r>
            <a:r>
              <a:rPr lang="en-US" sz="2400" dirty="0">
                <a:solidFill>
                  <a:srgbClr val="212121"/>
                </a:solidFill>
                <a:latin typeface="Helvetica" panose="020B0604020202020204" pitchFamily="34" charset="0"/>
                <a:ea typeface="Times New Roman" panose="02020603050405020304" pitchFamily="18" charset="0"/>
              </a:rPr>
              <a:t> - </a:t>
            </a:r>
            <a:r>
              <a:rPr lang="en-US" sz="2400" dirty="0" err="1">
                <a:solidFill>
                  <a:srgbClr val="212121"/>
                </a:solidFill>
                <a:latin typeface="Helvetica" panose="020B0604020202020204" pitchFamily="34" charset="0"/>
                <a:ea typeface="Times New Roman" panose="02020603050405020304" pitchFamily="18" charset="0"/>
              </a:rPr>
              <a:t>birinchi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navbatda</a:t>
            </a:r>
            <a:r>
              <a:rPr lang="en-US" sz="2400" dirty="0">
                <a:solidFill>
                  <a:srgbClr val="212121"/>
                </a:solidFill>
                <a:latin typeface="Helvetica" panose="020B0604020202020204" pitchFamily="34" charset="0"/>
                <a:ea typeface="Times New Roman" panose="02020603050405020304" pitchFamily="18" charset="0"/>
              </a:rPr>
              <a:t>, 8.2 </a:t>
            </a:r>
            <a:r>
              <a:rPr lang="en-US" sz="2400" dirty="0" err="1">
                <a:solidFill>
                  <a:srgbClr val="212121"/>
                </a:solidFill>
                <a:latin typeface="Helvetica" panose="020B0604020202020204" pitchFamily="34" charset="0"/>
                <a:ea typeface="Times New Roman" panose="02020603050405020304" pitchFamily="18" charset="0"/>
              </a:rPr>
              <a:t>platformasi</a:t>
            </a:r>
            <a:r>
              <a:rPr lang="en-US" sz="2400" dirty="0">
                <a:solidFill>
                  <a:srgbClr val="212121"/>
                </a:solidFill>
                <a:latin typeface="Helvetica" panose="020B0604020202020204" pitchFamily="34" charset="0"/>
                <a:ea typeface="Times New Roman" panose="02020603050405020304" pitchFamily="18" charset="0"/>
              </a:rPr>
              <a:t> 8.1-dan </a:t>
            </a:r>
            <a:r>
              <a:rPr lang="en-US" sz="2400" dirty="0" err="1">
                <a:solidFill>
                  <a:srgbClr val="212121"/>
                </a:solidFill>
                <a:latin typeface="Helvetica" panose="020B0604020202020204" pitchFamily="34" charset="0"/>
                <a:ea typeface="Times New Roman" panose="02020603050405020304" pitchFamily="18" charset="0"/>
              </a:rPr>
              <a:t>ba'zi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bir</a:t>
            </a:r>
            <a:r>
              <a:rPr lang="en-US" sz="2400" dirty="0">
                <a:solidFill>
                  <a:srgbClr val="212121"/>
                </a:solidFill>
                <a:latin typeface="Helvetica" panose="020B0604020202020204" pitchFamily="34" charset="0"/>
                <a:ea typeface="Times New Roman" panose="02020603050405020304" pitchFamily="18" charset="0"/>
              </a:rPr>
              <a:t> tub </a:t>
            </a:r>
            <a:r>
              <a:rPr lang="en-US" sz="2400" dirty="0" err="1">
                <a:solidFill>
                  <a:srgbClr val="212121"/>
                </a:solidFill>
                <a:latin typeface="Helvetica" panose="020B0604020202020204" pitchFamily="34" charset="0"/>
                <a:ea typeface="Times New Roman" panose="02020603050405020304" pitchFamily="18" charset="0"/>
              </a:rPr>
              <a:t>farqlarga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ega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Konfiguratsiyani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o'zgartirgandan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so'ng</a:t>
            </a:r>
            <a:r>
              <a:rPr lang="en-US" sz="2400" dirty="0">
                <a:solidFill>
                  <a:srgbClr val="212121"/>
                </a:solidFill>
                <a:latin typeface="Helvetica" panose="020B0604020202020204" pitchFamily="34" charset="0"/>
                <a:ea typeface="Times New Roman" panose="02020603050405020304" pitchFamily="18" charset="0"/>
              </a:rPr>
              <a:t>, "1C: Enterprise" </a:t>
            </a:r>
            <a:r>
              <a:rPr lang="en-US" sz="2400" dirty="0" err="1">
                <a:solidFill>
                  <a:srgbClr val="212121"/>
                </a:solidFill>
                <a:latin typeface="Helvetica" panose="020B0604020202020204" pitchFamily="34" charset="0"/>
                <a:ea typeface="Times New Roman" panose="02020603050405020304" pitchFamily="18" charset="0"/>
              </a:rPr>
              <a:t>rejimidagi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dastur</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interfeysi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shaklda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ko'rsatilganga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o'xshaydi</a:t>
            </a:r>
            <a:r>
              <a:rPr lang="en-US" sz="2400" dirty="0">
                <a:solidFill>
                  <a:srgbClr val="212121"/>
                </a:solidFill>
                <a:latin typeface="Helvetica" panose="020B0604020202020204" pitchFamily="34" charset="0"/>
                <a:ea typeface="Times New Roman" panose="02020603050405020304" pitchFamily="18" charset="0"/>
              </a:rPr>
              <a:t>. 1.33, </a:t>
            </a:r>
            <a:r>
              <a:rPr lang="en-US" sz="2400" dirty="0" err="1">
                <a:solidFill>
                  <a:srgbClr val="212121"/>
                </a:solidFill>
                <a:latin typeface="Helvetica" panose="020B0604020202020204" pitchFamily="34" charset="0"/>
                <a:ea typeface="Times New Roman" panose="02020603050405020304" pitchFamily="18" charset="0"/>
              </a:rPr>
              <a:t>shunchaki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yo'l</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yo'q</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deyish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Shuning</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uchun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o'zingiz</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mustaqil</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ravishda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dastur</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yechimining</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interfeysi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tarkibiga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nimani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kiritish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kerakligini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interfeysning</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tuzilishini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o'ylab</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topishingiz</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uning</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elementlarini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guruhlash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va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joylashtirish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tartibini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aniqlab</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olishingiz</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kerak</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va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hokazo</a:t>
            </a:r>
            <a:r>
              <a:rPr lang="en-US" sz="2400" dirty="0">
                <a:solidFill>
                  <a:srgbClr val="212121"/>
                </a:solidFill>
                <a:latin typeface="Helvetica" panose="020B0604020202020204" pitchFamily="34" charset="0"/>
                <a:ea typeface="Times New Roman" panose="02020603050405020304" pitchFamily="18" charset="0"/>
              </a:rPr>
              <a:t>.</a:t>
            </a:r>
            <a:endParaRPr lang="ru-RU" sz="2400" dirty="0"/>
          </a:p>
        </p:txBody>
      </p:sp>
    </p:spTree>
    <p:extLst>
      <p:ext uri="{BB962C8B-B14F-4D97-AF65-F5344CB8AC3E}">
        <p14:creationId xmlns:p14="http://schemas.microsoft.com/office/powerpoint/2010/main" val="3531205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39448" y="632463"/>
            <a:ext cx="9893509" cy="1200329"/>
          </a:xfrm>
          <a:prstGeom prst="rect">
            <a:avLst/>
          </a:prstGeom>
        </p:spPr>
        <p:txBody>
          <a:bodyPr wrap="square">
            <a:spAutoFit/>
          </a:bodyPr>
          <a:lstStyle/>
          <a:p>
            <a:pPr fontAlgn="base">
              <a:spcAft>
                <a:spcPts val="1500"/>
              </a:spcAft>
            </a:pPr>
            <a:r>
              <a:rPr lang="en-US" sz="2400" dirty="0">
                <a:solidFill>
                  <a:srgbClr val="212121"/>
                </a:solidFill>
                <a:latin typeface="Helvetica" panose="020B0604020202020204" pitchFamily="34" charset="0"/>
                <a:ea typeface="Times New Roman" panose="02020603050405020304" pitchFamily="18" charset="0"/>
              </a:rPr>
              <a:t>Bu </a:t>
            </a:r>
            <a:r>
              <a:rPr lang="en-US" sz="2400" dirty="0" err="1">
                <a:solidFill>
                  <a:srgbClr val="212121"/>
                </a:solidFill>
                <a:latin typeface="Helvetica" panose="020B0604020202020204" pitchFamily="34" charset="0"/>
                <a:ea typeface="Times New Roman" panose="02020603050405020304" pitchFamily="18" charset="0"/>
              </a:rPr>
              <a:t>erda</a:t>
            </a:r>
            <a:r>
              <a:rPr lang="en-US" sz="2400" dirty="0">
                <a:solidFill>
                  <a:srgbClr val="212121"/>
                </a:solidFill>
                <a:latin typeface="Helvetica" panose="020B0604020202020204" pitchFamily="34" charset="0"/>
                <a:ea typeface="Times New Roman" panose="02020603050405020304" pitchFamily="18" charset="0"/>
              </a:rPr>
              <a:t> biz </a:t>
            </a:r>
            <a:r>
              <a:rPr lang="en-US" sz="2400" dirty="0" err="1">
                <a:solidFill>
                  <a:srgbClr val="212121"/>
                </a:solidFill>
                <a:latin typeface="Helvetica" panose="020B0604020202020204" pitchFamily="34" charset="0"/>
                <a:ea typeface="Times New Roman" panose="02020603050405020304" pitchFamily="18" charset="0"/>
              </a:rPr>
              <a:t>buni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amalga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oshirmaymiz</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faqat</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aniq</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bir</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misol</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bilan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qanday</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qilib</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mustaqil</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ravishda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shakllantiramiz</a:t>
            </a:r>
            <a:r>
              <a:rPr lang="en-US" sz="2400" dirty="0">
                <a:solidFill>
                  <a:srgbClr val="212121"/>
                </a:solidFill>
                <a:latin typeface="Helvetica" panose="020B0604020202020204" pitchFamily="34" charset="0"/>
                <a:ea typeface="Times New Roman" panose="02020603050405020304" pitchFamily="18" charset="0"/>
              </a:rPr>
              <a:t>. 8.2 </a:t>
            </a:r>
            <a:r>
              <a:rPr lang="en-US" sz="2400" dirty="0" err="1">
                <a:solidFill>
                  <a:srgbClr val="212121"/>
                </a:solidFill>
                <a:latin typeface="Helvetica" panose="020B0604020202020204" pitchFamily="34" charset="0"/>
                <a:ea typeface="Times New Roman" panose="02020603050405020304" pitchFamily="18" charset="0"/>
              </a:rPr>
              <a:t>platformasida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ishlash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uchun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interfeys</a:t>
            </a:r>
            <a:r>
              <a:rPr lang="en-US" sz="2400" dirty="0">
                <a:solidFill>
                  <a:srgbClr val="212121"/>
                </a:solidFill>
                <a:latin typeface="Helvetica" panose="020B0604020202020204" pitchFamily="34" charset="0"/>
                <a:ea typeface="Times New Roman" panose="02020603050405020304" pitchFamily="18" charset="0"/>
              </a:rPr>
              <a:t>.</a:t>
            </a:r>
            <a:endParaRPr lang="ru-RU" sz="2400" dirty="0">
              <a:effectLst/>
              <a:latin typeface="Times New Roman" panose="02020603050405020304" pitchFamily="18" charset="0"/>
              <a:ea typeface="Times New Roman" panose="02020603050405020304" pitchFamily="18" charset="0"/>
            </a:endParaRPr>
          </a:p>
        </p:txBody>
      </p:sp>
      <p:sp>
        <p:nvSpPr>
          <p:cNvPr id="3" name="Прямоугольник 2"/>
          <p:cNvSpPr/>
          <p:nvPr/>
        </p:nvSpPr>
        <p:spPr>
          <a:xfrm>
            <a:off x="1004341" y="2396798"/>
            <a:ext cx="10403174" cy="3978012"/>
          </a:xfrm>
          <a:prstGeom prst="rect">
            <a:avLst/>
          </a:prstGeom>
        </p:spPr>
        <p:txBody>
          <a:bodyPr wrap="square">
            <a:spAutoFit/>
          </a:bodyPr>
          <a:lstStyle/>
          <a:p>
            <a:pPr fontAlgn="base">
              <a:spcAft>
                <a:spcPts val="1500"/>
              </a:spcAft>
            </a:pPr>
            <a:r>
              <a:rPr lang="en-US" sz="2400" dirty="0" err="1">
                <a:solidFill>
                  <a:srgbClr val="212121"/>
                </a:solidFill>
                <a:latin typeface="Helvetica" panose="020B0604020202020204" pitchFamily="34" charset="0"/>
                <a:ea typeface="Times New Roman" panose="02020603050405020304" pitchFamily="18" charset="0"/>
              </a:rPr>
              <a:t>Masalan</a:t>
            </a:r>
            <a:r>
              <a:rPr lang="en-US" sz="2400" dirty="0">
                <a:solidFill>
                  <a:srgbClr val="212121"/>
                </a:solidFill>
                <a:latin typeface="Helvetica" panose="020B0604020202020204" pitchFamily="34" charset="0"/>
                <a:ea typeface="Times New Roman" panose="02020603050405020304" pitchFamily="18" charset="0"/>
              </a:rPr>
              <a:t>, biz </a:t>
            </a:r>
            <a:r>
              <a:rPr lang="en-US" sz="2400" dirty="0" err="1">
                <a:solidFill>
                  <a:srgbClr val="212121"/>
                </a:solidFill>
                <a:latin typeface="Helvetica" panose="020B0604020202020204" pitchFamily="34" charset="0"/>
                <a:ea typeface="Times New Roman" panose="02020603050405020304" pitchFamily="18" charset="0"/>
              </a:rPr>
              <a:t>bo'lim</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panelida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ko'rsatiladigan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Moliya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bo'limini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yaratamiz</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va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unda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Banklar</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katalogini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shuningdek</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kiruvchi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va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chiquvchi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kassa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buyurtmalarining</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va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kirish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va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chiquvchi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to'lov</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buyurtmalarining</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rejimiga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o'tish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buyruqlari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mavjud</a:t>
            </a:r>
            <a:r>
              <a:rPr lang="en-US" sz="2400" dirty="0">
                <a:solidFill>
                  <a:srgbClr val="212121"/>
                </a:solidFill>
                <a:latin typeface="Helvetica" panose="020B0604020202020204" pitchFamily="34" charset="0"/>
                <a:ea typeface="Times New Roman" panose="02020603050405020304" pitchFamily="18" charset="0"/>
              </a:rPr>
              <a:t>.</a:t>
            </a:r>
            <a:endParaRPr lang="ru-RU" sz="2400" dirty="0" smtClean="0">
              <a:effectLst/>
              <a:latin typeface="Times New Roman" panose="02020603050405020304" pitchFamily="18" charset="0"/>
              <a:ea typeface="Times New Roman" panose="02020603050405020304" pitchFamily="18" charset="0"/>
            </a:endParaRPr>
          </a:p>
          <a:p>
            <a:pPr fontAlgn="base">
              <a:spcAft>
                <a:spcPts val="1500"/>
              </a:spcAft>
            </a:pPr>
            <a:r>
              <a:rPr lang="en-US" sz="2400" dirty="0" err="1">
                <a:solidFill>
                  <a:srgbClr val="212121"/>
                </a:solidFill>
                <a:latin typeface="Helvetica" panose="020B0604020202020204" pitchFamily="34" charset="0"/>
                <a:ea typeface="Times New Roman" panose="02020603050405020304" pitchFamily="18" charset="0"/>
              </a:rPr>
              <a:t>Boshqariladigan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dastur</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rejimini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yoqib</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muvofiqlik</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rejimini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o'chirib</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qo'ygandan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so'ng</a:t>
            </a:r>
            <a:r>
              <a:rPr lang="en-US" sz="2400" dirty="0">
                <a:solidFill>
                  <a:srgbClr val="212121"/>
                </a:solidFill>
                <a:latin typeface="Helvetica" panose="020B0604020202020204" pitchFamily="34" charset="0"/>
                <a:ea typeface="Times New Roman" panose="02020603050405020304" pitchFamily="18" charset="0"/>
              </a:rPr>
              <a:t> (1.32-rasmga </a:t>
            </a:r>
            <a:r>
              <a:rPr lang="en-US" sz="2400" dirty="0" err="1">
                <a:solidFill>
                  <a:srgbClr val="212121"/>
                </a:solidFill>
                <a:latin typeface="Helvetica" panose="020B0604020202020204" pitchFamily="34" charset="0"/>
                <a:ea typeface="Times New Roman" panose="02020603050405020304" pitchFamily="18" charset="0"/>
              </a:rPr>
              <a:t>qarang</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va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bo'sh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bo'sh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interfeysga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ega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bo'ling</a:t>
            </a:r>
            <a:r>
              <a:rPr lang="en-US" sz="2400" dirty="0">
                <a:solidFill>
                  <a:srgbClr val="212121"/>
                </a:solidFill>
                <a:latin typeface="Helvetica" panose="020B0604020202020204" pitchFamily="34" charset="0"/>
                <a:ea typeface="Times New Roman" panose="02020603050405020304" pitchFamily="18" charset="0"/>
              </a:rPr>
              <a:t> (1.33-rasm), "1C: Enterprise" </a:t>
            </a:r>
            <a:r>
              <a:rPr lang="en-US" sz="2400" dirty="0" err="1">
                <a:solidFill>
                  <a:srgbClr val="212121"/>
                </a:solidFill>
                <a:latin typeface="Helvetica" panose="020B0604020202020204" pitchFamily="34" charset="0"/>
                <a:ea typeface="Times New Roman" panose="02020603050405020304" pitchFamily="18" charset="0"/>
              </a:rPr>
              <a:t>rejimidan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chiqib</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Konfigurator</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rejimiga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qayting</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Konfiguratsiya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daraxtida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quyi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tizim</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filialini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o'ng</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tugmasini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bosing</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va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ochilgan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kontekst</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menyusida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Qo'shish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buyrug'ini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tanlang</a:t>
            </a:r>
            <a:r>
              <a:rPr lang="en-US" sz="2400" dirty="0">
                <a:solidFill>
                  <a:srgbClr val="212121"/>
                </a:solidFill>
                <a:latin typeface="Helvetica" panose="020B0604020202020204" pitchFamily="34" charset="0"/>
                <a:ea typeface="Times New Roman" panose="02020603050405020304" pitchFamily="18" charset="0"/>
              </a:rPr>
              <a:t> (1.36-rasm).</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85269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a:srcRect/>
          <a:stretch>
            <a:fillRect/>
          </a:stretch>
        </p:blipFill>
        <p:spPr bwMode="auto">
          <a:xfrm>
            <a:off x="1890347" y="993531"/>
            <a:ext cx="7781191" cy="5205046"/>
          </a:xfrm>
          <a:prstGeom prst="rect">
            <a:avLst/>
          </a:prstGeom>
          <a:noFill/>
          <a:ln w="9525">
            <a:noFill/>
            <a:miter lim="800000"/>
            <a:headEnd/>
            <a:tailEnd/>
          </a:ln>
        </p:spPr>
      </p:pic>
    </p:spTree>
    <p:extLst>
      <p:ext uri="{BB962C8B-B14F-4D97-AF65-F5344CB8AC3E}">
        <p14:creationId xmlns:p14="http://schemas.microsoft.com/office/powerpoint/2010/main" val="1132294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9666" y="309716"/>
            <a:ext cx="10178321" cy="3970318"/>
          </a:xfrm>
          <a:prstGeom prst="rect">
            <a:avLst/>
          </a:prstGeom>
        </p:spPr>
        <p:txBody>
          <a:bodyPr wrap="square">
            <a:spAutoFit/>
          </a:bodyPr>
          <a:lstStyle/>
          <a:p>
            <a:pPr indent="449580" algn="just">
              <a:spcAft>
                <a:spcPts val="0"/>
              </a:spcAft>
            </a:pPr>
            <a:r>
              <a:rPr lang="uz-Cyrl-UZ" sz="2800" dirty="0">
                <a:latin typeface="Times New Roman" panose="02020603050405020304" pitchFamily="18" charset="0"/>
                <a:ea typeface="Times New Roman" panose="02020603050405020304" pitchFamily="18" charset="0"/>
              </a:rPr>
              <a:t>O‘xshash xujjatlar buyruq panelida </a:t>
            </a:r>
            <a:r>
              <a:rPr lang="uz-Cyrl-UZ" sz="2800" b="1" dirty="0">
                <a:latin typeface="Times New Roman" panose="02020603050405020304" pitchFamily="18" charset="0"/>
                <a:ea typeface="Times New Roman" panose="02020603050405020304" pitchFamily="18" charset="0"/>
              </a:rPr>
              <a:t>Operatsiya </a:t>
            </a:r>
            <a:r>
              <a:rPr lang="uz-Cyrl-UZ" sz="2800" dirty="0">
                <a:latin typeface="Times New Roman" panose="02020603050405020304" pitchFamily="18" charset="0"/>
                <a:ea typeface="Times New Roman" panose="02020603050405020304" pitchFamily="18" charset="0"/>
              </a:rPr>
              <a:t>tugmasi mavjud. Hujjatni kiritish davrida kerakli operatsiya turini birinchi navbatda ko‘rsatish lozim, ya’ni bu hujjat shaklining tashqi ko‘rinishiga ta’sir qiladi va kelgusida hujjatga ma’lumotlarni kiritishdagi tavsifini (xarakterini) anqlaydi. </a:t>
            </a:r>
            <a:endParaRPr lang="ru-RU" sz="2800" dirty="0" smtClean="0">
              <a:effectLst/>
              <a:latin typeface="Times New Roman" panose="02020603050405020304" pitchFamily="18" charset="0"/>
              <a:ea typeface="Times New Roman" panose="02020603050405020304" pitchFamily="18" charset="0"/>
            </a:endParaRPr>
          </a:p>
          <a:p>
            <a:pPr indent="449580" algn="just">
              <a:spcAft>
                <a:spcPts val="0"/>
              </a:spcAft>
            </a:pPr>
            <a:r>
              <a:rPr lang="uz-Cyrl-UZ" sz="2800" dirty="0">
                <a:latin typeface="Times New Roman" panose="02020603050405020304" pitchFamily="18" charset="0"/>
                <a:ea typeface="Times New Roman" panose="02020603050405020304" pitchFamily="18" charset="0"/>
              </a:rPr>
              <a:t>Ma’lumotlar bazasiga yangi hujjatni kiritish davrida ekranda ushbu hujjatni ro‘yxatga olish mumkin bo‘lgan, operatsiya turlari ro‘yxati ochiladi. Kerakli operatsiya turi tanlanganda hujjatning tanlangan operatssiiyaga muvofiq, yangi shakli ochiladi</a:t>
            </a:r>
            <a:r>
              <a:rPr lang="uz-Cyrl-UZ" dirty="0">
                <a:latin typeface="Times New Roman" panose="02020603050405020304" pitchFamily="18" charset="0"/>
                <a:ea typeface="Times New Roman" panose="02020603050405020304" pitchFamily="18" charset="0"/>
              </a:rPr>
              <a:t>. </a:t>
            </a:r>
            <a:endParaRPr lang="ru-RU" sz="1050" dirty="0">
              <a:effectLst/>
              <a:latin typeface="Times New Roman" panose="02020603050405020304" pitchFamily="18" charset="0"/>
              <a:ea typeface="Times New Roman" panose="02020603050405020304" pitchFamily="18" charset="0"/>
            </a:endParaRPr>
          </a:p>
        </p:txBody>
      </p:sp>
      <p:sp>
        <p:nvSpPr>
          <p:cNvPr id="3" name="Прямоугольник 2"/>
          <p:cNvSpPr/>
          <p:nvPr/>
        </p:nvSpPr>
        <p:spPr>
          <a:xfrm>
            <a:off x="269823" y="4280034"/>
            <a:ext cx="10672997" cy="2677656"/>
          </a:xfrm>
          <a:prstGeom prst="rect">
            <a:avLst/>
          </a:prstGeom>
        </p:spPr>
        <p:txBody>
          <a:bodyPr wrap="square">
            <a:spAutoFit/>
          </a:bodyPr>
          <a:lstStyle/>
          <a:p>
            <a:pPr indent="457200" algn="just">
              <a:spcAft>
                <a:spcPts val="0"/>
              </a:spcAft>
            </a:pPr>
            <a:r>
              <a:rPr lang="uz-Cyrl-UZ" sz="2800" b="1" dirty="0">
                <a:latin typeface="Times New Roman" panose="02020603050405020304" pitchFamily="18" charset="0"/>
                <a:ea typeface="Times New Roman" panose="02020603050405020304" pitchFamily="18" charset="0"/>
              </a:rPr>
              <a:t>Eslatma</a:t>
            </a:r>
            <a:endParaRPr lang="ru-RU" sz="2800" dirty="0" smtClean="0">
              <a:effectLst/>
              <a:latin typeface="Times New Roman" panose="02020603050405020304" pitchFamily="18" charset="0"/>
              <a:ea typeface="Times New Roman" panose="02020603050405020304" pitchFamily="18" charset="0"/>
            </a:endParaRPr>
          </a:p>
          <a:p>
            <a:pPr marL="457200" algn="just">
              <a:spcAft>
                <a:spcPts val="0"/>
              </a:spcAft>
            </a:pPr>
            <a:r>
              <a:rPr lang="uz-Cyrl-UZ" sz="2800" dirty="0">
                <a:latin typeface="Times New Roman" panose="02020603050405020304" pitchFamily="18" charset="0"/>
                <a:ea typeface="Times New Roman" panose="02020603050405020304" pitchFamily="18" charset="0"/>
              </a:rPr>
              <a:t>YAngi hujjatni kiritish davrida operatsiyani tanlash rejimi </a:t>
            </a:r>
            <a:r>
              <a:rPr lang="uz-Cyrl-UZ" sz="2800" b="1" dirty="0">
                <a:latin typeface="Times New Roman" panose="02020603050405020304" pitchFamily="18" charset="0"/>
                <a:ea typeface="Times New Roman" panose="02020603050405020304" pitchFamily="18" charset="0"/>
              </a:rPr>
              <a:t>Xizmat </a:t>
            </a:r>
            <a:r>
              <a:rPr lang="uz-Cyrl-UZ" sz="2800" dirty="0">
                <a:latin typeface="Times New Roman" panose="02020603050405020304" pitchFamily="18" charset="0"/>
                <a:ea typeface="Times New Roman" panose="02020603050405020304" pitchFamily="18" charset="0"/>
              </a:rPr>
              <a:t>menyusi</a:t>
            </a:r>
            <a:r>
              <a:rPr lang="uz-Cyrl-UZ" sz="2800" b="1" dirty="0">
                <a:latin typeface="Times New Roman" panose="02020603050405020304" pitchFamily="18" charset="0"/>
                <a:ea typeface="Times New Roman" panose="02020603050405020304" pitchFamily="18" charset="0"/>
              </a:rPr>
              <a:t> – Foydalanuvchi sozlamalari.... – YAngi hujjatni kiritish davrida operatsiya turini chaqirish </a:t>
            </a:r>
            <a:r>
              <a:rPr lang="uz-Cyrl-UZ" sz="2800" dirty="0">
                <a:latin typeface="Times New Roman" panose="02020603050405020304" pitchFamily="18" charset="0"/>
                <a:ea typeface="Times New Roman" panose="02020603050405020304" pitchFamily="18" charset="0"/>
              </a:rPr>
              <a:t>foydalanuvchi sozlanmalaridayoqiladi (o‘chiriladi). </a:t>
            </a:r>
            <a:endParaRPr lang="ru-RU" sz="2800" dirty="0" smtClean="0">
              <a:effectLst/>
              <a:latin typeface="Times New Roman" panose="02020603050405020304" pitchFamily="18" charset="0"/>
              <a:ea typeface="Times New Roman" panose="02020603050405020304" pitchFamily="18" charset="0"/>
            </a:endParaRPr>
          </a:p>
          <a:p>
            <a:pPr algn="just">
              <a:spcAft>
                <a:spcPts val="0"/>
              </a:spcAft>
            </a:pPr>
            <a:r>
              <a:rPr lang="en-US" sz="2800" dirty="0">
                <a:latin typeface="Times New Roman" panose="02020603050405020304" pitchFamily="18" charset="0"/>
                <a:ea typeface="Times New Roman" panose="02020603050405020304" pitchFamily="18" charset="0"/>
              </a:rPr>
              <a:t> </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00018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a:srcRect/>
          <a:stretch>
            <a:fillRect/>
          </a:stretch>
        </p:blipFill>
        <p:spPr bwMode="auto">
          <a:xfrm>
            <a:off x="1151792" y="677008"/>
            <a:ext cx="7914103" cy="5723792"/>
          </a:xfrm>
          <a:prstGeom prst="rect">
            <a:avLst/>
          </a:prstGeom>
          <a:noFill/>
          <a:ln w="9525">
            <a:noFill/>
            <a:miter lim="800000"/>
            <a:headEnd/>
            <a:tailEnd/>
          </a:ln>
        </p:spPr>
      </p:pic>
    </p:spTree>
    <p:extLst>
      <p:ext uri="{BB962C8B-B14F-4D97-AF65-F5344CB8AC3E}">
        <p14:creationId xmlns:p14="http://schemas.microsoft.com/office/powerpoint/2010/main" val="3511748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69430" y="511938"/>
            <a:ext cx="10957809" cy="5909310"/>
          </a:xfrm>
          <a:prstGeom prst="rect">
            <a:avLst/>
          </a:prstGeom>
        </p:spPr>
        <p:txBody>
          <a:bodyPr wrap="square">
            <a:spAutoFit/>
          </a:bodyPr>
          <a:lstStyle/>
          <a:p>
            <a:pPr indent="449580" algn="just">
              <a:lnSpc>
                <a:spcPct val="150000"/>
              </a:lnSpc>
              <a:spcAft>
                <a:spcPts val="0"/>
              </a:spcAft>
            </a:pPr>
            <a:r>
              <a:rPr lang="uz-Cyrl-UZ" sz="2800" dirty="0">
                <a:latin typeface="Times New Roman" panose="02020603050405020304" pitchFamily="18" charset="0"/>
                <a:ea typeface="Times New Roman" panose="02020603050405020304" pitchFamily="18" charset="0"/>
              </a:rPr>
              <a:t>O‘rnatilgan operatsiya turi ikki nuqta orqali, hujjat nomidan keyin shakl sarlavhasida aks etadi. </a:t>
            </a:r>
            <a:endParaRPr lang="ru-RU" sz="2800" dirty="0" smtClean="0">
              <a:effectLst/>
              <a:latin typeface="Times New Roman" panose="02020603050405020304" pitchFamily="18" charset="0"/>
              <a:ea typeface="Times New Roman" panose="02020603050405020304" pitchFamily="18" charset="0"/>
            </a:endParaRPr>
          </a:p>
          <a:p>
            <a:pPr indent="449580" algn="just">
              <a:lnSpc>
                <a:spcPct val="150000"/>
              </a:lnSpc>
              <a:spcAft>
                <a:spcPts val="0"/>
              </a:spcAft>
            </a:pPr>
            <a:r>
              <a:rPr lang="uz-Cyrl-UZ" sz="2800" dirty="0">
                <a:latin typeface="Times New Roman" panose="02020603050405020304" pitchFamily="18" charset="0"/>
                <a:ea typeface="Times New Roman" panose="02020603050405020304" pitchFamily="18" charset="0"/>
              </a:rPr>
              <a:t>SHuningdek ko‘plab boshqa rekvizitlar aksariyat hujjatlar uchun bir xil. Masalan, har qanday hujjatda tashkilot ko‘rsatilgan bo‘lishi kerak. SHu bilan birga yangi </a:t>
            </a:r>
            <a:r>
              <a:rPr lang="uz-Cyrl-UZ" sz="2800" b="1" dirty="0">
                <a:latin typeface="Times New Roman" panose="02020603050405020304" pitchFamily="18" charset="0"/>
                <a:ea typeface="Times New Roman" panose="02020603050405020304" pitchFamily="18" charset="0"/>
              </a:rPr>
              <a:t>Tashkilotlar </a:t>
            </a:r>
            <a:r>
              <a:rPr lang="uz-Cyrl-UZ" sz="2800" dirty="0">
                <a:latin typeface="Times New Roman" panose="02020603050405020304" pitchFamily="18" charset="0"/>
                <a:ea typeface="Times New Roman" panose="02020603050405020304" pitchFamily="18" charset="0"/>
              </a:rPr>
              <a:t>hujjat rekvizitini kiritish davrida</a:t>
            </a:r>
            <a:r>
              <a:rPr lang="uz-Cyrl-UZ" sz="2800" b="1" dirty="0">
                <a:latin typeface="Times New Roman" panose="02020603050405020304" pitchFamily="18" charset="0"/>
                <a:ea typeface="Times New Roman" panose="02020603050405020304" pitchFamily="18" charset="0"/>
              </a:rPr>
              <a:t>Asosiy tashkilot </a:t>
            </a:r>
            <a:r>
              <a:rPr lang="uz-Cyrl-UZ" sz="2800" dirty="0">
                <a:latin typeface="Times New Roman" panose="02020603050405020304" pitchFamily="18" charset="0"/>
                <a:ea typeface="Times New Roman" panose="02020603050405020304" pitchFamily="18" charset="0"/>
              </a:rPr>
              <a:t>tarkibini o‘rnatish bilan mos ravishda avtomatik to‘ldiriladi. </a:t>
            </a:r>
            <a:endParaRPr lang="ru-RU" sz="2800" dirty="0" smtClean="0">
              <a:effectLst/>
              <a:latin typeface="Times New Roman" panose="02020603050405020304" pitchFamily="18" charset="0"/>
              <a:ea typeface="Times New Roman" panose="02020603050405020304" pitchFamily="18" charset="0"/>
            </a:endParaRPr>
          </a:p>
          <a:p>
            <a:pPr>
              <a:lnSpc>
                <a:spcPct val="150000"/>
              </a:lnSpc>
            </a:pPr>
            <a:r>
              <a:rPr lang="uz-Cyrl-UZ" sz="2800" dirty="0">
                <a:latin typeface="Times New Roman" panose="02020603050405020304" pitchFamily="18" charset="0"/>
                <a:ea typeface="Times New Roman" panose="02020603050405020304" pitchFamily="18" charset="0"/>
              </a:rPr>
              <a:t>Ko‘p hujjatlar tashkilotlarda xo‘jalik operatsiyalarini bajarishga javobgar bo‘lgan ishchilarni ko‘rsatish mumkin bo‘lgan </a:t>
            </a:r>
            <a:r>
              <a:rPr lang="uz-Cyrl-UZ" sz="2800" b="1" dirty="0">
                <a:latin typeface="Times New Roman" panose="02020603050405020304" pitchFamily="18" charset="0"/>
                <a:ea typeface="Times New Roman" panose="02020603050405020304" pitchFamily="18" charset="0"/>
              </a:rPr>
              <a:t>Javobgar </a:t>
            </a:r>
            <a:r>
              <a:rPr lang="uz-Cyrl-UZ" sz="2800" dirty="0">
                <a:latin typeface="Times New Roman" panose="02020603050405020304" pitchFamily="18" charset="0"/>
                <a:ea typeface="Times New Roman" panose="02020603050405020304" pitchFamily="18" charset="0"/>
              </a:rPr>
              <a:t>rekvizitini o‘z ichiga oladi. </a:t>
            </a:r>
            <a:endParaRPr lang="ru-RU" sz="2800" dirty="0"/>
          </a:p>
        </p:txBody>
      </p:sp>
    </p:spTree>
    <p:extLst>
      <p:ext uri="{BB962C8B-B14F-4D97-AF65-F5344CB8AC3E}">
        <p14:creationId xmlns:p14="http://schemas.microsoft.com/office/powerpoint/2010/main" val="648542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49509" y="1086051"/>
            <a:ext cx="10897848" cy="5575757"/>
          </a:xfrm>
          <a:prstGeom prst="rect">
            <a:avLst/>
          </a:prstGeom>
        </p:spPr>
        <p:txBody>
          <a:bodyPr wrap="square">
            <a:spAutoFit/>
          </a:bodyPr>
          <a:lstStyle/>
          <a:p>
            <a:pPr indent="449580" algn="just">
              <a:lnSpc>
                <a:spcPct val="150000"/>
              </a:lnSpc>
              <a:spcAft>
                <a:spcPts val="0"/>
              </a:spcAft>
            </a:pPr>
            <a:r>
              <a:rPr lang="uz-Cyrl-UZ" sz="2000" dirty="0">
                <a:latin typeface="Times New Roman" panose="02020603050405020304" pitchFamily="18" charset="0"/>
                <a:ea typeface="Times New Roman" panose="02020603050405020304" pitchFamily="18" charset="0"/>
              </a:rPr>
              <a:t>Javobgarni tanlash dasturning foydalanuvchilar ro‘yxatidan amalga oshiriladi. Odatiy xol bo‘yicha ushbu rekvizitga shu hujjatni to‘ldiruvchi, foydalanuvchi qo‘yib ketiladi. </a:t>
            </a:r>
            <a:endParaRPr lang="ru-RU" sz="2000" dirty="0" smtClean="0">
              <a:effectLst/>
              <a:latin typeface="Times New Roman" panose="02020603050405020304" pitchFamily="18" charset="0"/>
              <a:ea typeface="Times New Roman" panose="02020603050405020304" pitchFamily="18" charset="0"/>
            </a:endParaRPr>
          </a:p>
          <a:p>
            <a:pPr indent="449580" algn="just">
              <a:lnSpc>
                <a:spcPct val="150000"/>
              </a:lnSpc>
              <a:spcAft>
                <a:spcPts val="0"/>
              </a:spcAft>
            </a:pPr>
            <a:r>
              <a:rPr lang="uz-Cyrl-UZ" sz="2000" b="1" dirty="0">
                <a:latin typeface="Times New Roman" panose="02020603050405020304" pitchFamily="18" charset="0"/>
                <a:ea typeface="Times New Roman" panose="02020603050405020304" pitchFamily="18" charset="0"/>
              </a:rPr>
              <a:t>SHarh </a:t>
            </a:r>
            <a:r>
              <a:rPr lang="uz-Cyrl-UZ" sz="2000" dirty="0">
                <a:latin typeface="Times New Roman" panose="02020603050405020304" pitchFamily="18" charset="0"/>
                <a:ea typeface="Times New Roman" panose="02020603050405020304" pitchFamily="18" charset="0"/>
              </a:rPr>
              <a:t>rekvizitidahujjat va operatsiya detallari to‘g‘risida har qanday ma’lumotni yozish mumkin. </a:t>
            </a:r>
            <a:endParaRPr lang="ru-RU" sz="2000" dirty="0" smtClean="0">
              <a:effectLst/>
              <a:latin typeface="Times New Roman" panose="02020603050405020304" pitchFamily="18" charset="0"/>
              <a:ea typeface="Times New Roman" panose="02020603050405020304" pitchFamily="18" charset="0"/>
            </a:endParaRPr>
          </a:p>
          <a:p>
            <a:pPr indent="449580" algn="just">
              <a:lnSpc>
                <a:spcPct val="150000"/>
              </a:lnSpc>
              <a:spcAft>
                <a:spcPts val="0"/>
              </a:spcAft>
            </a:pPr>
            <a:r>
              <a:rPr lang="uz-Cyrl-UZ" sz="2000" dirty="0">
                <a:latin typeface="Times New Roman" panose="02020603050405020304" pitchFamily="18" charset="0"/>
                <a:ea typeface="Times New Roman" panose="02020603050405020304" pitchFamily="18" charset="0"/>
              </a:rPr>
              <a:t> </a:t>
            </a:r>
            <a:endParaRPr lang="ru-RU" sz="2000" dirty="0" smtClean="0">
              <a:effectLst/>
              <a:latin typeface="Times New Roman" panose="02020603050405020304" pitchFamily="18" charset="0"/>
              <a:ea typeface="Times New Roman" panose="02020603050405020304" pitchFamily="18" charset="0"/>
            </a:endParaRPr>
          </a:p>
          <a:p>
            <a:pPr fontAlgn="base">
              <a:lnSpc>
                <a:spcPct val="150000"/>
              </a:lnSpc>
              <a:spcAft>
                <a:spcPts val="0"/>
              </a:spcAft>
            </a:pPr>
            <a:r>
              <a:rPr lang="uz-Cyrl-UZ" sz="2000" dirty="0">
                <a:solidFill>
                  <a:srgbClr val="212121"/>
                </a:solidFill>
                <a:latin typeface="Helvetica" panose="020B0604020202020204" pitchFamily="34" charset="0"/>
                <a:ea typeface="Times New Roman" panose="02020603050405020304" pitchFamily="18" charset="0"/>
              </a:rPr>
              <a:t>1C 8.2 platformasida amaliy echim</a:t>
            </a:r>
            <a:endParaRPr lang="ru-RU" sz="2000" dirty="0" smtClean="0">
              <a:effectLst/>
              <a:latin typeface="Times New Roman" panose="02020603050405020304" pitchFamily="18" charset="0"/>
              <a:ea typeface="Times New Roman" panose="02020603050405020304" pitchFamily="18" charset="0"/>
            </a:endParaRPr>
          </a:p>
          <a:p>
            <a:pPr>
              <a:lnSpc>
                <a:spcPct val="150000"/>
              </a:lnSpc>
              <a:spcAft>
                <a:spcPts val="0"/>
              </a:spcAft>
            </a:pPr>
            <a:r>
              <a:rPr lang="uz-Cyrl-UZ" sz="2000" dirty="0">
                <a:solidFill>
                  <a:srgbClr val="212121"/>
                </a:solidFill>
                <a:latin typeface="Helvetica" panose="020B0604020202020204" pitchFamily="34" charset="0"/>
                <a:ea typeface="Times New Roman" panose="02020603050405020304" pitchFamily="18" charset="0"/>
              </a:rPr>
              <a:t/>
            </a:r>
            <a:br>
              <a:rPr lang="uz-Cyrl-UZ" sz="2000" dirty="0">
                <a:solidFill>
                  <a:srgbClr val="212121"/>
                </a:solidFill>
                <a:latin typeface="Helvetica" panose="020B0604020202020204" pitchFamily="34" charset="0"/>
                <a:ea typeface="Times New Roman" panose="02020603050405020304" pitchFamily="18" charset="0"/>
              </a:rPr>
            </a:br>
            <a:endParaRPr lang="ru-RU" sz="2000" dirty="0" smtClean="0">
              <a:effectLst/>
              <a:latin typeface="Times New Roman" panose="02020603050405020304" pitchFamily="18" charset="0"/>
              <a:ea typeface="Times New Roman" panose="02020603050405020304" pitchFamily="18" charset="0"/>
            </a:endParaRPr>
          </a:p>
          <a:p>
            <a:pPr>
              <a:lnSpc>
                <a:spcPct val="150000"/>
              </a:lnSpc>
            </a:pPr>
            <a:r>
              <a:rPr lang="uz-Cyrl-UZ" sz="2000" dirty="0">
                <a:solidFill>
                  <a:srgbClr val="212121"/>
                </a:solidFill>
                <a:latin typeface="Helvetica" panose="020B0604020202020204" pitchFamily="34" charset="0"/>
                <a:ea typeface="Times New Roman" panose="02020603050405020304" pitchFamily="18" charset="0"/>
              </a:rPr>
              <a:t>Bizning konfiguratsiyamiz allaqachon platformaga ulangan bo'lishiga qaramay, dastur echimi interfeysi deyarli ishlaydigan vositalarni o'z ichiga olmaydi. Endi asosiy menyu dastur oynasining yuqori chegarasi bo'ylab joylashgan emas, balki bir necha kichik menyularni o'z ichiga olgan oddiy menyu shaklida ochiladi (1.33-rasmga qarang). Bundan tashqari, asosiy menyu faqat konfiguratsiyaga emas</a:t>
            </a:r>
            <a:endParaRPr lang="ru-RU" sz="2000" dirty="0"/>
          </a:p>
        </p:txBody>
      </p:sp>
    </p:spTree>
    <p:extLst>
      <p:ext uri="{BB962C8B-B14F-4D97-AF65-F5344CB8AC3E}">
        <p14:creationId xmlns:p14="http://schemas.microsoft.com/office/powerpoint/2010/main" val="377756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29391" y="327239"/>
            <a:ext cx="8619344" cy="2246769"/>
          </a:xfrm>
          <a:prstGeom prst="rect">
            <a:avLst/>
          </a:prstGeom>
        </p:spPr>
        <p:txBody>
          <a:bodyPr wrap="square">
            <a:spAutoFit/>
          </a:bodyPr>
          <a:lstStyle/>
          <a:p>
            <a:r>
              <a:rPr lang="uz-Cyrl-UZ" sz="2800" dirty="0">
                <a:solidFill>
                  <a:srgbClr val="212121"/>
                </a:solidFill>
                <a:latin typeface="Helvetica" panose="020B0604020202020204" pitchFamily="34" charset="0"/>
                <a:ea typeface="Times New Roman" panose="02020603050405020304" pitchFamily="18" charset="0"/>
              </a:rPr>
              <a:t>balki texnologik platformaga tegishli bo'lgan buyruqlarni ham o'z ichiga oladi. Boshqacha qilib aytganda, "Korxonalarni hisobga olish", "Savdo menejmenti" va boshqalar bilan qanday konfiguratsiyani </a:t>
            </a:r>
            <a:endParaRPr lang="ru-RU" sz="2800" dirty="0"/>
          </a:p>
        </p:txBody>
      </p:sp>
      <p:sp>
        <p:nvSpPr>
          <p:cNvPr id="3" name="Прямоугольник 2"/>
          <p:cNvSpPr/>
          <p:nvPr/>
        </p:nvSpPr>
        <p:spPr>
          <a:xfrm>
            <a:off x="929390" y="2574008"/>
            <a:ext cx="10253272" cy="3300904"/>
          </a:xfrm>
          <a:prstGeom prst="rect">
            <a:avLst/>
          </a:prstGeom>
        </p:spPr>
        <p:txBody>
          <a:bodyPr wrap="square">
            <a:spAutoFit/>
          </a:bodyPr>
          <a:lstStyle/>
          <a:p>
            <a:pPr fontAlgn="base">
              <a:spcAft>
                <a:spcPts val="1500"/>
              </a:spcAft>
            </a:pPr>
            <a:r>
              <a:rPr lang="uz-Cyrl-UZ" sz="2800" dirty="0">
                <a:solidFill>
                  <a:srgbClr val="212121"/>
                </a:solidFill>
                <a:latin typeface="Helvetica" panose="020B0604020202020204" pitchFamily="34" charset="0"/>
                <a:ea typeface="Times New Roman" panose="02020603050405020304" pitchFamily="18" charset="0"/>
              </a:rPr>
              <a:t>ishlatishingizdan qat'iy nazar, "1C Enterprise" rejimidagi dasturning asosiy menyusi bir xil funktsiyalar to'plamini o'z ichiga oladi.</a:t>
            </a:r>
            <a:endParaRPr lang="ru-RU" sz="2800" dirty="0" smtClean="0">
              <a:effectLst/>
              <a:latin typeface="Times New Roman" panose="02020603050405020304" pitchFamily="18" charset="0"/>
              <a:ea typeface="Times New Roman" panose="02020603050405020304" pitchFamily="18" charset="0"/>
            </a:endParaRPr>
          </a:p>
          <a:p>
            <a:pPr fontAlgn="base">
              <a:spcAft>
                <a:spcPts val="1500"/>
              </a:spcAft>
            </a:pPr>
            <a:r>
              <a:rPr lang="uz-Cyrl-UZ" sz="2800" dirty="0">
                <a:solidFill>
                  <a:srgbClr val="212121"/>
                </a:solidFill>
                <a:latin typeface="Helvetica" panose="020B0604020202020204" pitchFamily="34" charset="0"/>
                <a:ea typeface="Times New Roman" panose="02020603050405020304" pitchFamily="18" charset="0"/>
              </a:rPr>
              <a:t>Shubhasiz, kelgusida ishlash uchun kerakli vositalarni dastur interfeysiga kiritish uchun bir qator harakatlarni bajarish kerak (hech bo'lmaganda - kataloglarga qo'ng'iroq qilish, ish rejimini tanlash, hisobot berishga o'tish va hk).</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97146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9745" y="281244"/>
            <a:ext cx="10837888" cy="1015663"/>
          </a:xfrm>
          <a:prstGeom prst="rect">
            <a:avLst/>
          </a:prstGeom>
        </p:spPr>
        <p:txBody>
          <a:bodyPr wrap="square">
            <a:spAutoFit/>
          </a:bodyPr>
          <a:lstStyle/>
          <a:p>
            <a:pPr fontAlgn="base">
              <a:spcAft>
                <a:spcPts val="1500"/>
              </a:spcAft>
            </a:pPr>
            <a:r>
              <a:rPr lang="en-US" sz="2000" dirty="0">
                <a:solidFill>
                  <a:srgbClr val="212121"/>
                </a:solidFill>
                <a:latin typeface="Helvetica" panose="020B0604020202020204" pitchFamily="34" charset="0"/>
                <a:ea typeface="Times New Roman" panose="02020603050405020304" pitchFamily="18" charset="0"/>
              </a:rPr>
              <a:t>Ammo, </a:t>
            </a:r>
            <a:r>
              <a:rPr lang="en-US" sz="2000" dirty="0" err="1">
                <a:solidFill>
                  <a:srgbClr val="212121"/>
                </a:solidFill>
                <a:latin typeface="Helvetica" panose="020B0604020202020204" pitchFamily="34" charset="0"/>
                <a:ea typeface="Times New Roman" panose="02020603050405020304" pitchFamily="18" charset="0"/>
              </a:rPr>
              <a:t>ushbu</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shaklda</a:t>
            </a:r>
            <a:r>
              <a:rPr lang="en-US" sz="2000" dirty="0">
                <a:solidFill>
                  <a:srgbClr val="212121"/>
                </a:solidFill>
                <a:latin typeface="Helvetica" panose="020B0604020202020204" pitchFamily="34" charset="0"/>
                <a:ea typeface="Times New Roman" panose="02020603050405020304" pitchFamily="18" charset="0"/>
              </a:rPr>
              <a:t> ham, </a:t>
            </a:r>
            <a:r>
              <a:rPr lang="en-US" sz="2000" dirty="0" err="1">
                <a:solidFill>
                  <a:srgbClr val="212121"/>
                </a:solidFill>
                <a:latin typeface="Helvetica" panose="020B0604020202020204" pitchFamily="34" charset="0"/>
                <a:ea typeface="Times New Roman" panose="02020603050405020304" pitchFamily="18" charset="0"/>
              </a:rPr>
              <a:t>siz</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dasturni</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boshqarishingiz</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mumkin</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garchi</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bu</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juda</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qulay</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emas</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Uning</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ish</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rejimlariga</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kirish</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uchun</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asosiy</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menyuda</a:t>
            </a:r>
            <a:r>
              <a:rPr lang="en-US" sz="2000" dirty="0">
                <a:solidFill>
                  <a:srgbClr val="212121"/>
                </a:solidFill>
                <a:latin typeface="Helvetica" panose="020B0604020202020204" pitchFamily="34" charset="0"/>
                <a:ea typeface="Times New Roman" panose="02020603050405020304" pitchFamily="18" charset="0"/>
              </a:rPr>
              <a:t> All Functions </a:t>
            </a:r>
            <a:r>
              <a:rPr lang="en-US" sz="2000" dirty="0" err="1">
                <a:solidFill>
                  <a:srgbClr val="212121"/>
                </a:solidFill>
                <a:latin typeface="Helvetica" panose="020B0604020202020204" pitchFamily="34" charset="0"/>
                <a:ea typeface="Times New Roman" panose="02020603050405020304" pitchFamily="18" charset="0"/>
              </a:rPr>
              <a:t>buyrug'ini</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bajaring</a:t>
            </a:r>
            <a:r>
              <a:rPr lang="en-US" sz="2000" dirty="0">
                <a:solidFill>
                  <a:srgbClr val="212121"/>
                </a:solidFill>
                <a:latin typeface="Helvetica" panose="020B0604020202020204" pitchFamily="34" charset="0"/>
                <a:ea typeface="Times New Roman" panose="02020603050405020304" pitchFamily="18" charset="0"/>
              </a:rPr>
              <a:t> (1.33-rasmga </a:t>
            </a:r>
            <a:r>
              <a:rPr lang="en-US" sz="2000" dirty="0" err="1">
                <a:solidFill>
                  <a:srgbClr val="212121"/>
                </a:solidFill>
                <a:latin typeface="Helvetica" panose="020B0604020202020204" pitchFamily="34" charset="0"/>
                <a:ea typeface="Times New Roman" panose="02020603050405020304" pitchFamily="18" charset="0"/>
              </a:rPr>
              <a:t>qarang</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natijada</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ekranda</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oyna</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paydo</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bo'ladi</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bu</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sek</a:t>
            </a:r>
            <a:r>
              <a:rPr lang="en-US" sz="2000" dirty="0">
                <a:solidFill>
                  <a:srgbClr val="212121"/>
                </a:solidFill>
                <a:latin typeface="Helvetica" panose="020B0604020202020204" pitchFamily="34" charset="0"/>
                <a:ea typeface="Times New Roman" panose="02020603050405020304" pitchFamily="18" charset="0"/>
              </a:rPr>
              <a:t>. 1.34.</a:t>
            </a:r>
            <a:endParaRPr lang="ru-RU" sz="2000" dirty="0">
              <a:effectLst/>
              <a:latin typeface="Times New Roman" panose="02020603050405020304" pitchFamily="18" charset="0"/>
              <a:ea typeface="Times New Roman" panose="02020603050405020304" pitchFamily="18" charset="0"/>
            </a:endParaRPr>
          </a:p>
        </p:txBody>
      </p:sp>
      <p:sp>
        <p:nvSpPr>
          <p:cNvPr id="3" name="Прямоугольник 2"/>
          <p:cNvSpPr/>
          <p:nvPr/>
        </p:nvSpPr>
        <p:spPr>
          <a:xfrm>
            <a:off x="254833" y="1296907"/>
            <a:ext cx="8964118" cy="830997"/>
          </a:xfrm>
          <a:prstGeom prst="rect">
            <a:avLst/>
          </a:prstGeom>
        </p:spPr>
        <p:txBody>
          <a:bodyPr wrap="square">
            <a:spAutoFit/>
          </a:bodyPr>
          <a:lstStyle/>
          <a:p>
            <a:pPr fontAlgn="base">
              <a:spcAft>
                <a:spcPts val="0"/>
              </a:spcAft>
            </a:pPr>
            <a:r>
              <a:rPr lang="en-US" sz="2400" b="1" dirty="0" smtClean="0">
                <a:solidFill>
                  <a:srgbClr val="212121"/>
                </a:solidFill>
                <a:latin typeface="Helvetica" panose="020B0604020202020204" pitchFamily="34" charset="0"/>
                <a:ea typeface="Times New Roman" panose="02020603050405020304" pitchFamily="18" charset="0"/>
              </a:rPr>
              <a:t>                </a:t>
            </a:r>
            <a:r>
              <a:rPr lang="en-US" sz="2400" b="1" dirty="0" err="1" smtClean="0">
                <a:solidFill>
                  <a:srgbClr val="212121"/>
                </a:solidFill>
                <a:latin typeface="Helvetica" panose="020B0604020202020204" pitchFamily="34" charset="0"/>
                <a:ea typeface="Times New Roman" panose="02020603050405020304" pitchFamily="18" charset="0"/>
              </a:rPr>
              <a:t>Shakl</a:t>
            </a:r>
            <a:r>
              <a:rPr lang="en-US" sz="2400" b="1" dirty="0" smtClean="0">
                <a:solidFill>
                  <a:srgbClr val="212121"/>
                </a:solidFill>
                <a:latin typeface="Helvetica" panose="020B0604020202020204" pitchFamily="34" charset="0"/>
                <a:ea typeface="Times New Roman" panose="02020603050405020304" pitchFamily="18" charset="0"/>
              </a:rPr>
              <a:t> </a:t>
            </a:r>
            <a:r>
              <a:rPr lang="en-US" sz="2400" b="1" dirty="0">
                <a:solidFill>
                  <a:srgbClr val="212121"/>
                </a:solidFill>
                <a:latin typeface="Helvetica" panose="020B0604020202020204" pitchFamily="34" charset="0"/>
                <a:ea typeface="Times New Roman" panose="02020603050405020304" pitchFamily="18" charset="0"/>
              </a:rPr>
              <a:t>1.34.</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Dasturning</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barcha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funktsiyalari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va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buyruqlari</a:t>
            </a:r>
            <a:endParaRPr lang="ru-RU" sz="2400" dirty="0">
              <a:effectLst/>
              <a:latin typeface="Times New Roman" panose="02020603050405020304" pitchFamily="18" charset="0"/>
              <a:ea typeface="Times New Roman" panose="02020603050405020304" pitchFamily="18" charset="0"/>
            </a:endParaRPr>
          </a:p>
        </p:txBody>
      </p:sp>
      <p:sp>
        <p:nvSpPr>
          <p:cNvPr id="4" name="Прямоугольник 3"/>
          <p:cNvSpPr/>
          <p:nvPr/>
        </p:nvSpPr>
        <p:spPr>
          <a:xfrm>
            <a:off x="539647" y="2031841"/>
            <a:ext cx="11032760" cy="3970318"/>
          </a:xfrm>
          <a:prstGeom prst="rect">
            <a:avLst/>
          </a:prstGeom>
        </p:spPr>
        <p:txBody>
          <a:bodyPr wrap="square">
            <a:spAutoFit/>
          </a:bodyPr>
          <a:lstStyle/>
          <a:p>
            <a:pPr fontAlgn="base">
              <a:lnSpc>
                <a:spcPct val="150000"/>
              </a:lnSpc>
              <a:spcAft>
                <a:spcPts val="1500"/>
              </a:spcAft>
            </a:pPr>
            <a:r>
              <a:rPr lang="en-US" sz="2400" dirty="0" err="1">
                <a:solidFill>
                  <a:srgbClr val="212121"/>
                </a:solidFill>
                <a:latin typeface="Helvetica" panose="020B0604020202020204" pitchFamily="34" charset="0"/>
                <a:ea typeface="Times New Roman" panose="02020603050405020304" pitchFamily="18" charset="0"/>
              </a:rPr>
              <a:t>Ushbu</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oynada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barcha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konfiguratsiya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ob'ektlarining</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ierarxik</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ro'yxati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mavjud</a:t>
            </a:r>
            <a:r>
              <a:rPr lang="en-US" sz="2400" dirty="0">
                <a:solidFill>
                  <a:srgbClr val="212121"/>
                </a:solidFill>
                <a:latin typeface="Helvetica" panose="020B0604020202020204" pitchFamily="34" charset="0"/>
                <a:ea typeface="Times New Roman" panose="02020603050405020304" pitchFamily="18" charset="0"/>
              </a:rPr>
              <a:t> - </a:t>
            </a:r>
            <a:r>
              <a:rPr lang="en-US" sz="2400" dirty="0" err="1">
                <a:solidFill>
                  <a:srgbClr val="212121"/>
                </a:solidFill>
                <a:latin typeface="Helvetica" panose="020B0604020202020204" pitchFamily="34" charset="0"/>
                <a:ea typeface="Times New Roman" panose="02020603050405020304" pitchFamily="18" charset="0"/>
              </a:rPr>
              <a:t>Konfiguratorda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shakllangan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shaklda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taxminan</a:t>
            </a:r>
            <a:r>
              <a:rPr lang="en-US" sz="2400" dirty="0">
                <a:solidFill>
                  <a:srgbClr val="212121"/>
                </a:solidFill>
                <a:latin typeface="Helvetica" panose="020B0604020202020204" pitchFamily="34" charset="0"/>
                <a:ea typeface="Times New Roman" panose="02020603050405020304" pitchFamily="18" charset="0"/>
              </a:rPr>
              <a:t> 1.17-rasm). </a:t>
            </a:r>
            <a:r>
              <a:rPr lang="en-US" sz="2400" dirty="0" err="1">
                <a:solidFill>
                  <a:srgbClr val="212121"/>
                </a:solidFill>
                <a:latin typeface="Helvetica" panose="020B0604020202020204" pitchFamily="34" charset="0"/>
                <a:ea typeface="Times New Roman" panose="02020603050405020304" pitchFamily="18" charset="0"/>
              </a:rPr>
              <a:t>Masalan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kiruvchi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kassa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buyruqlari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bilan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ishlash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rejimiga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o'tish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uchun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Hujjatlar</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bo'limini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kengaytirish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Qabul</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kassa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buyurtmasi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pozitsiyasini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tanlang</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va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Ochish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tugmachasini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bosing</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istalgan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joyni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ikki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marta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bosishingiz</a:t>
            </a:r>
            <a:r>
              <a:rPr lang="en-US" sz="2400" dirty="0">
                <a:solidFill>
                  <a:srgbClr val="212121"/>
                </a:solidFill>
                <a:latin typeface="Helvetica" panose="020B0604020202020204" pitchFamily="34" charset="0"/>
                <a:ea typeface="Times New Roman" panose="02020603050405020304" pitchFamily="18" charset="0"/>
              </a:rPr>
              <a:t> ham </a:t>
            </a:r>
            <a:r>
              <a:rPr lang="en-US" sz="2400" dirty="0" err="1">
                <a:solidFill>
                  <a:srgbClr val="212121"/>
                </a:solidFill>
                <a:latin typeface="Helvetica" panose="020B0604020202020204" pitchFamily="34" charset="0"/>
                <a:ea typeface="Times New Roman" panose="02020603050405020304" pitchFamily="18" charset="0"/>
              </a:rPr>
              <a:t>mumkin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Xuddi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shunday</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kataloglar</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hisobotlar</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va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boshqa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konfiguratsiya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ob'ektlari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bilan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ishlash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rejimiga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o'tish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amalga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oshiriladi</a:t>
            </a:r>
            <a:r>
              <a:rPr lang="en-US" sz="2400" dirty="0">
                <a:solidFill>
                  <a:srgbClr val="212121"/>
                </a:solidFill>
                <a:latin typeface="Helvetica" panose="020B0604020202020204" pitchFamily="34" charset="0"/>
                <a:ea typeface="Times New Roman" panose="02020603050405020304" pitchFamily="18" charset="0"/>
              </a:rPr>
              <a:t>.</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59087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64106" y="228943"/>
            <a:ext cx="9653664" cy="2870016"/>
          </a:xfrm>
          <a:prstGeom prst="rect">
            <a:avLst/>
          </a:prstGeom>
        </p:spPr>
        <p:txBody>
          <a:bodyPr wrap="square">
            <a:spAutoFit/>
          </a:bodyPr>
          <a:lstStyle/>
          <a:p>
            <a:pPr fontAlgn="base">
              <a:spcAft>
                <a:spcPts val="1500"/>
              </a:spcAft>
            </a:pPr>
            <a:r>
              <a:rPr lang="en-US" sz="2400" dirty="0">
                <a:solidFill>
                  <a:srgbClr val="212121"/>
                </a:solidFill>
                <a:latin typeface="Helvetica" panose="020B0604020202020204" pitchFamily="34" charset="0"/>
                <a:ea typeface="Times New Roman" panose="02020603050405020304" pitchFamily="18" charset="0"/>
              </a:rPr>
              <a:t>Ammo, </a:t>
            </a:r>
            <a:r>
              <a:rPr lang="en-US" sz="2400" dirty="0" err="1">
                <a:solidFill>
                  <a:srgbClr val="212121"/>
                </a:solidFill>
                <a:latin typeface="Helvetica" panose="020B0604020202020204" pitchFamily="34" charset="0"/>
                <a:ea typeface="Times New Roman" panose="02020603050405020304" pitchFamily="18" charset="0"/>
              </a:rPr>
              <a:t>yuqorida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aytib</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o'tganimizdek</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bu</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juda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qulay</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emas</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shuning</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uchun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bu</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usul</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faqat</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alohida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holatlarda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qo'llanilishi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mumkin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To'liq</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uchun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oddiy</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foydalanuvchi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interfeysi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shakllantirilishi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kerak</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va</a:t>
            </a:r>
            <a:r>
              <a:rPr lang="en-US" sz="2400" dirty="0">
                <a:solidFill>
                  <a:srgbClr val="212121"/>
                </a:solidFill>
                <a:latin typeface="Helvetica" panose="020B0604020202020204" pitchFamily="34" charset="0"/>
                <a:ea typeface="Times New Roman" panose="02020603050405020304" pitchFamily="18" charset="0"/>
              </a:rPr>
              <a:t> biz </a:t>
            </a:r>
            <a:r>
              <a:rPr lang="en-US" sz="2400" dirty="0" err="1">
                <a:solidFill>
                  <a:srgbClr val="212121"/>
                </a:solidFill>
                <a:latin typeface="Helvetica" panose="020B0604020202020204" pitchFamily="34" charset="0"/>
                <a:ea typeface="Times New Roman" panose="02020603050405020304" pitchFamily="18" charset="0"/>
              </a:rPr>
              <a:t>buni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keyinchalik</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qanday</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qilishni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tasvirlaymiz</a:t>
            </a:r>
            <a:r>
              <a:rPr lang="en-US" sz="2400" dirty="0">
                <a:solidFill>
                  <a:srgbClr val="212121"/>
                </a:solidFill>
                <a:latin typeface="Helvetica" panose="020B0604020202020204" pitchFamily="34" charset="0"/>
                <a:ea typeface="Times New Roman" panose="02020603050405020304" pitchFamily="18" charset="0"/>
              </a:rPr>
              <a:t>.</a:t>
            </a:r>
            <a:endParaRPr lang="ru-RU" sz="2400" dirty="0" smtClean="0">
              <a:effectLst/>
              <a:latin typeface="Times New Roman" panose="02020603050405020304" pitchFamily="18" charset="0"/>
              <a:ea typeface="Times New Roman" panose="02020603050405020304" pitchFamily="18" charset="0"/>
            </a:endParaRPr>
          </a:p>
          <a:p>
            <a:r>
              <a:rPr lang="en-US" sz="2400" dirty="0">
                <a:solidFill>
                  <a:srgbClr val="212121"/>
                </a:solidFill>
                <a:latin typeface="Helvetica" panose="020B0604020202020204" pitchFamily="34" charset="0"/>
                <a:ea typeface="Times New Roman" panose="02020603050405020304" pitchFamily="18" charset="0"/>
              </a:rPr>
              <a:t>1C 8.2 </a:t>
            </a:r>
            <a:r>
              <a:rPr lang="en-US" sz="2400" dirty="0" err="1">
                <a:solidFill>
                  <a:srgbClr val="212121"/>
                </a:solidFill>
                <a:latin typeface="Helvetica" panose="020B0604020202020204" pitchFamily="34" charset="0"/>
                <a:ea typeface="Times New Roman" panose="02020603050405020304" pitchFamily="18" charset="0"/>
              </a:rPr>
              <a:t>dasturining</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interfeysining</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asosiy</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elementlari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bo'limlar</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paneli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navigatsiya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paneli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va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harakatlar</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paneli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Shaklda</a:t>
            </a:r>
            <a:r>
              <a:rPr lang="en-US" sz="2400" dirty="0">
                <a:solidFill>
                  <a:srgbClr val="212121"/>
                </a:solidFill>
                <a:latin typeface="Helvetica" panose="020B0604020202020204" pitchFamily="34" charset="0"/>
                <a:ea typeface="Times New Roman" panose="02020603050405020304" pitchFamily="18" charset="0"/>
              </a:rPr>
              <a:t> 1.35 </a:t>
            </a:r>
            <a:r>
              <a:rPr lang="en-US" sz="2400" dirty="0" err="1">
                <a:solidFill>
                  <a:srgbClr val="212121"/>
                </a:solidFill>
                <a:latin typeface="Helvetica" panose="020B0604020202020204" pitchFamily="34" charset="0"/>
                <a:ea typeface="Times New Roman" panose="02020603050405020304" pitchFamily="18" charset="0"/>
              </a:rPr>
              <a:t>ushbu</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elementlar</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maxsus</a:t>
            </a:r>
            <a:r>
              <a:rPr lang="en-US" sz="2400" dirty="0">
                <a:solidFill>
                  <a:srgbClr val="212121"/>
                </a:solidFill>
                <a:latin typeface="Helvetica" panose="020B0604020202020204" pitchFamily="34" charset="0"/>
                <a:ea typeface="Times New Roman" panose="02020603050405020304" pitchFamily="18" charset="0"/>
              </a:rPr>
              <a:t> 1C 8.2 </a:t>
            </a:r>
            <a:r>
              <a:rPr lang="en-US" sz="2400" dirty="0" err="1">
                <a:solidFill>
                  <a:srgbClr val="212121"/>
                </a:solidFill>
                <a:latin typeface="Helvetica" panose="020B0604020202020204" pitchFamily="34" charset="0"/>
                <a:ea typeface="Times New Roman" panose="02020603050405020304" pitchFamily="18" charset="0"/>
              </a:rPr>
              <a:t>platformasi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uchun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yaratilgan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Savdo</a:t>
            </a:r>
            <a:r>
              <a:rPr lang="en-US" sz="2400" dirty="0">
                <a:solidFill>
                  <a:srgbClr val="212121"/>
                </a:solidFill>
                <a:latin typeface="Helvetica" panose="020B0604020202020204" pitchFamily="34" charset="0"/>
                <a:ea typeface="Times New Roman" panose="02020603050405020304" pitchFamily="18" charset="0"/>
              </a:rPr>
              <a:t> </a:t>
            </a:r>
            <a:endParaRPr lang="ru-RU" sz="2400" dirty="0"/>
          </a:p>
        </p:txBody>
      </p:sp>
      <p:sp>
        <p:nvSpPr>
          <p:cNvPr id="3" name="Прямоугольник 2"/>
          <p:cNvSpPr/>
          <p:nvPr/>
        </p:nvSpPr>
        <p:spPr>
          <a:xfrm>
            <a:off x="1364106" y="3678994"/>
            <a:ext cx="9383842" cy="1392689"/>
          </a:xfrm>
          <a:prstGeom prst="rect">
            <a:avLst/>
          </a:prstGeom>
        </p:spPr>
        <p:txBody>
          <a:bodyPr wrap="square">
            <a:spAutoFit/>
          </a:bodyPr>
          <a:lstStyle/>
          <a:p>
            <a:pPr fontAlgn="base">
              <a:spcAft>
                <a:spcPts val="1500"/>
              </a:spcAft>
            </a:pPr>
            <a:r>
              <a:rPr lang="en-US" sz="2400" dirty="0" err="1">
                <a:solidFill>
                  <a:srgbClr val="212121"/>
                </a:solidFill>
                <a:latin typeface="Helvetica" panose="020B0604020202020204" pitchFamily="34" charset="0"/>
                <a:ea typeface="Times New Roman" panose="02020603050405020304" pitchFamily="18" charset="0"/>
              </a:rPr>
              <a:t>menejmenti</a:t>
            </a:r>
            <a:r>
              <a:rPr lang="en-US" sz="2400" dirty="0">
                <a:solidFill>
                  <a:srgbClr val="212121"/>
                </a:solidFill>
                <a:latin typeface="Helvetica" panose="020B0604020202020204" pitchFamily="34" charset="0"/>
                <a:ea typeface="Times New Roman" panose="02020603050405020304" pitchFamily="18" charset="0"/>
              </a:rPr>
              <a:t>" 11 </a:t>
            </a:r>
            <a:r>
              <a:rPr lang="en-US" sz="2400" dirty="0" err="1">
                <a:solidFill>
                  <a:srgbClr val="212121"/>
                </a:solidFill>
                <a:latin typeface="Helvetica" panose="020B0604020202020204" pitchFamily="34" charset="0"/>
                <a:ea typeface="Times New Roman" panose="02020603050405020304" pitchFamily="18" charset="0"/>
              </a:rPr>
              <a:t>versiyasi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konfiguratsiyasi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uchun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ko'rsatilgan</a:t>
            </a:r>
            <a:r>
              <a:rPr lang="en-US" sz="2400" dirty="0" smtClean="0">
                <a:solidFill>
                  <a:srgbClr val="212121"/>
                </a:solidFill>
                <a:latin typeface="Helvetica" panose="020B0604020202020204" pitchFamily="34" charset="0"/>
                <a:ea typeface="Times New Roman" panose="02020603050405020304" pitchFamily="18" charset="0"/>
              </a:rPr>
              <a:t>.</a:t>
            </a:r>
            <a:endParaRPr lang="ru-RU" sz="2400" dirty="0" smtClean="0">
              <a:effectLst/>
              <a:latin typeface="Times New Roman" panose="02020603050405020304" pitchFamily="18" charset="0"/>
              <a:ea typeface="Times New Roman" panose="02020603050405020304" pitchFamily="18" charset="0"/>
            </a:endParaRPr>
          </a:p>
          <a:p>
            <a:pPr fontAlgn="base">
              <a:spcAft>
                <a:spcPts val="0"/>
              </a:spcAft>
            </a:pPr>
            <a:r>
              <a:rPr lang="en-US" sz="2400" b="1" dirty="0" err="1">
                <a:solidFill>
                  <a:srgbClr val="212121"/>
                </a:solidFill>
                <a:latin typeface="Helvetica" panose="020B0604020202020204" pitchFamily="34" charset="0"/>
                <a:ea typeface="Times New Roman" panose="02020603050405020304" pitchFamily="18" charset="0"/>
              </a:rPr>
              <a:t>Shakl</a:t>
            </a:r>
            <a:r>
              <a:rPr lang="en-US" sz="2400" b="1" dirty="0">
                <a:solidFill>
                  <a:srgbClr val="212121"/>
                </a:solidFill>
                <a:latin typeface="Helvetica" panose="020B0604020202020204" pitchFamily="34" charset="0"/>
                <a:ea typeface="Times New Roman" panose="02020603050405020304" pitchFamily="18" charset="0"/>
              </a:rPr>
              <a:t> 1.35.</a:t>
            </a:r>
            <a:r>
              <a:rPr lang="en-US" sz="2400" dirty="0">
                <a:solidFill>
                  <a:srgbClr val="212121"/>
                </a:solidFill>
                <a:latin typeface="Helvetica" panose="020B0604020202020204" pitchFamily="34" charset="0"/>
                <a:ea typeface="Times New Roman" panose="02020603050405020304" pitchFamily="18" charset="0"/>
              </a:rPr>
              <a:t>   1C 8.2 </a:t>
            </a:r>
            <a:r>
              <a:rPr lang="en-US" sz="2400" dirty="0" err="1">
                <a:solidFill>
                  <a:srgbClr val="212121"/>
                </a:solidFill>
                <a:latin typeface="Helvetica" panose="020B0604020202020204" pitchFamily="34" charset="0"/>
                <a:ea typeface="Times New Roman" panose="02020603050405020304" pitchFamily="18" charset="0"/>
              </a:rPr>
              <a:t>platformasida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Savdo</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menejmenti</a:t>
            </a:r>
            <a:r>
              <a:rPr lang="en-US" sz="2400" dirty="0">
                <a:solidFill>
                  <a:srgbClr val="212121"/>
                </a:solidFill>
                <a:latin typeface="Helvetica" panose="020B0604020202020204" pitchFamily="34" charset="0"/>
                <a:ea typeface="Times New Roman" panose="02020603050405020304" pitchFamily="18" charset="0"/>
              </a:rPr>
              <a:t>" 11 </a:t>
            </a:r>
            <a:r>
              <a:rPr lang="en-US" sz="2400" dirty="0" err="1">
                <a:solidFill>
                  <a:srgbClr val="212121"/>
                </a:solidFill>
                <a:latin typeface="Helvetica" panose="020B0604020202020204" pitchFamily="34" charset="0"/>
                <a:ea typeface="Times New Roman" panose="02020603050405020304" pitchFamily="18" charset="0"/>
              </a:rPr>
              <a:t>konfiguratsiyasining</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ishchi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interfeysi</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2470464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29</TotalTime>
  <Words>873</Words>
  <Application>Microsoft Office PowerPoint</Application>
  <PresentationFormat>Широкоэкранный</PresentationFormat>
  <Paragraphs>32</Paragraphs>
  <Slides>12</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12</vt:i4>
      </vt:variant>
    </vt:vector>
  </HeadingPairs>
  <TitlesOfParts>
    <vt:vector size="19" baseType="lpstr">
      <vt:lpstr>Arial</vt:lpstr>
      <vt:lpstr>Franklin Gothic Book</vt:lpstr>
      <vt:lpstr>Franklin Gothic Medium</vt:lpstr>
      <vt:lpstr>Helvetica</vt:lpstr>
      <vt:lpstr>Times New Roman</vt:lpstr>
      <vt:lpstr>Wingdings 2</vt:lpstr>
      <vt:lpstr>Трек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Учетная запись Майкрософт</cp:lastModifiedBy>
  <cp:revision>9</cp:revision>
  <dcterms:created xsi:type="dcterms:W3CDTF">2021-12-23T11:52:45Z</dcterms:created>
  <dcterms:modified xsi:type="dcterms:W3CDTF">2023-08-08T06:37:38Z</dcterms:modified>
</cp:coreProperties>
</file>