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8419968-691D-49D0-973A-C0594C445667}"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598641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419968-691D-49D0-973A-C0594C445667}"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307814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419968-691D-49D0-973A-C0594C445667}"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A9F8D2-C229-4606-8C02-FB07B850AD24}"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79314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419968-691D-49D0-973A-C0594C445667}"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471348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419968-691D-49D0-973A-C0594C445667}"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A9F8D2-C229-4606-8C02-FB07B850AD24}"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25242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419968-691D-49D0-973A-C0594C445667}"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2898914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419968-691D-49D0-973A-C0594C445667}"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1656714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419968-691D-49D0-973A-C0594C445667}"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1252095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419968-691D-49D0-973A-C0594C445667}"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148117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419968-691D-49D0-973A-C0594C445667}"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1118973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419968-691D-49D0-973A-C0594C445667}"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2713609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419968-691D-49D0-973A-C0594C445667}" type="datetimeFigureOut">
              <a:rPr lang="ru-RU" smtClean="0"/>
              <a:t>08.08.2023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48193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8419968-691D-49D0-973A-C0594C445667}" type="datetimeFigureOut">
              <a:rPr lang="ru-RU" smtClean="0"/>
              <a:t>08.08.2023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846224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419968-691D-49D0-973A-C0594C445667}" type="datetimeFigureOut">
              <a:rPr lang="ru-RU" smtClean="0"/>
              <a:t>08.08.2023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87347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419968-691D-49D0-973A-C0594C445667}"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2574580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419968-691D-49D0-973A-C0594C445667}"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1A9F8D2-C229-4606-8C02-FB07B850AD24}" type="slidenum">
              <a:rPr lang="ru-RU" smtClean="0"/>
              <a:t>‹#›</a:t>
            </a:fld>
            <a:endParaRPr lang="ru-RU"/>
          </a:p>
        </p:txBody>
      </p:sp>
    </p:spTree>
    <p:extLst>
      <p:ext uri="{BB962C8B-B14F-4D97-AF65-F5344CB8AC3E}">
        <p14:creationId xmlns:p14="http://schemas.microsoft.com/office/powerpoint/2010/main" val="490025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419968-691D-49D0-973A-C0594C445667}" type="datetimeFigureOut">
              <a:rPr lang="ru-RU" smtClean="0"/>
              <a:t>08.08.2023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1A9F8D2-C229-4606-8C02-FB07B850AD24}" type="slidenum">
              <a:rPr lang="ru-RU" smtClean="0"/>
              <a:t>‹#›</a:t>
            </a:fld>
            <a:endParaRPr lang="ru-RU"/>
          </a:p>
        </p:txBody>
      </p:sp>
    </p:spTree>
    <p:extLst>
      <p:ext uri="{BB962C8B-B14F-4D97-AF65-F5344CB8AC3E}">
        <p14:creationId xmlns:p14="http://schemas.microsoft.com/office/powerpoint/2010/main" val="23373071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74754" y="2498236"/>
            <a:ext cx="9968458" cy="4124206"/>
          </a:xfrm>
          <a:prstGeom prst="rect">
            <a:avLst/>
          </a:prstGeom>
        </p:spPr>
        <p:txBody>
          <a:bodyPr wrap="square">
            <a:spAutoFit/>
          </a:bodyPr>
          <a:lstStyle/>
          <a:p>
            <a:pPr indent="449580" algn="just">
              <a:lnSpc>
                <a:spcPct val="150000"/>
              </a:lnSpc>
              <a:spcAft>
                <a:spcPts val="0"/>
              </a:spcAft>
            </a:pPr>
            <a:r>
              <a:rPr lang="uz-Cyrl-UZ" sz="2400" dirty="0">
                <a:latin typeface="Times New Roman" panose="02020603050405020304" pitchFamily="18" charset="0"/>
                <a:ea typeface="Times New Roman" panose="02020603050405020304" pitchFamily="18" charset="0"/>
              </a:rPr>
              <a:t>Dasturda hisobni yuritishning asosiy ususli hujjatlar yoramida xo‘jalik faoliyati dalillarini ro‘yxatga olish hisoblanadi. Bu usul quyidagi quylayliklarni taqdim qiladi</a:t>
            </a:r>
            <a:r>
              <a:rPr lang="ru-RU" sz="2400" dirty="0">
                <a:latin typeface="Times New Roman" panose="02020603050405020304" pitchFamily="18" charset="0"/>
                <a:ea typeface="Times New Roman" panose="02020603050405020304" pitchFamily="18" charset="0"/>
              </a:rPr>
              <a:t>:</a:t>
            </a:r>
            <a:endParaRPr lang="ru-RU" sz="2400" dirty="0" smtClean="0">
              <a:effectLst/>
              <a:latin typeface="Times New Roman" panose="02020603050405020304" pitchFamily="18" charset="0"/>
              <a:ea typeface="Times New Roman" panose="02020603050405020304" pitchFamily="18" charset="0"/>
            </a:endParaRPr>
          </a:p>
          <a:p>
            <a:pPr marL="342900" lvl="0" indent="-342900" algn="just">
              <a:lnSpc>
                <a:spcPct val="150000"/>
              </a:lnSpc>
              <a:spcBef>
                <a:spcPts val="400"/>
              </a:spcBef>
              <a:spcAft>
                <a:spcPts val="0"/>
              </a:spcAft>
              <a:buFont typeface="Wingdings" panose="05000000000000000000" pitchFamily="2" charset="2"/>
              <a:buChar char=""/>
              <a:tabLst>
                <a:tab pos="455295" algn="l"/>
              </a:tabLst>
            </a:pPr>
            <a:r>
              <a:rPr lang="uz-Cyrl-UZ" sz="2400" dirty="0">
                <a:latin typeface="Times New Roman" panose="02020603050405020304" pitchFamily="18" charset="0"/>
                <a:ea typeface="Times New Roman" panose="02020603050405020304" pitchFamily="18" charset="0"/>
                <a:cs typeface="Arial" panose="020B0604020202020204" pitchFamily="34" charset="0"/>
              </a:rPr>
              <a:t>avval kirtilganlar asosida ma’lumotlarkiritilishining avtomatlashtirilgani</a:t>
            </a:r>
            <a:r>
              <a:rPr lang="en-US" sz="2400" dirty="0">
                <a:latin typeface="Times New Roman" panose="02020603050405020304" pitchFamily="18" charset="0"/>
                <a:ea typeface="Times New Roman" panose="02020603050405020304" pitchFamily="18" charset="0"/>
                <a:cs typeface="Arial" panose="020B0604020202020204" pitchFamily="34" charset="0"/>
              </a:rPr>
              <a:t>;</a:t>
            </a:r>
            <a:endParaRPr lang="ru-RU" sz="2400" dirty="0" smtClean="0">
              <a:effectLst/>
              <a:latin typeface="Arial" panose="020B0604020202020204" pitchFamily="34" charset="0"/>
              <a:ea typeface="Times New Roman" panose="02020603050405020304" pitchFamily="18" charset="0"/>
            </a:endParaRPr>
          </a:p>
          <a:p>
            <a:pPr marL="342900" lvl="0" indent="-342900" algn="just">
              <a:lnSpc>
                <a:spcPct val="150000"/>
              </a:lnSpc>
              <a:spcBef>
                <a:spcPts val="400"/>
              </a:spcBef>
              <a:spcAft>
                <a:spcPts val="0"/>
              </a:spcAft>
              <a:buFont typeface="Wingdings" panose="05000000000000000000" pitchFamily="2" charset="2"/>
              <a:buChar char=""/>
              <a:tabLst>
                <a:tab pos="455295" algn="l"/>
              </a:tabLst>
            </a:pPr>
            <a:r>
              <a:rPr lang="uz-Cyrl-UZ" sz="2400" dirty="0">
                <a:latin typeface="Times New Roman" panose="02020603050405020304" pitchFamily="18" charset="0"/>
                <a:ea typeface="Times New Roman" panose="02020603050405020304" pitchFamily="18" charset="0"/>
                <a:cs typeface="Arial" panose="020B0604020202020204" pitchFamily="34" charset="0"/>
              </a:rPr>
              <a:t>hujjatni chop etish</a:t>
            </a:r>
            <a:r>
              <a:rPr lang="ru-RU" sz="2400" dirty="0">
                <a:latin typeface="Times New Roman" panose="02020603050405020304" pitchFamily="18" charset="0"/>
                <a:ea typeface="Times New Roman" panose="02020603050405020304" pitchFamily="18" charset="0"/>
                <a:cs typeface="Arial" panose="020B0604020202020204" pitchFamily="34" charset="0"/>
              </a:rPr>
              <a:t>;</a:t>
            </a:r>
            <a:endParaRPr lang="ru-RU" sz="2400" dirty="0" smtClean="0">
              <a:effectLst/>
              <a:latin typeface="Arial" panose="020B0604020202020204" pitchFamily="34" charset="0"/>
              <a:ea typeface="Times New Roman" panose="02020603050405020304" pitchFamily="18" charset="0"/>
            </a:endParaRPr>
          </a:p>
          <a:p>
            <a:pPr marL="342900" lvl="0" indent="-342900" algn="just">
              <a:lnSpc>
                <a:spcPct val="150000"/>
              </a:lnSpc>
              <a:spcBef>
                <a:spcPts val="400"/>
              </a:spcBef>
              <a:spcAft>
                <a:spcPts val="0"/>
              </a:spcAft>
              <a:buFont typeface="Wingdings" panose="05000000000000000000" pitchFamily="2" charset="2"/>
              <a:buChar char=""/>
              <a:tabLst>
                <a:tab pos="455295" algn="l"/>
              </a:tabLst>
            </a:pPr>
            <a:r>
              <a:rPr lang="uz-Cyrl-UZ" sz="2400" dirty="0">
                <a:latin typeface="Times New Roman" panose="02020603050405020304" pitchFamily="18" charset="0"/>
                <a:ea typeface="Times New Roman" panose="02020603050405020304" pitchFamily="18" charset="0"/>
                <a:cs typeface="Arial" panose="020B0604020202020204" pitchFamily="34" charset="0"/>
              </a:rPr>
              <a:t>Hujjatni o‘tkazish davrida buxgalteriya hisobi yozuvlarini (o‘tkazma) avtomatik shakllantirilishi</a:t>
            </a:r>
            <a:r>
              <a:rPr lang="ru-RU" sz="2400" dirty="0">
                <a:latin typeface="Times New Roman" panose="02020603050405020304" pitchFamily="18" charset="0"/>
                <a:ea typeface="Times New Roman" panose="02020603050405020304" pitchFamily="18" charset="0"/>
                <a:cs typeface="Arial" panose="020B0604020202020204" pitchFamily="34" charset="0"/>
              </a:rPr>
              <a:t>;</a:t>
            </a:r>
            <a:endParaRPr lang="ru-RU" sz="2400" dirty="0">
              <a:effectLst/>
              <a:latin typeface="Arial" panose="020B0604020202020204" pitchFamily="34" charset="0"/>
              <a:ea typeface="Times New Roman" panose="02020603050405020304" pitchFamily="18" charset="0"/>
            </a:endParaRPr>
          </a:p>
        </p:txBody>
      </p:sp>
      <p:sp>
        <p:nvSpPr>
          <p:cNvPr id="6" name="Прямоугольник 5"/>
          <p:cNvSpPr/>
          <p:nvPr/>
        </p:nvSpPr>
        <p:spPr>
          <a:xfrm>
            <a:off x="2310983" y="690182"/>
            <a:ext cx="6096000" cy="646331"/>
          </a:xfrm>
          <a:prstGeom prst="rect">
            <a:avLst/>
          </a:prstGeom>
        </p:spPr>
        <p:txBody>
          <a:bodyPr>
            <a:spAutoFit/>
          </a:bodyPr>
          <a:lstStyle/>
          <a:p>
            <a:r>
              <a:rPr lang="ru-RU" b="1" dirty="0"/>
              <a:t>18-dars 1c </a:t>
            </a:r>
            <a:r>
              <a:rPr lang="ru-RU" b="1" dirty="0" err="1"/>
              <a:t>dasturida</a:t>
            </a:r>
            <a:r>
              <a:rPr lang="ru-RU" b="1" dirty="0"/>
              <a:t> </a:t>
            </a:r>
            <a:r>
              <a:rPr lang="ru-RU" b="1" dirty="0" err="1"/>
              <a:t>ishlab</a:t>
            </a:r>
            <a:r>
              <a:rPr lang="ru-RU" b="1" dirty="0"/>
              <a:t> </a:t>
            </a:r>
            <a:r>
              <a:rPr lang="ru-RU" b="1" dirty="0" err="1"/>
              <a:t>chiqarishdan</a:t>
            </a:r>
            <a:r>
              <a:rPr lang="ru-RU" b="1" dirty="0"/>
              <a:t> </a:t>
            </a:r>
            <a:r>
              <a:rPr lang="ru-RU" b="1" dirty="0" err="1"/>
              <a:t>tayyor</a:t>
            </a:r>
            <a:r>
              <a:rPr lang="ru-RU" b="1" dirty="0"/>
              <a:t> </a:t>
            </a:r>
            <a:r>
              <a:rPr lang="ru-RU" b="1" dirty="0" err="1"/>
              <a:t>mahsulotni</a:t>
            </a:r>
            <a:r>
              <a:rPr lang="ru-RU" b="1" dirty="0"/>
              <a:t> </a:t>
            </a:r>
            <a:r>
              <a:rPr lang="ru-RU" b="1" dirty="0" err="1"/>
              <a:t>olish</a:t>
            </a:r>
            <a:endParaRPr lang="ru-RU" b="1" dirty="0"/>
          </a:p>
        </p:txBody>
      </p:sp>
    </p:spTree>
    <p:extLst>
      <p:ext uri="{BB962C8B-B14F-4D97-AF65-F5344CB8AC3E}">
        <p14:creationId xmlns:p14="http://schemas.microsoft.com/office/powerpoint/2010/main" val="1108250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4675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rot="10800000" flipV="1">
            <a:off x="303399" y="139344"/>
            <a:ext cx="8357024" cy="2239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uz-Cyrl-UZ"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Qoida bo‘yich, Xo‘jalik faoliyati dalillarini ro‘yxatga olish keyingi ketma-ketlikda bajariladi</a:t>
            </a:r>
            <a:r>
              <a:rPr kumimoji="0" lang="ru-RU"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uz-Cyrl-UZ"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foydalanuvchi hujjatlar jurnalini ochadi va yangi hujjat yaratish buyrug‘ini bajaradi. Buning uchun </a:t>
            </a:r>
            <a:endParaRPr kumimoji="0" lang="uz-Cyrl-UZ" altLang="ru-RU" sz="1800" b="0" i="0" u="none" strike="noStrike" cap="none" normalizeH="0" baseline="0" dirty="0" smtClean="0">
              <a:ln>
                <a:noFill/>
              </a:ln>
              <a:solidFill>
                <a:schemeClr val="tx1"/>
              </a:solidFill>
              <a:effectLst/>
              <a:latin typeface="Arial" panose="020B0604020202020204" pitchFamily="34" charset="0"/>
            </a:endParaRPr>
          </a:p>
        </p:txBody>
      </p:sp>
      <p:pic>
        <p:nvPicPr>
          <p:cNvPr id="1025" name="Рисунок 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0" y="-45719"/>
            <a:ext cx="606799" cy="4571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606799" y="2709106"/>
            <a:ext cx="918569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z-Cyrl-UZ" altLang="ru-RU"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tugmasi bosiladi. Muqobil variant – jurnal buyruq panelidan </a:t>
            </a:r>
            <a:endParaRPr kumimoji="0" lang="uz-Cyrl-UZ" altLang="ru-RU" sz="2800" b="0" i="0" u="none" strike="noStrike" cap="none" normalizeH="0" baseline="0" dirty="0" smtClean="0">
              <a:ln>
                <a:noFill/>
              </a:ln>
              <a:solidFill>
                <a:schemeClr val="tx1"/>
              </a:solidFill>
              <a:effectLst/>
              <a:latin typeface="Arial" panose="020B0604020202020204" pitchFamily="34" charset="0"/>
            </a:endParaRPr>
          </a:p>
        </p:txBody>
      </p:sp>
      <p:sp>
        <p:nvSpPr>
          <p:cNvPr id="4" name="Прямоугольник 3"/>
          <p:cNvSpPr/>
          <p:nvPr/>
        </p:nvSpPr>
        <p:spPr>
          <a:xfrm>
            <a:off x="426491" y="3799651"/>
            <a:ext cx="8110840" cy="887422"/>
          </a:xfrm>
          <a:prstGeom prst="rect">
            <a:avLst/>
          </a:prstGeom>
        </p:spPr>
        <p:txBody>
          <a:bodyPr wrap="square">
            <a:spAutoFit/>
          </a:bodyPr>
          <a:lstStyle/>
          <a:p>
            <a:pPr indent="449580" algn="just">
              <a:lnSpc>
                <a:spcPts val="1800"/>
              </a:lnSpc>
              <a:spcBef>
                <a:spcPts val="400"/>
              </a:spcBef>
              <a:spcAft>
                <a:spcPts val="0"/>
              </a:spcAft>
            </a:pPr>
            <a:r>
              <a:rPr lang="uz-Cyrl-UZ" sz="2400" b="1" dirty="0">
                <a:latin typeface="Times New Roman" panose="02020603050405020304" pitchFamily="18" charset="0"/>
                <a:ea typeface="Times New Roman" panose="02020603050405020304" pitchFamily="18" charset="0"/>
                <a:cs typeface="Arial" panose="020B0604020202020204" pitchFamily="34" charset="0"/>
              </a:rPr>
              <a:t>Xarakat </a:t>
            </a:r>
            <a:r>
              <a:rPr lang="uz-Cyrl-UZ" sz="2400" dirty="0">
                <a:latin typeface="Times New Roman" panose="02020603050405020304" pitchFamily="18" charset="0"/>
                <a:ea typeface="Times New Roman" panose="02020603050405020304" pitchFamily="18" charset="0"/>
                <a:cs typeface="Arial" panose="020B0604020202020204" pitchFamily="34" charset="0"/>
              </a:rPr>
              <a:t>tugmasi bosiladi va tushuvchi menyudan </a:t>
            </a:r>
            <a:endParaRPr lang="en-US" sz="2400" b="1" dirty="0" smtClean="0">
              <a:latin typeface="Times New Roman" panose="02020603050405020304" pitchFamily="18" charset="0"/>
              <a:ea typeface="Times New Roman" panose="02020603050405020304" pitchFamily="18" charset="0"/>
              <a:cs typeface="Arial" panose="020B0604020202020204" pitchFamily="34" charset="0"/>
            </a:endParaRPr>
          </a:p>
          <a:p>
            <a:pPr indent="449580" algn="just">
              <a:lnSpc>
                <a:spcPts val="1800"/>
              </a:lnSpc>
              <a:spcBef>
                <a:spcPts val="400"/>
              </a:spcBef>
              <a:spcAft>
                <a:spcPts val="0"/>
              </a:spcAft>
            </a:pPr>
            <a:r>
              <a:rPr lang="uz-Cyrl-UZ" sz="2400" dirty="0" smtClean="0">
                <a:latin typeface="Times New Roman" panose="02020603050405020304" pitchFamily="18" charset="0"/>
                <a:ea typeface="Times New Roman" panose="02020603050405020304" pitchFamily="18" charset="0"/>
                <a:cs typeface="Arial" panose="020B0604020202020204" pitchFamily="34" charset="0"/>
              </a:rPr>
              <a:t>punkti </a:t>
            </a:r>
            <a:r>
              <a:rPr lang="uz-Cyrl-UZ" sz="2400" dirty="0">
                <a:latin typeface="Times New Roman" panose="02020603050405020304" pitchFamily="18" charset="0"/>
                <a:ea typeface="Times New Roman" panose="02020603050405020304" pitchFamily="18" charset="0"/>
                <a:cs typeface="Arial" panose="020B0604020202020204" pitchFamily="34" charset="0"/>
              </a:rPr>
              <a:t>tanlanadi. </a:t>
            </a:r>
            <a:endParaRPr lang="ru-RU" sz="2400" dirty="0" smtClean="0">
              <a:effectLst/>
              <a:latin typeface="Arial" panose="020B0604020202020204" pitchFamily="34" charset="0"/>
              <a:ea typeface="Times New Roman" panose="02020603050405020304" pitchFamily="18" charset="0"/>
            </a:endParaRPr>
          </a:p>
          <a:p>
            <a:pPr indent="449580" algn="just">
              <a:lnSpc>
                <a:spcPts val="1800"/>
              </a:lnSpc>
              <a:spcBef>
                <a:spcPts val="400"/>
              </a:spcBef>
              <a:spcAft>
                <a:spcPts val="0"/>
              </a:spcAft>
            </a:pPr>
            <a:r>
              <a:rPr lang="uz-Cyrl-UZ" sz="2400" dirty="0">
                <a:latin typeface="Times New Roman" panose="02020603050405020304" pitchFamily="18" charset="0"/>
                <a:ea typeface="Times New Roman" panose="02020603050405020304" pitchFamily="18" charset="0"/>
                <a:cs typeface="Arial" panose="020B0604020202020204" pitchFamily="34" charset="0"/>
              </a:rPr>
              <a:t> </a:t>
            </a:r>
            <a:endParaRPr lang="ru-RU" sz="24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401707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rcRect/>
          <a:stretch>
            <a:fillRect/>
          </a:stretch>
        </p:blipFill>
        <p:spPr bwMode="auto">
          <a:xfrm>
            <a:off x="1292469" y="720968"/>
            <a:ext cx="7773426" cy="5671039"/>
          </a:xfrm>
          <a:prstGeom prst="rect">
            <a:avLst/>
          </a:prstGeom>
          <a:noFill/>
          <a:ln w="9525">
            <a:noFill/>
            <a:miter lim="800000"/>
            <a:headEnd/>
            <a:tailEnd/>
          </a:ln>
        </p:spPr>
      </p:pic>
    </p:spTree>
    <p:extLst>
      <p:ext uri="{BB962C8B-B14F-4D97-AF65-F5344CB8AC3E}">
        <p14:creationId xmlns:p14="http://schemas.microsoft.com/office/powerpoint/2010/main" val="2299386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Рисунок 14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608" y="1563421"/>
            <a:ext cx="457640" cy="238125"/>
          </a:xfrm>
          <a:prstGeom prst="rect">
            <a:avLst/>
          </a:prstGeom>
          <a:noFill/>
          <a:extLst>
            <a:ext uri="{909E8E84-426E-40DD-AFC4-6F175D3DCCD1}">
              <a14:hiddenFill xmlns:a14="http://schemas.microsoft.com/office/drawing/2010/main">
                <a:solidFill>
                  <a:srgbClr val="FFFFFF"/>
                </a:solidFill>
              </a14:hiddenFill>
            </a:ext>
          </a:extLst>
        </p:spPr>
      </p:pic>
      <p:pic>
        <p:nvPicPr>
          <p:cNvPr id="2049" name="Рисунок 1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7857" y="1845249"/>
            <a:ext cx="193066" cy="25717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0" y="363092"/>
            <a:ext cx="974360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uz-Cyrl-UZ"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Ekranda Foydalanuvchi operatsiya turini belgilaydigan yangi hujjat shakli ochiladi, shaklni to‘ldiradi, so‘ngra hujjatga yozadi va uni o‘tkazadi. YOzish uchun hujjatda</a:t>
            </a:r>
            <a:endParaRPr kumimoji="0" lang="uz-Cyrl-UZ"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4"/>
          <p:cNvSpPr>
            <a:spLocks noChangeArrowheads="1"/>
          </p:cNvSpPr>
          <p:nvPr/>
        </p:nvSpPr>
        <p:spPr bwMode="auto">
          <a:xfrm>
            <a:off x="404734" y="1698274"/>
            <a:ext cx="917398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uz-Cyrl-UZ"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tugmasi mo‘ljallangan, hujjatni o‘tkazish uchun esa - </a:t>
            </a:r>
            <a:endParaRPr kumimoji="0" lang="uz-Cyrl-UZ"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4" name="Rectangle 5"/>
          <p:cNvSpPr>
            <a:spLocks noChangeArrowheads="1"/>
          </p:cNvSpPr>
          <p:nvPr/>
        </p:nvSpPr>
        <p:spPr bwMode="auto">
          <a:xfrm>
            <a:off x="404733" y="2274511"/>
            <a:ext cx="884419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uz-Cyrl-UZ" altLang="ru-RU" sz="2400" b="1" i="0" u="none" strike="noStrike" cap="none" normalizeH="0" baseline="0" dirty="0" smtClean="0">
                <a:ln>
                  <a:noFill/>
                </a:ln>
                <a:solidFill>
                  <a:schemeClr val="tx1"/>
                </a:solidFill>
                <a:effectLst/>
                <a:ea typeface="Times New Roman" panose="02020603050405020304" pitchFamily="18" charset="0"/>
              </a:rPr>
              <a:t> </a:t>
            </a:r>
            <a:r>
              <a:rPr kumimoji="0" lang="uz-Cyrl-UZ" altLang="ru-RU" sz="2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(O‘tkazish)</a:t>
            </a:r>
            <a:r>
              <a:rPr kumimoji="0" lang="uz-Cyrl-UZ"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tugmasi mo‘ljallangan. Hujjat shaklini yozish, o‘tkazish va yopish uchun </a:t>
            </a:r>
            <a:r>
              <a:rPr kumimoji="0" lang="uz-Cyrl-UZ" altLang="ru-RU" sz="2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OK </a:t>
            </a:r>
            <a:r>
              <a:rPr kumimoji="0" lang="uz-Cyrl-UZ"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tugmasi mo‘ljallangan. </a:t>
            </a:r>
            <a:endParaRPr kumimoji="0" lang="uz-Cyrl-UZ"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5" name="Прямоугольник 4"/>
          <p:cNvSpPr/>
          <p:nvPr/>
        </p:nvSpPr>
        <p:spPr>
          <a:xfrm>
            <a:off x="179882" y="3495120"/>
            <a:ext cx="9863528" cy="3108543"/>
          </a:xfrm>
          <a:prstGeom prst="rect">
            <a:avLst/>
          </a:prstGeom>
        </p:spPr>
        <p:txBody>
          <a:bodyPr wrap="square">
            <a:spAutoFit/>
          </a:bodyPr>
          <a:lstStyle/>
          <a:p>
            <a:pPr indent="449580" algn="just">
              <a:spcBef>
                <a:spcPts val="400"/>
              </a:spcBef>
              <a:spcAft>
                <a:spcPts val="0"/>
              </a:spcAft>
            </a:pPr>
            <a:r>
              <a:rPr lang="uz-Cyrl-UZ" sz="2800" dirty="0">
                <a:latin typeface="Times New Roman" panose="02020603050405020304" pitchFamily="18" charset="0"/>
                <a:ea typeface="Times New Roman" panose="02020603050405020304" pitchFamily="18" charset="0"/>
                <a:cs typeface="Arial" panose="020B0604020202020204" pitchFamily="34" charset="0"/>
              </a:rPr>
              <a:t>Hujjatlarga avtomatik raqamlarni berish hujjat yozuvlaridan so‘ng amalga oshiriladi. Bu foydalanuvchilarning tarmoqli ishlash davrida hujjat raqamlarini o‘tkazib yuborishni oldini oladi. Odatiy xol bo‘yicha hujjat raqamlarini foydalanuvchi tomonidan o‘zgartirish yopilgan. Qo‘lda raqamlarni o‘zgartirish imkoniyatini yoqish uchun </a:t>
            </a:r>
            <a:r>
              <a:rPr lang="uz-Cyrl-UZ" sz="2800" b="1" dirty="0">
                <a:latin typeface="Times New Roman" panose="02020603050405020304" pitchFamily="18" charset="0"/>
                <a:ea typeface="Times New Roman" panose="02020603050405020304" pitchFamily="18" charset="0"/>
                <a:cs typeface="Arial" panose="020B0604020202020204" pitchFamily="34" charset="0"/>
              </a:rPr>
              <a:t>Xarakat</a:t>
            </a:r>
            <a:r>
              <a:rPr lang="uz-Cyrl-UZ" sz="2800" dirty="0">
                <a:latin typeface="Times New Roman" panose="02020603050405020304" pitchFamily="18" charset="0"/>
                <a:ea typeface="Times New Roman" panose="02020603050405020304" pitchFamily="18" charset="0"/>
                <a:cs typeface="Arial" panose="020B0604020202020204" pitchFamily="34" charset="0"/>
              </a:rPr>
              <a:t>menyusidagi</a:t>
            </a:r>
            <a:r>
              <a:rPr lang="uz-Cyrl-UZ" sz="2800" b="1" dirty="0">
                <a:latin typeface="Times New Roman" panose="02020603050405020304" pitchFamily="18" charset="0"/>
                <a:ea typeface="Times New Roman" panose="02020603050405020304" pitchFamily="18" charset="0"/>
                <a:cs typeface="Arial" panose="020B0604020202020204" pitchFamily="34" charset="0"/>
              </a:rPr>
              <a:t>Raqamni tahrirlash </a:t>
            </a:r>
            <a:r>
              <a:rPr lang="uz-Cyrl-UZ" sz="2800" dirty="0">
                <a:latin typeface="Times New Roman" panose="02020603050405020304" pitchFamily="18" charset="0"/>
                <a:ea typeface="Times New Roman" panose="02020603050405020304" pitchFamily="18" charset="0"/>
                <a:cs typeface="Arial" panose="020B0604020202020204" pitchFamily="34" charset="0"/>
              </a:rPr>
              <a:t>bayroqchasini belgilash talab qilinadi.</a:t>
            </a:r>
            <a:endParaRPr lang="ru-RU" sz="2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506447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4656" y="158262"/>
            <a:ext cx="8799225" cy="2139047"/>
          </a:xfrm>
          <a:prstGeom prst="rect">
            <a:avLst/>
          </a:prstGeom>
        </p:spPr>
        <p:txBody>
          <a:bodyPr wrap="square">
            <a:spAutoFit/>
          </a:bodyPr>
          <a:lstStyle/>
          <a:p>
            <a:pPr indent="449580" algn="just">
              <a:lnSpc>
                <a:spcPts val="1800"/>
              </a:lnSpc>
              <a:spcBef>
                <a:spcPts val="400"/>
              </a:spcBef>
              <a:spcAft>
                <a:spcPts val="0"/>
              </a:spcAft>
            </a:pPr>
            <a:r>
              <a:rPr lang="uz-Cyrl-UZ" dirty="0">
                <a:latin typeface="Times New Roman" panose="02020603050405020304" pitchFamily="18" charset="0"/>
                <a:ea typeface="Times New Roman" panose="02020603050405020304" pitchFamily="18" charset="0"/>
                <a:cs typeface="Arial" panose="020B0604020202020204" pitchFamily="34" charset="0"/>
              </a:rPr>
              <a:t>Foydalanuvchiga hujjatlarni kiritish tezlanishi uchun turli xil imkoniyatlar taqdim qilinadi:</a:t>
            </a:r>
            <a:endParaRPr lang="ru-RU" sz="1050" dirty="0" smtClean="0">
              <a:effectLst/>
              <a:latin typeface="Arial" panose="020B0604020202020204" pitchFamily="34" charset="0"/>
              <a:ea typeface="Times New Roman" panose="02020603050405020304" pitchFamily="18" charset="0"/>
            </a:endParaRPr>
          </a:p>
          <a:p>
            <a:pPr marL="342900" lvl="0" indent="-342900" algn="just">
              <a:lnSpc>
                <a:spcPts val="1800"/>
              </a:lnSpc>
              <a:spcBef>
                <a:spcPts val="400"/>
              </a:spcBef>
              <a:spcAft>
                <a:spcPts val="0"/>
              </a:spcAft>
              <a:buFont typeface="Wingdings" panose="05000000000000000000" pitchFamily="2" charset="2"/>
              <a:buChar char=""/>
              <a:tabLst>
                <a:tab pos="455295" algn="l"/>
              </a:tabLst>
            </a:pPr>
            <a:r>
              <a:rPr lang="uz-Cyrl-UZ" dirty="0">
                <a:latin typeface="Times New Roman" panose="02020603050405020304" pitchFamily="18" charset="0"/>
                <a:ea typeface="Times New Roman" panose="02020603050405020304" pitchFamily="18" charset="0"/>
                <a:cs typeface="Arial" panose="020B0604020202020204" pitchFamily="34" charset="0"/>
              </a:rPr>
              <a:t>hujjat shaklini to‘ldirishda avval shunga o‘xshash kiritilgan hujjatni nusxalash yo‘li bilan;</a:t>
            </a:r>
            <a:endParaRPr lang="ru-RU" sz="1050" dirty="0" smtClean="0">
              <a:effectLst/>
              <a:latin typeface="Arial" panose="020B0604020202020204" pitchFamily="34" charset="0"/>
              <a:ea typeface="Times New Roman" panose="02020603050405020304" pitchFamily="18" charset="0"/>
            </a:endParaRPr>
          </a:p>
          <a:p>
            <a:pPr marL="342900" lvl="0" indent="-342900" algn="just">
              <a:lnSpc>
                <a:spcPts val="1800"/>
              </a:lnSpc>
              <a:spcBef>
                <a:spcPts val="400"/>
              </a:spcBef>
              <a:spcAft>
                <a:spcPts val="0"/>
              </a:spcAft>
              <a:buFont typeface="Wingdings" panose="05000000000000000000" pitchFamily="2" charset="2"/>
              <a:buChar char=""/>
              <a:tabLst>
                <a:tab pos="455295" algn="l"/>
              </a:tabLst>
            </a:pPr>
            <a:r>
              <a:rPr lang="uz-Cyrl-UZ" dirty="0">
                <a:latin typeface="Times New Roman" panose="02020603050405020304" pitchFamily="18" charset="0"/>
                <a:ea typeface="Times New Roman" panose="02020603050405020304" pitchFamily="18" charset="0"/>
                <a:cs typeface="Arial" panose="020B0604020202020204" pitchFamily="34" charset="0"/>
              </a:rPr>
              <a:t>ba’zi bir hujjatlarni kiritishda avval kiritilgan boshqa ko‘rinishdagi hujjatlar asosida;</a:t>
            </a:r>
            <a:endParaRPr lang="ru-RU" sz="1050" dirty="0" smtClean="0">
              <a:effectLst/>
              <a:latin typeface="Arial" panose="020B0604020202020204" pitchFamily="34" charset="0"/>
              <a:ea typeface="Times New Roman" panose="02020603050405020304" pitchFamily="18" charset="0"/>
            </a:endParaRPr>
          </a:p>
          <a:p>
            <a:pPr marL="342900" lvl="0" indent="-342900" algn="just">
              <a:lnSpc>
                <a:spcPct val="150000"/>
              </a:lnSpc>
              <a:spcBef>
                <a:spcPts val="400"/>
              </a:spcBef>
              <a:spcAft>
                <a:spcPts val="0"/>
              </a:spcAft>
              <a:buFont typeface="Wingdings" panose="05000000000000000000" pitchFamily="2" charset="2"/>
              <a:buChar char=""/>
              <a:tabLst>
                <a:tab pos="455295" algn="l"/>
              </a:tabLst>
            </a:pPr>
            <a:r>
              <a:rPr lang="uz-Cyrl-UZ" dirty="0">
                <a:latin typeface="Times New Roman" panose="02020603050405020304" pitchFamily="18" charset="0"/>
                <a:ea typeface="Times New Roman" panose="02020603050405020304" pitchFamily="18" charset="0"/>
                <a:cs typeface="Arial" panose="020B0604020202020204" pitchFamily="34" charset="0"/>
              </a:rPr>
              <a:t>hujjatlarni avtomatlashtirilgan ishlanma va x.k. natijasida guruhlab kiritish mumkin.</a:t>
            </a:r>
            <a:endParaRPr lang="ru-RU" sz="1050" dirty="0" smtClean="0">
              <a:effectLst/>
              <a:latin typeface="Arial" panose="020B0604020202020204" pitchFamily="34" charset="0"/>
              <a:ea typeface="Times New Roman" panose="02020603050405020304" pitchFamily="18" charset="0"/>
            </a:endParaRPr>
          </a:p>
          <a:p>
            <a:r>
              <a:rPr lang="uz-Cyrl-UZ" dirty="0">
                <a:solidFill>
                  <a:srgbClr val="212121"/>
                </a:solidFill>
                <a:latin typeface="Helvetica" panose="020B0604020202020204" pitchFamily="34" charset="0"/>
                <a:ea typeface="Times New Roman" panose="02020603050405020304" pitchFamily="18" charset="0"/>
              </a:rPr>
              <a:t>Har qanday mulkchilik shaklidagi korxonalarda buxgalteriya hisobi va soliq hisobini yuritish uchun eng yangi va eng ilg'or dasturiy mahsulotlar bilan ishlash </a:t>
            </a:r>
            <a:endParaRPr lang="ru-RU" dirty="0"/>
          </a:p>
        </p:txBody>
      </p:sp>
      <p:sp>
        <p:nvSpPr>
          <p:cNvPr id="3" name="Прямоугольник 2"/>
          <p:cNvSpPr/>
          <p:nvPr/>
        </p:nvSpPr>
        <p:spPr>
          <a:xfrm>
            <a:off x="554635" y="2527503"/>
            <a:ext cx="8769246" cy="3365473"/>
          </a:xfrm>
          <a:prstGeom prst="rect">
            <a:avLst/>
          </a:prstGeom>
        </p:spPr>
        <p:txBody>
          <a:bodyPr wrap="square">
            <a:spAutoFit/>
          </a:bodyPr>
          <a:lstStyle/>
          <a:p>
            <a:pPr>
              <a:lnSpc>
                <a:spcPct val="150000"/>
              </a:lnSpc>
            </a:pPr>
            <a:r>
              <a:rPr lang="uz-Cyrl-UZ" dirty="0">
                <a:solidFill>
                  <a:srgbClr val="212121"/>
                </a:solidFill>
                <a:latin typeface="Helvetica" panose="020B0604020202020204" pitchFamily="34" charset="0"/>
                <a:ea typeface="Times New Roman" panose="02020603050405020304" pitchFamily="18" charset="0"/>
              </a:rPr>
              <a:t>bo'yicha batafsil ko'rsatma - 1C: Buxgalteriya 8.3 dasturi. Ushbu kitob o'quvchini "1C: Buxgalteriya 8.3" dasturining barcha yangi funktsiyalaridan foydalangan holda buxgalteriya hisobi va soliqni hisobga olish jarayoni bilan tanishtiradi. Amaliy misollar birlamchi hujjatlar ma'lumotlarini ma'lumot bazasiga kiritishdan tortib, umumiy natijalarni sarhisob qilishgacha, buxgalteriya balansi, soliq hisobotlari, turli fondlarga berilgan sertifikatlar va tartibga soluvchi organlarga taqdim etiladigan boshqa hisobotlarda buxgalteriya hisobi metodologiyasini batafsil bayon qiladi.</a:t>
            </a:r>
            <a:br>
              <a:rPr lang="uz-Cyrl-UZ" dirty="0">
                <a:solidFill>
                  <a:srgbClr val="212121"/>
                </a:solidFill>
                <a:latin typeface="Helvetica" panose="020B0604020202020204" pitchFamily="34" charset="0"/>
                <a:ea typeface="Times New Roman" panose="02020603050405020304" pitchFamily="18" charset="0"/>
              </a:rPr>
            </a:br>
            <a:endParaRPr lang="ru-RU" dirty="0"/>
          </a:p>
        </p:txBody>
      </p:sp>
    </p:spTree>
    <p:extLst>
      <p:ext uri="{BB962C8B-B14F-4D97-AF65-F5344CB8AC3E}">
        <p14:creationId xmlns:p14="http://schemas.microsoft.com/office/powerpoint/2010/main" val="595818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4538" y="604300"/>
            <a:ext cx="8788655" cy="2118913"/>
          </a:xfrm>
          <a:prstGeom prst="rect">
            <a:avLst/>
          </a:prstGeom>
        </p:spPr>
        <p:txBody>
          <a:bodyPr wrap="square">
            <a:spAutoFit/>
          </a:bodyPr>
          <a:lstStyle/>
          <a:p>
            <a:pPr>
              <a:lnSpc>
                <a:spcPct val="150000"/>
              </a:lnSpc>
            </a:pPr>
            <a:r>
              <a:rPr lang="uz-Cyrl-UZ" dirty="0">
                <a:solidFill>
                  <a:srgbClr val="212121"/>
                </a:solidFill>
                <a:latin typeface="Helvetica" panose="020B0604020202020204" pitchFamily="34" charset="0"/>
                <a:ea typeface="Times New Roman" panose="02020603050405020304" pitchFamily="18" charset="0"/>
              </a:rPr>
              <a:t>Kitob yangi boshlanuvchilar va tajribali hisobchilar, iqtisodchilar va tashkilot rahbarlari uchun mo'ljallangan. </a:t>
            </a:r>
            <a:r>
              <a:rPr lang="en-US" dirty="0" err="1">
                <a:solidFill>
                  <a:srgbClr val="212121"/>
                </a:solidFill>
                <a:latin typeface="Helvetica" panose="020B0604020202020204" pitchFamily="34" charset="0"/>
                <a:ea typeface="Times New Roman" panose="02020603050405020304" pitchFamily="18" charset="0"/>
              </a:rPr>
              <a:t>Materiallarning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aniq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asta-sekin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taqdim</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etilishi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amaliy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amaliy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misollar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hatto</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tayyorlanmagan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foydalanuvchilar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ham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tez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samarali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ishlashga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yordam</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beradi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Kitob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shuningdek</a:t>
            </a:r>
            <a:r>
              <a:rPr lang="en-US" dirty="0">
                <a:solidFill>
                  <a:srgbClr val="212121"/>
                </a:solidFill>
                <a:latin typeface="Helvetica" panose="020B0604020202020204" pitchFamily="34" charset="0"/>
                <a:ea typeface="Times New Roman" panose="02020603050405020304" pitchFamily="18" charset="0"/>
              </a:rPr>
              <a:t>, "1C: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8.3" </a:t>
            </a:r>
            <a:r>
              <a:rPr lang="en-US" dirty="0" err="1">
                <a:solidFill>
                  <a:srgbClr val="212121"/>
                </a:solidFill>
                <a:latin typeface="Helvetica" panose="020B0604020202020204" pitchFamily="34" charset="0"/>
                <a:ea typeface="Times New Roman" panose="02020603050405020304" pitchFamily="18" charset="0"/>
              </a:rPr>
              <a:t>dasturidan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amaliy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bo'yicha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o'rta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maxsus</a:t>
            </a:r>
            <a:r>
              <a:rPr lang="en-US" dirty="0">
                <a:solidFill>
                  <a:srgbClr val="212121"/>
                </a:solidFill>
                <a:latin typeface="Helvetica" panose="020B0604020202020204" pitchFamily="34" charset="0"/>
                <a:ea typeface="Times New Roman" panose="02020603050405020304" pitchFamily="18" charset="0"/>
              </a:rPr>
              <a:t> </a:t>
            </a:r>
            <a:endParaRPr lang="ru-RU" dirty="0"/>
          </a:p>
        </p:txBody>
      </p:sp>
      <p:sp>
        <p:nvSpPr>
          <p:cNvPr id="3" name="Прямоугольник 2"/>
          <p:cNvSpPr/>
          <p:nvPr/>
        </p:nvSpPr>
        <p:spPr>
          <a:xfrm>
            <a:off x="704538" y="2740556"/>
            <a:ext cx="8574374" cy="3885679"/>
          </a:xfrm>
          <a:prstGeom prst="rect">
            <a:avLst/>
          </a:prstGeom>
        </p:spPr>
        <p:txBody>
          <a:bodyPr wrap="square">
            <a:spAutoFit/>
          </a:bodyPr>
          <a:lstStyle/>
          <a:p>
            <a:pPr fontAlgn="base">
              <a:spcAft>
                <a:spcPts val="1500"/>
              </a:spcAft>
            </a:pPr>
            <a:r>
              <a:rPr lang="en-US" dirty="0" err="1">
                <a:solidFill>
                  <a:srgbClr val="212121"/>
                </a:solidFill>
                <a:latin typeface="Helvetica" panose="020B0604020202020204" pitchFamily="34" charset="0"/>
                <a:ea typeface="Times New Roman" panose="02020603050405020304" pitchFamily="18" charset="0"/>
              </a:rPr>
              <a:t>o'quv</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yurtlari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talabalari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o'qituvchilar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kurs</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talabalari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tavsiya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etiladi</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fontAlgn="base">
              <a:spcAft>
                <a:spcPts val="0"/>
              </a:spcAft>
            </a:pPr>
            <a:r>
              <a:rPr lang="en-US" b="1" dirty="0">
                <a:solidFill>
                  <a:srgbClr val="212121"/>
                </a:solidFill>
                <a:latin typeface="Helvetica" panose="020B0604020202020204" pitchFamily="34" charset="0"/>
                <a:ea typeface="Times New Roman" panose="02020603050405020304" pitchFamily="18" charset="0"/>
              </a:rPr>
              <a:t>Biz "1C: </a:t>
            </a:r>
            <a:r>
              <a:rPr lang="en-US" b="1" dirty="0" err="1">
                <a:solidFill>
                  <a:srgbClr val="212121"/>
                </a:solidFill>
                <a:latin typeface="Helvetica" panose="020B0604020202020204" pitchFamily="34" charset="0"/>
                <a:ea typeface="Times New Roman" panose="02020603050405020304" pitchFamily="18" charset="0"/>
              </a:rPr>
              <a:t>Buxgalteriya</a:t>
            </a:r>
            <a:r>
              <a:rPr lang="en-US" b="1" dirty="0">
                <a:solidFill>
                  <a:srgbClr val="212121"/>
                </a:solidFill>
                <a:latin typeface="Helvetica" panose="020B0604020202020204" pitchFamily="34" charset="0"/>
                <a:ea typeface="Times New Roman" panose="02020603050405020304" pitchFamily="18" charset="0"/>
              </a:rPr>
              <a:t> 8.3" </a:t>
            </a:r>
            <a:r>
              <a:rPr lang="en-US" b="1" dirty="0" err="1">
                <a:solidFill>
                  <a:srgbClr val="212121"/>
                </a:solidFill>
                <a:latin typeface="Helvetica" panose="020B0604020202020204" pitchFamily="34" charset="0"/>
                <a:ea typeface="Times New Roman" panose="02020603050405020304" pitchFamily="18" charset="0"/>
              </a:rPr>
              <a:t>dasturini</a:t>
            </a:r>
            <a:r>
              <a:rPr lang="en-US" b="1" dirty="0">
                <a:solidFill>
                  <a:srgbClr val="212121"/>
                </a:solidFill>
                <a:latin typeface="Helvetica" panose="020B0604020202020204" pitchFamily="34" charset="0"/>
                <a:ea typeface="Times New Roman" panose="02020603050405020304" pitchFamily="18" charset="0"/>
              </a:rPr>
              <a:t> </a:t>
            </a:r>
            <a:r>
              <a:rPr lang="en-US" b="1" dirty="0" err="1">
                <a:solidFill>
                  <a:srgbClr val="212121"/>
                </a:solidFill>
                <a:latin typeface="Helvetica" panose="020B0604020202020204" pitchFamily="34" charset="0"/>
                <a:ea typeface="Times New Roman" panose="02020603050405020304" pitchFamily="18" charset="0"/>
              </a:rPr>
              <a:t>ishga</a:t>
            </a:r>
            <a:r>
              <a:rPr lang="en-US" b="1" dirty="0">
                <a:solidFill>
                  <a:srgbClr val="212121"/>
                </a:solidFill>
                <a:latin typeface="Helvetica" panose="020B0604020202020204" pitchFamily="34" charset="0"/>
                <a:ea typeface="Times New Roman" panose="02020603050405020304" pitchFamily="18" charset="0"/>
              </a:rPr>
              <a:t> </a:t>
            </a:r>
            <a:r>
              <a:rPr lang="en-US" b="1" dirty="0" err="1">
                <a:solidFill>
                  <a:srgbClr val="212121"/>
                </a:solidFill>
                <a:latin typeface="Helvetica" panose="020B0604020202020204" pitchFamily="34" charset="0"/>
                <a:ea typeface="Times New Roman" panose="02020603050405020304" pitchFamily="18" charset="0"/>
              </a:rPr>
              <a:t>tushiramiz</a:t>
            </a:r>
            <a:r>
              <a:rPr lang="en-US" b="1" dirty="0">
                <a:solidFill>
                  <a:srgbClr val="212121"/>
                </a:solidFill>
                <a:latin typeface="Helvetica" panose="020B0604020202020204" pitchFamily="34" charset="0"/>
                <a:ea typeface="Times New Roman" panose="02020603050405020304" pitchFamily="18" charset="0"/>
              </a:rPr>
              <a:t>.</a:t>
            </a:r>
            <a:r>
              <a:rPr lang="en-US" dirty="0">
                <a:solidFill>
                  <a:srgbClr val="212121"/>
                </a:solidFill>
                <a:latin typeface="Helvetica" panose="020B0604020202020204" pitchFamily="34" charset="0"/>
                <a:ea typeface="Times New Roman" panose="02020603050405020304" pitchFamily="18" charset="0"/>
              </a:rPr>
              <a:t/>
            </a:r>
            <a:br>
              <a:rPr lang="en-US" dirty="0">
                <a:solidFill>
                  <a:srgbClr val="212121"/>
                </a:solidFill>
                <a:latin typeface="Helvetica" panose="020B0604020202020204" pitchFamily="34" charset="0"/>
                <a:ea typeface="Times New Roman" panose="02020603050405020304" pitchFamily="18" charset="0"/>
              </a:rPr>
            </a:br>
            <a:r>
              <a:rPr lang="en-US" dirty="0" err="1">
                <a:solidFill>
                  <a:srgbClr val="212121"/>
                </a:solidFill>
                <a:latin typeface="Helvetica" panose="020B0604020202020204" pitchFamily="34" charset="0"/>
                <a:ea typeface="Times New Roman" panose="02020603050405020304" pitchFamily="18" charset="0"/>
              </a:rPr>
              <a:t>Ushbu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bo'limda</a:t>
            </a:r>
            <a:r>
              <a:rPr lang="en-US" dirty="0">
                <a:solidFill>
                  <a:srgbClr val="212121"/>
                </a:solidFill>
                <a:latin typeface="Helvetica" panose="020B0604020202020204" pitchFamily="34" charset="0"/>
                <a:ea typeface="Times New Roman" panose="02020603050405020304" pitchFamily="18" charset="0"/>
              </a:rPr>
              <a:t> biz "1C: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8.3" </a:t>
            </a:r>
            <a:r>
              <a:rPr lang="en-US" dirty="0" err="1">
                <a:solidFill>
                  <a:srgbClr val="212121"/>
                </a:solidFill>
                <a:latin typeface="Helvetica" panose="020B0604020202020204" pitchFamily="34" charset="0"/>
                <a:ea typeface="Times New Roman" panose="02020603050405020304" pitchFamily="18" charset="0"/>
              </a:rPr>
              <a:t>dasturi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ishlashning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boshlanishi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asosiy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jihatlarini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chiqamiz</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a:lnSpc>
                <a:spcPct val="150000"/>
              </a:lnSpc>
            </a:pPr>
            <a:r>
              <a:rPr lang="en-US" dirty="0">
                <a:solidFill>
                  <a:srgbClr val="212121"/>
                </a:solidFill>
                <a:latin typeface="Helvetica" panose="020B0604020202020204" pitchFamily="34" charset="0"/>
                <a:ea typeface="Times New Roman" panose="02020603050405020304" pitchFamily="18" charset="0"/>
              </a:rPr>
              <a:t>"1C: Enterprise 8.3" </a:t>
            </a:r>
            <a:r>
              <a:rPr lang="en-US" dirty="0" err="1">
                <a:solidFill>
                  <a:srgbClr val="212121"/>
                </a:solidFill>
                <a:latin typeface="Helvetica" panose="020B0604020202020204" pitchFamily="34" charset="0"/>
                <a:ea typeface="Times New Roman" panose="02020603050405020304" pitchFamily="18" charset="0"/>
              </a:rPr>
              <a:t>dasturlar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tizimini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o'rnatgandan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Boshlash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menyusida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yangi</a:t>
            </a:r>
            <a:r>
              <a:rPr lang="en-US" dirty="0">
                <a:solidFill>
                  <a:srgbClr val="212121"/>
                </a:solidFill>
                <a:latin typeface="Helvetica" panose="020B0604020202020204" pitchFamily="34" charset="0"/>
                <a:ea typeface="Times New Roman" panose="02020603050405020304" pitchFamily="18" charset="0"/>
              </a:rPr>
              <a:t> 1C Enterprise 8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guruhi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paydo</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bo'ladi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xuddi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boshqa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ko'plab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kabi</a:t>
            </a:r>
            <a:r>
              <a:rPr lang="en-US" dirty="0">
                <a:solidFill>
                  <a:srgbClr val="212121"/>
                </a:solidFill>
                <a:latin typeface="Helvetica" panose="020B0604020202020204" pitchFamily="34" charset="0"/>
                <a:ea typeface="Times New Roman" panose="02020603050405020304" pitchFamily="18" charset="0"/>
              </a:rPr>
              <a:t>)</a:t>
            </a:r>
            <a:br>
              <a:rPr lang="en-US" dirty="0">
                <a:solidFill>
                  <a:srgbClr val="212121"/>
                </a:solidFill>
                <a:latin typeface="Helvetica" panose="020B0604020202020204" pitchFamily="34" charset="0"/>
                <a:ea typeface="Times New Roman" panose="02020603050405020304" pitchFamily="18" charset="0"/>
              </a:rPr>
            </a:br>
            <a:r>
              <a:rPr lang="en-US" dirty="0" err="1">
                <a:solidFill>
                  <a:srgbClr val="212121"/>
                </a:solidFill>
                <a:latin typeface="Helvetica" panose="020B0604020202020204" pitchFamily="34" charset="0"/>
                <a:ea typeface="Times New Roman" panose="02020603050405020304" pitchFamily="18" charset="0"/>
              </a:rPr>
              <a:t>gramm</a:t>
            </a:r>
            <a:r>
              <a:rPr lang="en-US" dirty="0">
                <a:solidFill>
                  <a:srgbClr val="212121"/>
                </a:solidFill>
                <a:latin typeface="Helvetica" panose="020B0604020202020204" pitchFamily="34" charset="0"/>
                <a:ea typeface="Times New Roman" panose="02020603050405020304" pitchFamily="18" charset="0"/>
              </a:rPr>
              <a:t>, "1C: Enterprise 8.3" </a:t>
            </a:r>
            <a:r>
              <a:rPr lang="en-US" dirty="0" err="1">
                <a:solidFill>
                  <a:srgbClr val="212121"/>
                </a:solidFill>
                <a:latin typeface="Helvetica" panose="020B0604020202020204" pitchFamily="34" charset="0"/>
                <a:ea typeface="Times New Roman" panose="02020603050405020304" pitchFamily="18" charset="0"/>
              </a:rPr>
              <a:t>dasturiy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tizimi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xil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rejimlarda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ishlashi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mumkin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ushbu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tushirish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rejimlarini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keyingi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ishlarda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foydalanuvchining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tanloviga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qarab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belgilanadi</a:t>
            </a:r>
            <a:r>
              <a:rPr lang="en-US" dirty="0">
                <a:solidFill>
                  <a:srgbClr val="212121"/>
                </a:solidFill>
                <a:latin typeface="Helvetica" panose="020B0604020202020204" pitchFamily="34" charset="0"/>
                <a:ea typeface="Times New Roman" panose="02020603050405020304" pitchFamily="18" charset="0"/>
              </a:rPr>
              <a:t>:</a:t>
            </a:r>
            <a:endParaRPr lang="ru-RU" dirty="0"/>
          </a:p>
        </p:txBody>
      </p:sp>
    </p:spTree>
    <p:extLst>
      <p:ext uri="{BB962C8B-B14F-4D97-AF65-F5344CB8AC3E}">
        <p14:creationId xmlns:p14="http://schemas.microsoft.com/office/powerpoint/2010/main" val="4276765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9488" y="323481"/>
            <a:ext cx="8004747" cy="2534412"/>
          </a:xfrm>
          <a:prstGeom prst="rect">
            <a:avLst/>
          </a:prstGeom>
        </p:spPr>
        <p:txBody>
          <a:bodyPr wrap="square">
            <a:spAutoFit/>
          </a:bodyPr>
          <a:lstStyle/>
          <a:p>
            <a:pPr fontAlgn="base">
              <a:lnSpc>
                <a:spcPct val="150000"/>
              </a:lnSpc>
              <a:spcAft>
                <a:spcPts val="1500"/>
              </a:spcAft>
            </a:pPr>
            <a:r>
              <a:rPr lang="en-US" dirty="0" err="1">
                <a:solidFill>
                  <a:srgbClr val="212121"/>
                </a:solidFill>
                <a:latin typeface="Helvetica" panose="020B0604020202020204" pitchFamily="34" charset="0"/>
                <a:ea typeface="Times New Roman" panose="02020603050405020304" pitchFamily="18" charset="0"/>
              </a:rPr>
              <a:t>konfiguratsiyani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sozlash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Konfigurator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tanlangan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yoki</a:t>
            </a:r>
            <a:r>
              <a:rPr lang="en-US" dirty="0">
                <a:solidFill>
                  <a:srgbClr val="212121"/>
                </a:solidFill>
                <a:latin typeface="Helvetica" panose="020B0604020202020204" pitchFamily="34" charset="0"/>
                <a:ea typeface="Times New Roman" panose="02020603050405020304" pitchFamily="18" charset="0"/>
              </a:rPr>
              <a:t> "1C: Enterprise" </a:t>
            </a:r>
            <a:r>
              <a:rPr lang="en-US" dirty="0" err="1">
                <a:solidFill>
                  <a:srgbClr val="212121"/>
                </a:solidFill>
                <a:latin typeface="Helvetica" panose="020B0604020202020204" pitchFamily="34" charset="0"/>
                <a:ea typeface="Times New Roman" panose="02020603050405020304" pitchFamily="18" charset="0"/>
              </a:rPr>
              <a:t>rejimi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to'g'ridan-to'g'ri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ishlatiladi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hisobi</a:t>
            </a:r>
            <a:r>
              <a:rPr lang="en-US" dirty="0" smtClean="0">
                <a:solidFill>
                  <a:srgbClr val="212121"/>
                </a:solidFill>
                <a:latin typeface="Helvetica" panose="020B0604020202020204" pitchFamily="34" charset="0"/>
                <a:ea typeface="Times New Roman" panose="02020603050405020304" pitchFamily="18" charset="0"/>
              </a:rPr>
              <a:t>.</a:t>
            </a:r>
            <a:r>
              <a:rPr lang="en-US" dirty="0">
                <a:solidFill>
                  <a:srgbClr val="212121"/>
                </a:solidFill>
                <a:latin typeface="Helvetica" panose="020B0604020202020204" pitchFamily="34" charset="0"/>
                <a:ea typeface="Times New Roman" panose="02020603050405020304" pitchFamily="18" charset="0"/>
              </a:rPr>
              <a:t/>
            </a:r>
            <a:br>
              <a:rPr lang="en-US" dirty="0">
                <a:solidFill>
                  <a:srgbClr val="212121"/>
                </a:solidFill>
                <a:latin typeface="Helvetica" panose="020B0604020202020204" pitchFamily="34" charset="0"/>
                <a:ea typeface="Times New Roman" panose="02020603050405020304" pitchFamily="18" charset="0"/>
              </a:rPr>
            </a:br>
            <a:r>
              <a:rPr lang="en-US" dirty="0" err="1">
                <a:solidFill>
                  <a:srgbClr val="212121"/>
                </a:solidFill>
                <a:latin typeface="Helvetica" panose="020B0604020202020204" pitchFamily="34" charset="0"/>
                <a:ea typeface="Times New Roman" panose="02020603050405020304" pitchFamily="18" charset="0"/>
              </a:rPr>
              <a:t>Bizning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kitobimizda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foydalanuvchi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amaliy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foydalanishda</a:t>
            </a:r>
            <a:r>
              <a:rPr lang="en-US" dirty="0">
                <a:solidFill>
                  <a:srgbClr val="212121"/>
                </a:solidFill>
                <a:latin typeface="Helvetica" panose="020B0604020202020204" pitchFamily="34" charset="0"/>
                <a:ea typeface="Times New Roman" panose="02020603050405020304" pitchFamily="18" charset="0"/>
              </a:rPr>
              <a:t> "1C: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hisobi</a:t>
            </a:r>
            <a:r>
              <a:rPr lang="en-US" dirty="0">
                <a:solidFill>
                  <a:srgbClr val="212121"/>
                </a:solidFill>
                <a:latin typeface="Helvetica" panose="020B0604020202020204" pitchFamily="34" charset="0"/>
                <a:ea typeface="Times New Roman" panose="02020603050405020304" pitchFamily="18" charset="0"/>
              </a:rPr>
              <a:t> 8.3" </a:t>
            </a:r>
            <a:r>
              <a:rPr lang="en-US" dirty="0" err="1">
                <a:solidFill>
                  <a:srgbClr val="212121"/>
                </a:solidFill>
                <a:latin typeface="Helvetica" panose="020B0604020202020204" pitchFamily="34" charset="0"/>
                <a:ea typeface="Times New Roman" panose="02020603050405020304" pitchFamily="18" charset="0"/>
              </a:rPr>
              <a:t>dasturini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chiqamiz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shuning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ushbu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keyingi</a:t>
            </a:r>
            <a:r>
              <a:rPr lang="en-US" dirty="0">
                <a:solidFill>
                  <a:srgbClr val="212121"/>
                </a:solidFill>
                <a:latin typeface="Helvetica" panose="020B0604020202020204" pitchFamily="34" charset="0"/>
                <a:ea typeface="Times New Roman" panose="02020603050405020304" pitchFamily="18" charset="0"/>
              </a:rPr>
              <a:t> </a:t>
            </a:r>
            <a:endParaRPr lang="ru-RU" dirty="0"/>
          </a:p>
        </p:txBody>
      </p:sp>
      <p:sp>
        <p:nvSpPr>
          <p:cNvPr id="3" name="Прямоугольник 2"/>
          <p:cNvSpPr/>
          <p:nvPr/>
        </p:nvSpPr>
        <p:spPr>
          <a:xfrm>
            <a:off x="779488" y="3082088"/>
            <a:ext cx="7406151" cy="2727606"/>
          </a:xfrm>
          <a:prstGeom prst="rect">
            <a:avLst/>
          </a:prstGeom>
        </p:spPr>
        <p:txBody>
          <a:bodyPr wrap="square">
            <a:spAutoFit/>
          </a:bodyPr>
          <a:lstStyle/>
          <a:p>
            <a:pPr fontAlgn="base">
              <a:lnSpc>
                <a:spcPct val="150000"/>
              </a:lnSpc>
              <a:spcAft>
                <a:spcPts val="1500"/>
              </a:spcAft>
            </a:pPr>
            <a:r>
              <a:rPr lang="en-US" dirty="0" err="1">
                <a:solidFill>
                  <a:srgbClr val="212121"/>
                </a:solidFill>
                <a:latin typeface="Helvetica" panose="020B0604020202020204" pitchFamily="34" charset="0"/>
                <a:ea typeface="Times New Roman" panose="02020603050405020304" pitchFamily="18" charset="0"/>
              </a:rPr>
              <a:t>boblarning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tavsifida</a:t>
            </a:r>
            <a:r>
              <a:rPr lang="en-US" dirty="0">
                <a:solidFill>
                  <a:srgbClr val="212121"/>
                </a:solidFill>
                <a:latin typeface="Helvetica" panose="020B0604020202020204" pitchFamily="34" charset="0"/>
                <a:ea typeface="Times New Roman" panose="02020603050405020304" pitchFamily="18" charset="0"/>
              </a:rPr>
              <a:t> biz </a:t>
            </a:r>
            <a:r>
              <a:rPr lang="en-US" dirty="0" err="1">
                <a:solidFill>
                  <a:srgbClr val="212121"/>
                </a:solidFill>
                <a:latin typeface="Helvetica" panose="020B0604020202020204" pitchFamily="34" charset="0"/>
                <a:ea typeface="Times New Roman" panose="02020603050405020304" pitchFamily="18" charset="0"/>
              </a:rPr>
              <a:t>faqat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foydalanuvchi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chiqamiz</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fontAlgn="base">
              <a:lnSpc>
                <a:spcPct val="150000"/>
              </a:lnSpc>
              <a:spcAft>
                <a:spcPts val="1500"/>
              </a:spcAft>
            </a:pPr>
            <a:r>
              <a:rPr lang="en-US" dirty="0" err="1">
                <a:solidFill>
                  <a:srgbClr val="212121"/>
                </a:solidFill>
                <a:latin typeface="Helvetica" panose="020B0604020202020204" pitchFamily="34" charset="0"/>
                <a:ea typeface="Times New Roman" panose="02020603050405020304" pitchFamily="18" charset="0"/>
              </a:rPr>
              <a:t>Elektron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kitobni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qulay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formatda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bepul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yuklab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tomosha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qiling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o'qing</a:t>
            </a:r>
            <a:r>
              <a:rPr lang="en-US" dirty="0">
                <a:solidFill>
                  <a:srgbClr val="212121"/>
                </a:solidFill>
                <a:latin typeface="Helvetica" panose="020B0604020202020204" pitchFamily="34" charset="0"/>
                <a:ea typeface="Times New Roman" panose="02020603050405020304" pitchFamily="18" charset="0"/>
              </a:rPr>
              <a:t>:</a:t>
            </a:r>
            <a:br>
              <a:rPr lang="en-US" dirty="0">
                <a:solidFill>
                  <a:srgbClr val="212121"/>
                </a:solidFill>
                <a:latin typeface="Helvetica" panose="020B0604020202020204" pitchFamily="34" charset="0"/>
                <a:ea typeface="Times New Roman" panose="02020603050405020304" pitchFamily="18" charset="0"/>
              </a:rPr>
            </a:br>
            <a:r>
              <a:rPr lang="en-US" dirty="0">
                <a:solidFill>
                  <a:srgbClr val="212121"/>
                </a:solidFill>
                <a:latin typeface="Helvetica" panose="020B0604020202020204" pitchFamily="34" charset="0"/>
                <a:ea typeface="Times New Roman" panose="02020603050405020304" pitchFamily="18" charset="0"/>
              </a:rPr>
              <a:t>1C </a:t>
            </a:r>
            <a:r>
              <a:rPr lang="en-US" dirty="0" err="1">
                <a:solidFill>
                  <a:srgbClr val="212121"/>
                </a:solidFill>
                <a:latin typeface="Helvetica" panose="020B0604020202020204" pitchFamily="34" charset="0"/>
                <a:ea typeface="Times New Roman" panose="02020603050405020304" pitchFamily="18" charset="0"/>
              </a:rPr>
              <a:t>kitobini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yuklab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hisobi</a:t>
            </a:r>
            <a:r>
              <a:rPr lang="en-US" dirty="0">
                <a:solidFill>
                  <a:srgbClr val="212121"/>
                </a:solidFill>
                <a:latin typeface="Helvetica" panose="020B0604020202020204" pitchFamily="34" charset="0"/>
                <a:ea typeface="Times New Roman" panose="02020603050405020304" pitchFamily="18" charset="0"/>
              </a:rPr>
              <a:t> 8.3, </a:t>
            </a:r>
            <a:r>
              <a:rPr lang="en-US" dirty="0" err="1">
                <a:solidFill>
                  <a:srgbClr val="212121"/>
                </a:solidFill>
                <a:latin typeface="Helvetica" panose="020B0604020202020204" pitchFamily="34" charset="0"/>
                <a:ea typeface="Times New Roman" panose="02020603050405020304" pitchFamily="18" charset="0"/>
              </a:rPr>
              <a:t>Selishchev</a:t>
            </a:r>
            <a:r>
              <a:rPr lang="en-US" dirty="0">
                <a:solidFill>
                  <a:srgbClr val="212121"/>
                </a:solidFill>
                <a:latin typeface="Helvetica" panose="020B0604020202020204" pitchFamily="34" charset="0"/>
                <a:ea typeface="Times New Roman" panose="02020603050405020304" pitchFamily="18" charset="0"/>
              </a:rPr>
              <a:t> N., 2014 </a:t>
            </a:r>
            <a:r>
              <a:rPr lang="en-US" dirty="0" err="1">
                <a:solidFill>
                  <a:srgbClr val="212121"/>
                </a:solidFill>
                <a:latin typeface="Helvetica" panose="020B0604020202020204" pitchFamily="34" charset="0"/>
                <a:ea typeface="Times New Roman" panose="02020603050405020304" pitchFamily="18" charset="0"/>
              </a:rPr>
              <a:t>yil</a:t>
            </a:r>
            <a:r>
              <a:rPr lang="en-US" dirty="0">
                <a:solidFill>
                  <a:srgbClr val="212121"/>
                </a:solidFill>
                <a:latin typeface="Helvetica" panose="020B0604020202020204" pitchFamily="34" charset="0"/>
                <a:ea typeface="Times New Roman" panose="02020603050405020304" pitchFamily="18" charset="0"/>
              </a:rPr>
              <a:t> - fileskachat.com, </a:t>
            </a:r>
            <a:r>
              <a:rPr lang="en-US" dirty="0" err="1">
                <a:solidFill>
                  <a:srgbClr val="212121"/>
                </a:solidFill>
                <a:latin typeface="Helvetica" panose="020B0604020202020204" pitchFamily="34" charset="0"/>
                <a:ea typeface="Times New Roman" panose="02020603050405020304" pitchFamily="18" charset="0"/>
              </a:rPr>
              <a:t>tez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bepul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yuklab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olish</a:t>
            </a:r>
            <a:r>
              <a:rPr lang="en-US" dirty="0">
                <a:solidFill>
                  <a:srgbClr val="212121"/>
                </a:solidFill>
                <a:latin typeface="Helvetica" panose="020B0604020202020204" pitchFamily="34" charset="0"/>
                <a:ea typeface="Times New Roman" panose="02020603050405020304" pitchFamily="18" charset="0"/>
              </a:rPr>
              <a:t>.</a:t>
            </a:r>
            <a:endParaRPr lang="ru-RU"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65344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9390" y="234939"/>
            <a:ext cx="8379501" cy="3780907"/>
          </a:xfrm>
          <a:prstGeom prst="rect">
            <a:avLst/>
          </a:prstGeom>
        </p:spPr>
        <p:txBody>
          <a:bodyPr wrap="square">
            <a:spAutoFit/>
          </a:bodyPr>
          <a:lstStyle/>
          <a:p>
            <a:pPr>
              <a:lnSpc>
                <a:spcPct val="150000"/>
              </a:lnSpc>
            </a:pPr>
            <a:r>
              <a:rPr lang="en-US" dirty="0" err="1">
                <a:solidFill>
                  <a:srgbClr val="212121"/>
                </a:solidFill>
                <a:latin typeface="Helvetica" panose="020B0604020202020204" pitchFamily="34" charset="0"/>
                <a:ea typeface="Times New Roman" panose="02020603050405020304" pitchFamily="18" charset="0"/>
              </a:rPr>
              <a:t>Bugungi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kunda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ichki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bozorda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taqdim</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etilayotgan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iqtisodiy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maqsadlari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mo'ljallangan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mahsulotlar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qatorida</a:t>
            </a:r>
            <a:r>
              <a:rPr lang="en-US" dirty="0">
                <a:solidFill>
                  <a:srgbClr val="212121"/>
                </a:solidFill>
                <a:latin typeface="Helvetica" panose="020B0604020202020204" pitchFamily="34" charset="0"/>
                <a:ea typeface="Times New Roman" panose="02020603050405020304" pitchFamily="18" charset="0"/>
              </a:rPr>
              <a:t> 1C </a:t>
            </a:r>
            <a:r>
              <a:rPr lang="en-US" dirty="0" err="1">
                <a:solidFill>
                  <a:srgbClr val="212121"/>
                </a:solidFill>
                <a:latin typeface="Helvetica" panose="020B0604020202020204" pitchFamily="34" charset="0"/>
                <a:ea typeface="Times New Roman" panose="02020603050405020304" pitchFamily="18" charset="0"/>
              </a:rPr>
              <a:t>tizimi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ishonchli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peshqadamlardan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hisoblanadi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Funktsional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egiluvchanlik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ichki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qonunchilik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talablariga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moslashish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qulayligi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ma'lum</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korxonaning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xususiyatlarini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holda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moslashuvchan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sozlash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qobiliyati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kabi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fazilatlar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tufayli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foydalanuvchilar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tobora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ko'payib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bormoqda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Hech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kimga</a:t>
            </a:r>
            <a:r>
              <a:rPr lang="en-US" dirty="0">
                <a:solidFill>
                  <a:srgbClr val="212121"/>
                </a:solidFill>
                <a:latin typeface="Helvetica" panose="020B0604020202020204" pitchFamily="34" charset="0"/>
                <a:ea typeface="Times New Roman" panose="02020603050405020304" pitchFamily="18" charset="0"/>
              </a:rPr>
              <a:t> sir </a:t>
            </a:r>
            <a:r>
              <a:rPr lang="en-US" dirty="0" err="1">
                <a:solidFill>
                  <a:srgbClr val="212121"/>
                </a:solidFill>
                <a:latin typeface="Helvetica" panose="020B0604020202020204" pitchFamily="34" charset="0"/>
                <a:ea typeface="Times New Roman" panose="02020603050405020304" pitchFamily="18" charset="0"/>
              </a:rPr>
              <a:t>emaski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mehnat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bozorida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iqtisodchilar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moliyaviy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xizmatlar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xodimlari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menejerlar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orasida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ko'p</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qilinadiganlar</a:t>
            </a:r>
            <a:r>
              <a:rPr lang="en-US" dirty="0">
                <a:solidFill>
                  <a:srgbClr val="212121"/>
                </a:solidFill>
                <a:latin typeface="Helvetica" panose="020B0604020202020204" pitchFamily="34" charset="0"/>
                <a:ea typeface="Times New Roman" panose="02020603050405020304" pitchFamily="18" charset="0"/>
              </a:rPr>
              <a:t> - 1C </a:t>
            </a:r>
            <a:r>
              <a:rPr lang="en-US" dirty="0" err="1">
                <a:solidFill>
                  <a:srgbClr val="212121"/>
                </a:solidFill>
                <a:latin typeface="Helvetica" panose="020B0604020202020204" pitchFamily="34" charset="0"/>
                <a:ea typeface="Times New Roman" panose="02020603050405020304" pitchFamily="18" charset="0"/>
              </a:rPr>
              <a:t>dasturi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yaxshi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ishlaydigan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mutaxassislar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shuning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endParaRPr lang="ru-RU" dirty="0"/>
          </a:p>
        </p:txBody>
      </p:sp>
      <p:sp>
        <p:nvSpPr>
          <p:cNvPr id="3" name="Прямоугольник 2"/>
          <p:cNvSpPr/>
          <p:nvPr/>
        </p:nvSpPr>
        <p:spPr>
          <a:xfrm>
            <a:off x="1097550" y="4448672"/>
            <a:ext cx="6096000" cy="873252"/>
          </a:xfrm>
          <a:prstGeom prst="rect">
            <a:avLst/>
          </a:prstGeom>
        </p:spPr>
        <p:txBody>
          <a:bodyPr>
            <a:spAutoFit/>
          </a:bodyPr>
          <a:lstStyle/>
          <a:p>
            <a:pPr fontAlgn="base">
              <a:lnSpc>
                <a:spcPct val="150000"/>
              </a:lnSpc>
              <a:spcAft>
                <a:spcPts val="1500"/>
              </a:spcAft>
            </a:pP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tanishish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muvaffaqiyatli</a:t>
            </a:r>
            <a:r>
              <a:rPr lang="en-US" dirty="0">
                <a:solidFill>
                  <a:srgbClr val="212121"/>
                </a:solidFill>
                <a:latin typeface="Helvetica" panose="020B0604020202020204" pitchFamily="34" charset="0"/>
                <a:ea typeface="Times New Roman" panose="02020603050405020304" pitchFamily="18" charset="0"/>
              </a:rPr>
              <a:t> professional </a:t>
            </a:r>
            <a:r>
              <a:rPr lang="en-US" dirty="0" err="1">
                <a:solidFill>
                  <a:srgbClr val="212121"/>
                </a:solidFill>
                <a:latin typeface="Helvetica" panose="020B0604020202020204" pitchFamily="34" charset="0"/>
                <a:ea typeface="Times New Roman" panose="02020603050405020304" pitchFamily="18" charset="0"/>
              </a:rPr>
              <a:t>faoliyatning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muhim</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shartlaridan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biridir</a:t>
            </a:r>
            <a:r>
              <a:rPr lang="en-US" dirty="0">
                <a:solidFill>
                  <a:srgbClr val="212121"/>
                </a:solidFill>
                <a:latin typeface="Helvetica" panose="020B0604020202020204" pitchFamily="34" charset="0"/>
                <a:ea typeface="Times New Roman" panose="02020603050405020304" pitchFamily="18" charset="0"/>
              </a:rPr>
              <a:t>.</a:t>
            </a:r>
            <a:endParaRPr lang="ru-RU"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39134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34518" y="200913"/>
            <a:ext cx="8409482" cy="6940361"/>
          </a:xfrm>
          <a:prstGeom prst="rect">
            <a:avLst/>
          </a:prstGeom>
        </p:spPr>
        <p:txBody>
          <a:bodyPr wrap="square">
            <a:spAutoFit/>
          </a:bodyPr>
          <a:lstStyle/>
          <a:p>
            <a:pPr lvl="3">
              <a:lnSpc>
                <a:spcPct val="150000"/>
              </a:lnSpc>
              <a:spcBef>
                <a:spcPts val="1200"/>
              </a:spcBef>
              <a:spcAft>
                <a:spcPts val="1500"/>
              </a:spcAft>
            </a:pPr>
            <a:r>
              <a:rPr lang="en-US" sz="2400" b="0" dirty="0" err="1" smtClean="0">
                <a:solidFill>
                  <a:srgbClr val="212121"/>
                </a:solidFill>
                <a:effectLst/>
                <a:latin typeface="Helvetica" panose="020B0604020202020204" pitchFamily="34" charset="0"/>
                <a:ea typeface="Times New Roman" panose="02020603050405020304" pitchFamily="18" charset="0"/>
              </a:rPr>
              <a:t>Dastur</a:t>
            </a:r>
            <a:r>
              <a:rPr lang="en-US" sz="2400" b="0" dirty="0" smtClean="0">
                <a:solidFill>
                  <a:srgbClr val="212121"/>
                </a:solidFill>
                <a:effectLst/>
                <a:latin typeface="Helvetica" panose="020B0604020202020204" pitchFamily="34" charset="0"/>
                <a:ea typeface="Times New Roman" panose="02020603050405020304" pitchFamily="18" charset="0"/>
              </a:rPr>
              <a:t> </a:t>
            </a:r>
            <a:r>
              <a:rPr lang="en-US" sz="2400" b="0" dirty="0" err="1" smtClean="0">
                <a:solidFill>
                  <a:srgbClr val="212121"/>
                </a:solidFill>
                <a:effectLst/>
                <a:latin typeface="Helvetica" panose="020B0604020202020204" pitchFamily="34" charset="0"/>
                <a:ea typeface="Times New Roman" panose="02020603050405020304" pitchFamily="18" charset="0"/>
              </a:rPr>
              <a:t>bilan</a:t>
            </a:r>
            <a:r>
              <a:rPr lang="en-US" sz="2400" b="0" dirty="0" smtClean="0">
                <a:solidFill>
                  <a:srgbClr val="212121"/>
                </a:solidFill>
                <a:effectLst/>
                <a:latin typeface="Helvetica" panose="020B0604020202020204" pitchFamily="34" charset="0"/>
                <a:ea typeface="Times New Roman" panose="02020603050405020304" pitchFamily="18" charset="0"/>
              </a:rPr>
              <a:t> </a:t>
            </a:r>
            <a:r>
              <a:rPr lang="en-US" sz="2400" b="0" dirty="0" err="1" smtClean="0">
                <a:solidFill>
                  <a:srgbClr val="212121"/>
                </a:solidFill>
                <a:effectLst/>
                <a:latin typeface="Helvetica" panose="020B0604020202020204" pitchFamily="34" charset="0"/>
                <a:ea typeface="Times New Roman" panose="02020603050405020304" pitchFamily="18" charset="0"/>
              </a:rPr>
              <a:t>tanishish</a:t>
            </a:r>
            <a:r>
              <a:rPr lang="en-US" sz="2400" b="0" dirty="0" smtClean="0">
                <a:solidFill>
                  <a:srgbClr val="212121"/>
                </a:solidFill>
                <a:effectLst/>
                <a:latin typeface="Helvetica" panose="020B0604020202020204" pitchFamily="34" charset="0"/>
                <a:ea typeface="Times New Roman" panose="02020603050405020304" pitchFamily="18" charset="0"/>
              </a:rPr>
              <a:t> </a:t>
            </a:r>
            <a:r>
              <a:rPr lang="en-US" sz="2400" b="0" dirty="0" err="1" smtClean="0">
                <a:solidFill>
                  <a:srgbClr val="212121"/>
                </a:solidFill>
                <a:effectLst/>
                <a:latin typeface="Helvetica" panose="020B0604020202020204" pitchFamily="34" charset="0"/>
                <a:ea typeface="Times New Roman" panose="02020603050405020304" pitchFamily="18" charset="0"/>
              </a:rPr>
              <a:t>va</a:t>
            </a:r>
            <a:r>
              <a:rPr lang="en-US" sz="2400" b="0" dirty="0" smtClean="0">
                <a:solidFill>
                  <a:srgbClr val="212121"/>
                </a:solidFill>
                <a:effectLst/>
                <a:latin typeface="Helvetica" panose="020B0604020202020204" pitchFamily="34" charset="0"/>
                <a:ea typeface="Times New Roman" panose="02020603050405020304" pitchFamily="18" charset="0"/>
              </a:rPr>
              <a:t> </a:t>
            </a:r>
            <a:r>
              <a:rPr lang="en-US" sz="2400" b="0" dirty="0" err="1" smtClean="0">
                <a:solidFill>
                  <a:srgbClr val="212121"/>
                </a:solidFill>
                <a:effectLst/>
                <a:latin typeface="Helvetica" panose="020B0604020202020204" pitchFamily="34" charset="0"/>
                <a:ea typeface="Times New Roman" panose="02020603050405020304" pitchFamily="18" charset="0"/>
              </a:rPr>
              <a:t>uni</a:t>
            </a:r>
            <a:r>
              <a:rPr lang="en-US" sz="2400" b="0" dirty="0" smtClean="0">
                <a:solidFill>
                  <a:srgbClr val="212121"/>
                </a:solidFill>
                <a:effectLst/>
                <a:latin typeface="Helvetica" panose="020B0604020202020204" pitchFamily="34" charset="0"/>
                <a:ea typeface="Times New Roman" panose="02020603050405020304" pitchFamily="18" charset="0"/>
              </a:rPr>
              <a:t> </a:t>
            </a:r>
            <a:r>
              <a:rPr lang="en-US" sz="2400" b="0" dirty="0" err="1" smtClean="0">
                <a:solidFill>
                  <a:srgbClr val="212121"/>
                </a:solidFill>
                <a:effectLst/>
                <a:latin typeface="Helvetica" panose="020B0604020202020204" pitchFamily="34" charset="0"/>
                <a:ea typeface="Times New Roman" panose="02020603050405020304" pitchFamily="18" charset="0"/>
              </a:rPr>
              <a:t>ishga</a:t>
            </a:r>
            <a:r>
              <a:rPr lang="en-US" sz="2400" b="0" dirty="0" smtClean="0">
                <a:solidFill>
                  <a:srgbClr val="212121"/>
                </a:solidFill>
                <a:effectLst/>
                <a:latin typeface="Helvetica" panose="020B0604020202020204" pitchFamily="34" charset="0"/>
                <a:ea typeface="Times New Roman" panose="02020603050405020304" pitchFamily="18" charset="0"/>
              </a:rPr>
              <a:t> </a:t>
            </a:r>
            <a:r>
              <a:rPr lang="en-US" sz="2400" b="0" dirty="0" err="1" smtClean="0">
                <a:solidFill>
                  <a:srgbClr val="212121"/>
                </a:solidFill>
                <a:effectLst/>
                <a:latin typeface="Helvetica" panose="020B0604020202020204" pitchFamily="34" charset="0"/>
                <a:ea typeface="Times New Roman" panose="02020603050405020304" pitchFamily="18" charset="0"/>
              </a:rPr>
              <a:t>tayyorlash</a:t>
            </a:r>
            <a:endParaRPr lang="ru-RU" sz="1400" b="1" dirty="0" smtClean="0">
              <a:effectLst/>
              <a:latin typeface="Times New Roman" panose="02020603050405020304" pitchFamily="18" charset="0"/>
              <a:ea typeface="Times New Roman" panose="02020603050405020304" pitchFamily="18" charset="0"/>
            </a:endParaRPr>
          </a:p>
          <a:p>
            <a:pPr fontAlgn="base">
              <a:lnSpc>
                <a:spcPct val="150000"/>
              </a:lnSpc>
              <a:spcAft>
                <a:spcPts val="1500"/>
              </a:spcAft>
            </a:pPr>
            <a:r>
              <a:rPr lang="en-US" sz="2400" dirty="0" err="1" smtClean="0">
                <a:solidFill>
                  <a:srgbClr val="212121"/>
                </a:solidFill>
                <a:effectLst/>
                <a:latin typeface="Helvetica" panose="020B0604020202020204" pitchFamily="34" charset="0"/>
                <a:ea typeface="Times New Roman" panose="02020603050405020304" pitchFamily="18" charset="0"/>
              </a:rPr>
              <a:t>Ushbu</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bobda</a:t>
            </a:r>
            <a:r>
              <a:rPr lang="en-US" sz="2400" dirty="0" smtClean="0">
                <a:solidFill>
                  <a:srgbClr val="212121"/>
                </a:solidFill>
                <a:effectLst/>
                <a:latin typeface="Helvetica" panose="020B0604020202020204" pitchFamily="34" charset="0"/>
                <a:ea typeface="Times New Roman" panose="02020603050405020304" pitchFamily="18" charset="0"/>
              </a:rPr>
              <a:t> biz </a:t>
            </a:r>
            <a:r>
              <a:rPr lang="en-US" sz="2400" dirty="0" err="1" smtClean="0">
                <a:solidFill>
                  <a:srgbClr val="212121"/>
                </a:solidFill>
                <a:effectLst/>
                <a:latin typeface="Helvetica" panose="020B0604020202020204" pitchFamily="34" charset="0"/>
                <a:ea typeface="Times New Roman" panose="02020603050405020304" pitchFamily="18" charset="0"/>
              </a:rPr>
              <a:t>dastur</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qanday</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ishga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tushirilishini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infobazani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yaratishni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Buxgalteriya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hisobi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konfiguratsiyasini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va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uning</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dastlabki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konfiguratsiyasini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ko'rib</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chiqamiz</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Ushbu</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harakatlarning</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barchasi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dasturni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o'rnatgandan</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so'ng</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darhol</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amalga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oshiriladi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chunki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ularsiz</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qoida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tariqasida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uning</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ishlashi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mumkin</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emas</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Bundan</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tashqari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bu</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erda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ko'rib</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chiqilayotgan</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Buxgalteriya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hisobi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konfiguratsiyasining</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imkoniyatlari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uning</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ish</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rejimlari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haqida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shuningdek</a:t>
            </a:r>
            <a:r>
              <a:rPr lang="en-US" sz="2400" dirty="0" smtClean="0">
                <a:solidFill>
                  <a:srgbClr val="212121"/>
                </a:solidFill>
                <a:effectLst/>
                <a:latin typeface="Helvetica" panose="020B0604020202020204" pitchFamily="34" charset="0"/>
                <a:ea typeface="Times New Roman" panose="02020603050405020304" pitchFamily="18" charset="0"/>
              </a:rPr>
              <a:t> "Start Assistant" </a:t>
            </a:r>
            <a:r>
              <a:rPr lang="en-US" sz="2400" dirty="0" err="1" smtClean="0">
                <a:solidFill>
                  <a:srgbClr val="212121"/>
                </a:solidFill>
                <a:effectLst/>
                <a:latin typeface="Helvetica" panose="020B0604020202020204" pitchFamily="34" charset="0"/>
                <a:ea typeface="Times New Roman" panose="02020603050405020304" pitchFamily="18" charset="0"/>
              </a:rPr>
              <a:t>yordamida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dastlabki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ma'lumotlarni</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tezda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qanday</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kiritish</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haqida</a:t>
            </a:r>
            <a:r>
              <a:rPr lang="en-US" sz="2400" dirty="0" smtClean="0">
                <a:solidFill>
                  <a:srgbClr val="212121"/>
                </a:solidFill>
                <a:effectLst/>
                <a:latin typeface="Helvetica" panose="020B0604020202020204" pitchFamily="34" charset="0"/>
                <a:ea typeface="Times New Roman" panose="02020603050405020304" pitchFamily="18" charset="0"/>
              </a:rPr>
              <a:t> </a:t>
            </a:r>
            <a:r>
              <a:rPr lang="en-US" sz="2400" dirty="0" err="1" smtClean="0">
                <a:solidFill>
                  <a:srgbClr val="212121"/>
                </a:solidFill>
                <a:effectLst/>
                <a:latin typeface="Helvetica" panose="020B0604020202020204" pitchFamily="34" charset="0"/>
                <a:ea typeface="Times New Roman" panose="02020603050405020304" pitchFamily="18" charset="0"/>
              </a:rPr>
              <a:t>gaplashamiz</a:t>
            </a:r>
            <a:r>
              <a:rPr lang="en-US" sz="2400" dirty="0" smtClean="0">
                <a:solidFill>
                  <a:srgbClr val="212121"/>
                </a:solidFill>
                <a:effectLst/>
                <a:latin typeface="Helvetica" panose="020B0604020202020204" pitchFamily="34" charset="0"/>
                <a:ea typeface="Times New Roman" panose="02020603050405020304" pitchFamily="18" charset="0"/>
              </a:rPr>
              <a:t>.</a:t>
            </a:r>
            <a:endParaRPr lang="ru-RU" sz="1200" dirty="0" smtClean="0">
              <a:effectLst/>
              <a:latin typeface="Times New Roman" panose="02020603050405020304" pitchFamily="18" charset="0"/>
              <a:ea typeface="Times New Roman" panose="02020603050405020304" pitchFamily="18" charset="0"/>
            </a:endParaRPr>
          </a:p>
          <a:p>
            <a:pPr>
              <a:spcAft>
                <a:spcPts val="0"/>
              </a:spcAft>
            </a:pPr>
            <a:r>
              <a:rPr lang="en-US" sz="2400" dirty="0" smtClean="0">
                <a:effectLst/>
                <a:latin typeface="Times New Roman" panose="02020603050405020304" pitchFamily="18" charset="0"/>
                <a:ea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26869440"/>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TotalTime>
  <Words>634</Words>
  <Application>Microsoft Office PowerPoint</Application>
  <PresentationFormat>Широкоэкранный</PresentationFormat>
  <Paragraphs>32</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Helvetica</vt:lpstr>
      <vt:lpstr>Times New Roman</vt:lpstr>
      <vt:lpstr>Trebuchet MS</vt:lpstr>
      <vt:lpstr>Wingdings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Учетная запись Майкрософт</cp:lastModifiedBy>
  <cp:revision>9</cp:revision>
  <dcterms:created xsi:type="dcterms:W3CDTF">2021-12-23T11:35:29Z</dcterms:created>
  <dcterms:modified xsi:type="dcterms:W3CDTF">2023-08-08T06:35:35Z</dcterms:modified>
</cp:coreProperties>
</file>