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89EED2D-1781-42C8-B3E8-3B38D3F525EA}"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4035263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89EED2D-1781-42C8-B3E8-3B38D3F525EA}"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1269164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89EED2D-1781-42C8-B3E8-3B38D3F525EA}"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F341F9-EC5C-4B7A-8C97-937859ECEB5F}"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65091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89EED2D-1781-42C8-B3E8-3B38D3F525EA}"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3367089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89EED2D-1781-42C8-B3E8-3B38D3F525EA}"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F341F9-EC5C-4B7A-8C97-937859ECEB5F}"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60161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89EED2D-1781-42C8-B3E8-3B38D3F525EA}"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1765218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89EED2D-1781-42C8-B3E8-3B38D3F525EA}"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39587053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89EED2D-1781-42C8-B3E8-3B38D3F525EA}"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3788851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89EED2D-1781-42C8-B3E8-3B38D3F525EA}"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3308164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89EED2D-1781-42C8-B3E8-3B38D3F525EA}" type="datetimeFigureOut">
              <a:rPr lang="ru-RU" smtClean="0"/>
              <a:t>08.08.2023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2103025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89EED2D-1781-42C8-B3E8-3B38D3F525EA}"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3670610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89EED2D-1781-42C8-B3E8-3B38D3F525EA}" type="datetimeFigureOut">
              <a:rPr lang="ru-RU" smtClean="0"/>
              <a:t>08.08.2023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839155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89EED2D-1781-42C8-B3E8-3B38D3F525EA}" type="datetimeFigureOut">
              <a:rPr lang="ru-RU" smtClean="0"/>
              <a:t>08.08.2023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3665075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9EED2D-1781-42C8-B3E8-3B38D3F525EA}" type="datetimeFigureOut">
              <a:rPr lang="ru-RU" smtClean="0"/>
              <a:t>08.08.2023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1042229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89EED2D-1781-42C8-B3E8-3B38D3F525EA}"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2528709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89EED2D-1781-42C8-B3E8-3B38D3F525EA}" type="datetimeFigureOut">
              <a:rPr lang="ru-RU" smtClean="0"/>
              <a:t>08.08.2023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F341F9-EC5C-4B7A-8C97-937859ECEB5F}" type="slidenum">
              <a:rPr lang="ru-RU" smtClean="0"/>
              <a:t>‹#›</a:t>
            </a:fld>
            <a:endParaRPr lang="ru-RU"/>
          </a:p>
        </p:txBody>
      </p:sp>
    </p:spTree>
    <p:extLst>
      <p:ext uri="{BB962C8B-B14F-4D97-AF65-F5344CB8AC3E}">
        <p14:creationId xmlns:p14="http://schemas.microsoft.com/office/powerpoint/2010/main" val="2508073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9EED2D-1781-42C8-B3E8-3B38D3F525EA}" type="datetimeFigureOut">
              <a:rPr lang="ru-RU" smtClean="0"/>
              <a:t>08.08.2023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7F341F9-EC5C-4B7A-8C97-937859ECEB5F}" type="slidenum">
              <a:rPr lang="ru-RU" smtClean="0"/>
              <a:t>‹#›</a:t>
            </a:fld>
            <a:endParaRPr lang="ru-RU"/>
          </a:p>
        </p:txBody>
      </p:sp>
    </p:spTree>
    <p:extLst>
      <p:ext uri="{BB962C8B-B14F-4D97-AF65-F5344CB8AC3E}">
        <p14:creationId xmlns:p14="http://schemas.microsoft.com/office/powerpoint/2010/main" val="1334613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44897" y="385590"/>
            <a:ext cx="7160964" cy="4154471"/>
          </a:xfrm>
          <a:prstGeom prst="rect">
            <a:avLst/>
          </a:prstGeom>
        </p:spPr>
        <p:txBody>
          <a:bodyPr wrap="square">
            <a:spAutoFit/>
          </a:bodyPr>
          <a:lstStyle/>
          <a:p>
            <a:pPr marL="274320" indent="-274320">
              <a:spcBef>
                <a:spcPts val="1200"/>
              </a:spcBef>
              <a:spcAft>
                <a:spcPts val="300"/>
              </a:spcAft>
            </a:pPr>
            <a:r>
              <a:rPr lang="en-US" sz="2400" b="1" kern="1600" dirty="0">
                <a:latin typeface="Times New Roman" panose="02020603050405020304" pitchFamily="18" charset="0"/>
                <a:ea typeface="Times New Roman" panose="02020603050405020304" pitchFamily="18" charset="0"/>
                <a:cs typeface="Arial" panose="020B0604020202020204" pitchFamily="34" charset="0"/>
              </a:rPr>
              <a:t>15-dars 1c </a:t>
            </a:r>
            <a:r>
              <a:rPr lang="en-US" sz="2400" b="1" kern="1600" dirty="0" err="1">
                <a:latin typeface="Times New Roman" panose="02020603050405020304" pitchFamily="18" charset="0"/>
                <a:ea typeface="Times New Roman" panose="02020603050405020304" pitchFamily="18" charset="0"/>
                <a:cs typeface="Arial" panose="020B0604020202020204" pitchFamily="34" charset="0"/>
              </a:rPr>
              <a:t>dasturida</a:t>
            </a:r>
            <a:r>
              <a:rPr lang="en-US" sz="2400" b="1" kern="1600" dirty="0">
                <a:latin typeface="Times New Roman" panose="02020603050405020304" pitchFamily="18" charset="0"/>
                <a:ea typeface="Times New Roman" panose="02020603050405020304" pitchFamily="18" charset="0"/>
                <a:cs typeface="Arial" panose="020B0604020202020204" pitchFamily="34" charset="0"/>
              </a:rPr>
              <a:t> </a:t>
            </a:r>
            <a:r>
              <a:rPr lang="en-US" sz="2400" b="1" kern="1600" dirty="0" err="1">
                <a:latin typeface="Times New Roman" panose="02020603050405020304" pitchFamily="18" charset="0"/>
                <a:ea typeface="Times New Roman" panose="02020603050405020304" pitchFamily="18" charset="0"/>
                <a:cs typeface="Arial" panose="020B0604020202020204" pitchFamily="34" charset="0"/>
              </a:rPr>
              <a:t>tovarlarni</a:t>
            </a:r>
            <a:r>
              <a:rPr lang="en-US" sz="2400" b="1" kern="1600" dirty="0">
                <a:latin typeface="Times New Roman" panose="02020603050405020304" pitchFamily="18" charset="0"/>
                <a:ea typeface="Times New Roman" panose="02020603050405020304" pitchFamily="18" charset="0"/>
                <a:cs typeface="Arial" panose="020B0604020202020204" pitchFamily="34" charset="0"/>
              </a:rPr>
              <a:t> </a:t>
            </a:r>
            <a:r>
              <a:rPr lang="en-US" sz="2400" b="1" kern="1600" dirty="0" err="1">
                <a:latin typeface="Times New Roman" panose="02020603050405020304" pitchFamily="18" charset="0"/>
                <a:ea typeface="Times New Roman" panose="02020603050405020304" pitchFamily="18" charset="0"/>
                <a:cs typeface="Arial" panose="020B0604020202020204" pitchFamily="34" charset="0"/>
              </a:rPr>
              <a:t>xarid</a:t>
            </a:r>
            <a:r>
              <a:rPr lang="en-US" sz="2400" b="1" kern="1600" dirty="0">
                <a:latin typeface="Times New Roman" panose="02020603050405020304" pitchFamily="18" charset="0"/>
                <a:ea typeface="Times New Roman" panose="02020603050405020304" pitchFamily="18" charset="0"/>
                <a:cs typeface="Arial" panose="020B0604020202020204" pitchFamily="34" charset="0"/>
              </a:rPr>
              <a:t> </a:t>
            </a:r>
            <a:r>
              <a:rPr lang="en-US" sz="2400" b="1" kern="1600" dirty="0" err="1">
                <a:latin typeface="Times New Roman" panose="02020603050405020304" pitchFamily="18" charset="0"/>
                <a:ea typeface="Times New Roman" panose="02020603050405020304" pitchFamily="18" charset="0"/>
                <a:cs typeface="Arial" panose="020B0604020202020204" pitchFamily="34" charset="0"/>
              </a:rPr>
              <a:t>qilish</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a:t>
            </a:r>
            <a:endParaRPr lang="ru-RU"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24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ru-RU"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uz-Cyrl-UZ" sz="2400" dirty="0" smtClean="0">
                <a:effectLst/>
                <a:latin typeface="Calibri" panose="020F0502020204030204" pitchFamily="34" charset="0"/>
                <a:ea typeface="Calibri" panose="020F0502020204030204" pitchFamily="34" charset="0"/>
                <a:cs typeface="Times New Roman" panose="02020603050405020304" pitchFamily="18" charset="0"/>
              </a:rPr>
              <a:t>Dasturda hujjatlar, hisobotlar, ma’lumotnomalar shakllarini to‘ldirish davrida bir nechta parametrlar odatiy xol bo‘yicha taqdim etiladi</a:t>
            </a: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uz-Cyrl-UZ" sz="2400" dirty="0" smtClean="0">
                <a:effectLst/>
                <a:latin typeface="Calibri" panose="020F0502020204030204" pitchFamily="34" charset="0"/>
                <a:ea typeface="Calibri" panose="020F0502020204030204" pitchFamily="34" charset="0"/>
                <a:cs typeface="Times New Roman" panose="02020603050405020304" pitchFamily="18" charset="0"/>
              </a:rPr>
              <a:t>Odatiy xol bo‘yicha o‘rin almashtirish uchun, parmaetrlar qismini </a:t>
            </a:r>
            <a:r>
              <a:rPr lang="uz-Cyrl-UZ" sz="2400" b="1" dirty="0" smtClean="0">
                <a:effectLst/>
                <a:latin typeface="Calibri" panose="020F0502020204030204" pitchFamily="34" charset="0"/>
                <a:ea typeface="Calibri" panose="020F0502020204030204" pitchFamily="34" charset="0"/>
                <a:cs typeface="Times New Roman" panose="02020603050405020304" pitchFamily="18" charset="0"/>
              </a:rPr>
              <a:t>Xizmat </a:t>
            </a:r>
            <a:r>
              <a:rPr lang="uz-Cyrl-UZ" sz="2400" dirty="0" smtClean="0">
                <a:effectLst/>
                <a:latin typeface="Calibri" panose="020F0502020204030204" pitchFamily="34" charset="0"/>
                <a:ea typeface="Calibri" panose="020F0502020204030204" pitchFamily="34" charset="0"/>
                <a:cs typeface="Times New Roman" panose="02020603050405020304" pitchFamily="18" charset="0"/>
              </a:rPr>
              <a:t>menyusi – </a:t>
            </a:r>
            <a:r>
              <a:rPr lang="uz-Cyrl-UZ" sz="2400" b="1" dirty="0" smtClean="0">
                <a:effectLst/>
                <a:latin typeface="Calibri" panose="020F0502020204030204" pitchFamily="34" charset="0"/>
                <a:ea typeface="Calibri" panose="020F0502020204030204" pitchFamily="34" charset="0"/>
                <a:cs typeface="Times New Roman" panose="02020603050405020304" pitchFamily="18" charset="0"/>
              </a:rPr>
              <a:t>Foydalanuvchi sozlanmalari </a:t>
            </a:r>
            <a:r>
              <a:rPr lang="uz-Cyrl-UZ" sz="2400" dirty="0" smtClean="0">
                <a:effectLst/>
                <a:latin typeface="Calibri" panose="020F0502020204030204" pitchFamily="34" charset="0"/>
                <a:ea typeface="Calibri" panose="020F0502020204030204" pitchFamily="34" charset="0"/>
                <a:cs typeface="Times New Roman" panose="02020603050405020304" pitchFamily="18" charset="0"/>
              </a:rPr>
              <a:t>dagi, foydalanuvchi sozlanmalarida berish mumkin.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9767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srcRect/>
          <a:stretch>
            <a:fillRect/>
          </a:stretch>
        </p:blipFill>
        <p:spPr bwMode="auto">
          <a:xfrm>
            <a:off x="1542361" y="506776"/>
            <a:ext cx="7106021" cy="6246564"/>
          </a:xfrm>
          <a:prstGeom prst="rect">
            <a:avLst/>
          </a:prstGeom>
          <a:noFill/>
          <a:ln w="9525">
            <a:noFill/>
            <a:miter lim="800000"/>
            <a:headEnd/>
            <a:tailEnd/>
          </a:ln>
        </p:spPr>
      </p:pic>
    </p:spTree>
    <p:extLst>
      <p:ext uri="{BB962C8B-B14F-4D97-AF65-F5344CB8AC3E}">
        <p14:creationId xmlns:p14="http://schemas.microsoft.com/office/powerpoint/2010/main" val="3303772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5808" y="88135"/>
            <a:ext cx="7307855" cy="2101088"/>
          </a:xfrm>
          <a:prstGeom prst="rect">
            <a:avLst/>
          </a:prstGeom>
        </p:spPr>
        <p:txBody>
          <a:bodyPr wrap="square">
            <a:spAutoFit/>
          </a:bodyPr>
          <a:lstStyle/>
          <a:p>
            <a:pPr fontAlgn="base">
              <a:spcAft>
                <a:spcPts val="0"/>
              </a:spcAft>
            </a:pPr>
            <a:r>
              <a:rPr lang="uz-Cyrl-UZ" dirty="0">
                <a:latin typeface="Times New Roman" panose="02020603050405020304" pitchFamily="18" charset="0"/>
                <a:ea typeface="Times New Roman" panose="02020603050405020304" pitchFamily="18" charset="0"/>
              </a:rPr>
              <a:t>O‘rin almashtirish uchun sozlanma va parametrlardan tashqari ushbu shaklda foydalanuvchining o‘zi haqidagi shaxsiy ma’lumotlari tashkil topadi. </a:t>
            </a:r>
            <a:r>
              <a:rPr lang="uz-Cyrl-UZ" dirty="0">
                <a:solidFill>
                  <a:srgbClr val="212121"/>
                </a:solidFill>
                <a:latin typeface="Helvetica" panose="020B0604020202020204" pitchFamily="34" charset="0"/>
                <a:ea typeface="Times New Roman" panose="02020603050405020304" pitchFamily="18" charset="0"/>
              </a:rPr>
              <a:t>1C 8.2 platformasida amaliy echim</a:t>
            </a:r>
            <a:endParaRPr lang="ru-RU" sz="1050" dirty="0" smtClean="0">
              <a:effectLst/>
              <a:latin typeface="Times New Roman" panose="02020603050405020304" pitchFamily="18" charset="0"/>
              <a:ea typeface="Times New Roman" panose="02020603050405020304" pitchFamily="18" charset="0"/>
            </a:endParaRPr>
          </a:p>
          <a:p>
            <a:pPr>
              <a:lnSpc>
                <a:spcPct val="115000"/>
              </a:lnSpc>
              <a:spcAft>
                <a:spcPts val="1000"/>
              </a:spcAft>
            </a:pPr>
            <a:r>
              <a:rPr lang="uz-Cyrl-UZ" dirty="0">
                <a:solidFill>
                  <a:srgbClr val="212121"/>
                </a:solidFill>
                <a:latin typeface="Helvetica" panose="020B0604020202020204" pitchFamily="34" charset="0"/>
                <a:ea typeface="Calibri" panose="020F0502020204030204" pitchFamily="34" charset="0"/>
                <a:cs typeface="Times New Roman" panose="02020603050405020304" pitchFamily="18" charset="0"/>
              </a:rPr>
              <a:t/>
            </a:r>
            <a:br>
              <a:rPr lang="uz-Cyrl-UZ" dirty="0">
                <a:solidFill>
                  <a:srgbClr val="212121"/>
                </a:solidFill>
                <a:latin typeface="Helvetica" panose="020B0604020202020204" pitchFamily="34" charset="0"/>
                <a:ea typeface="Calibri" panose="020F0502020204030204" pitchFamily="34" charset="0"/>
                <a:cs typeface="Times New Roman" panose="02020603050405020304" pitchFamily="18" charset="0"/>
              </a:rPr>
            </a:b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uz-Cyrl-UZ" dirty="0">
                <a:solidFill>
                  <a:srgbClr val="212121"/>
                </a:solidFill>
                <a:latin typeface="Helvetica" panose="020B0604020202020204" pitchFamily="34" charset="0"/>
                <a:ea typeface="Calibri" panose="020F0502020204030204" pitchFamily="34" charset="0"/>
              </a:rPr>
              <a:t>Bizning konfiguratsiyamiz allaqachon platformaga ulangan bo'lishiga qaramay, </a:t>
            </a:r>
            <a:endParaRPr lang="ru-RU" dirty="0"/>
          </a:p>
        </p:txBody>
      </p:sp>
      <p:sp>
        <p:nvSpPr>
          <p:cNvPr id="3" name="Прямоугольник 2"/>
          <p:cNvSpPr/>
          <p:nvPr/>
        </p:nvSpPr>
        <p:spPr>
          <a:xfrm>
            <a:off x="1472586" y="2414902"/>
            <a:ext cx="7296839" cy="2862322"/>
          </a:xfrm>
          <a:prstGeom prst="rect">
            <a:avLst/>
          </a:prstGeom>
        </p:spPr>
        <p:txBody>
          <a:bodyPr wrap="square">
            <a:spAutoFit/>
          </a:bodyPr>
          <a:lstStyle/>
          <a:p>
            <a:pPr fontAlgn="base">
              <a:spcAft>
                <a:spcPts val="1500"/>
              </a:spcAft>
            </a:pPr>
            <a:r>
              <a:rPr lang="uz-Cyrl-UZ" dirty="0">
                <a:solidFill>
                  <a:srgbClr val="212121"/>
                </a:solidFill>
                <a:latin typeface="Helvetica" panose="020B0604020202020204" pitchFamily="34" charset="0"/>
                <a:ea typeface="Times New Roman" panose="02020603050405020304" pitchFamily="18" charset="0"/>
              </a:rPr>
              <a:t>dastur echimi interfeysi deyarli ishlaydigan vositalarni o'z ichiga olmaydi. Endi asosiy menyu dastur oynasining yuqori chegarasi bo'ylab joylashgan emas, balki bir necha kichik menyularni o'z ichiga olgan oddiy menyu shaklida ochiladi (1.33-rasmga qarang). Bundan tashqari, asosiy menyu faqat konfiguratsiyaga emas, balki texnologik platformaga tegishli bo'lgan buyruqlarni ham o'z ichiga oladi. Boshqacha qilib aytganda, "Korxonalarni hisobga olish", "Savdo menejmenti" va boshqalar bilan qanday konfiguratsiyani ishlatishingizdan qat'iy nazar, "1C Enterprise" rejimidagi dasturning asosiy menyusi bir xil funktsiyalar to'plamini o'z ichiga oladi.</a:t>
            </a:r>
            <a:endParaRPr lang="ru-RU"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14711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03094" y="99152"/>
            <a:ext cx="6602776" cy="1946687"/>
          </a:xfrm>
          <a:prstGeom prst="rect">
            <a:avLst/>
          </a:prstGeom>
        </p:spPr>
        <p:txBody>
          <a:bodyPr wrap="square">
            <a:spAutoFit/>
          </a:bodyPr>
          <a:lstStyle/>
          <a:p>
            <a:pPr fontAlgn="base">
              <a:spcAft>
                <a:spcPts val="1500"/>
              </a:spcAft>
            </a:pPr>
            <a:r>
              <a:rPr lang="uz-Cyrl-UZ" dirty="0">
                <a:solidFill>
                  <a:srgbClr val="212121"/>
                </a:solidFill>
                <a:latin typeface="Helvetica" panose="020B0604020202020204" pitchFamily="34" charset="0"/>
                <a:ea typeface="Times New Roman" panose="02020603050405020304" pitchFamily="18" charset="0"/>
              </a:rPr>
              <a:t>Shubhasiz, kelgusida ishlash uchun kerakli vositalarni dastur interfeysiga kiritish uchun bir qator harakatlarni bajarish kerak (hech bo'lmaganda - kataloglarga qo'ng'iroq qilish, ish rejimini tanlash, hisobot berishga o'tish va hk).</a:t>
            </a:r>
            <a:endParaRPr lang="ru-RU" sz="1050" dirty="0" smtClean="0">
              <a:effectLst/>
              <a:latin typeface="Times New Roman" panose="02020603050405020304" pitchFamily="18" charset="0"/>
              <a:ea typeface="Times New Roman" panose="02020603050405020304" pitchFamily="18" charset="0"/>
            </a:endParaRPr>
          </a:p>
          <a:p>
            <a:r>
              <a:rPr lang="en-US" dirty="0">
                <a:solidFill>
                  <a:srgbClr val="212121"/>
                </a:solidFill>
                <a:latin typeface="Helvetica" panose="020B0604020202020204" pitchFamily="34" charset="0"/>
                <a:ea typeface="Calibri" panose="020F0502020204030204" pitchFamily="34" charset="0"/>
              </a:rPr>
              <a:t>Ammo, </a:t>
            </a:r>
            <a:r>
              <a:rPr lang="en-US" dirty="0" err="1">
                <a:solidFill>
                  <a:srgbClr val="212121"/>
                </a:solidFill>
                <a:latin typeface="Helvetica" panose="020B0604020202020204" pitchFamily="34" charset="0"/>
                <a:ea typeface="Calibri" panose="020F0502020204030204" pitchFamily="34" charset="0"/>
              </a:rPr>
              <a:t>ushbu</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shaklda</a:t>
            </a:r>
            <a:r>
              <a:rPr lang="en-US" dirty="0">
                <a:solidFill>
                  <a:srgbClr val="212121"/>
                </a:solidFill>
                <a:latin typeface="Helvetica" panose="020B0604020202020204" pitchFamily="34" charset="0"/>
                <a:ea typeface="Calibri" panose="020F0502020204030204" pitchFamily="34" charset="0"/>
              </a:rPr>
              <a:t> ham, </a:t>
            </a:r>
            <a:r>
              <a:rPr lang="en-US" dirty="0" err="1">
                <a:solidFill>
                  <a:srgbClr val="212121"/>
                </a:solidFill>
                <a:latin typeface="Helvetica" panose="020B0604020202020204" pitchFamily="34" charset="0"/>
                <a:ea typeface="Calibri" panose="020F0502020204030204" pitchFamily="34" charset="0"/>
              </a:rPr>
              <a:t>siz</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dasturni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boshqarishingiz</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mumkin</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garchi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bu</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juda</a:t>
            </a:r>
            <a:r>
              <a:rPr lang="en-US" dirty="0">
                <a:solidFill>
                  <a:srgbClr val="212121"/>
                </a:solidFill>
                <a:latin typeface="Helvetica" panose="020B0604020202020204" pitchFamily="34" charset="0"/>
                <a:ea typeface="Calibri" panose="020F0502020204030204" pitchFamily="34" charset="0"/>
              </a:rPr>
              <a:t> </a:t>
            </a:r>
            <a:endParaRPr lang="ru-RU" dirty="0"/>
          </a:p>
        </p:txBody>
      </p:sp>
      <p:sp>
        <p:nvSpPr>
          <p:cNvPr id="3" name="Прямоугольник 2"/>
          <p:cNvSpPr/>
          <p:nvPr/>
        </p:nvSpPr>
        <p:spPr>
          <a:xfrm>
            <a:off x="1604789" y="2244942"/>
            <a:ext cx="6944299" cy="923330"/>
          </a:xfrm>
          <a:prstGeom prst="rect">
            <a:avLst/>
          </a:prstGeom>
        </p:spPr>
        <p:txBody>
          <a:bodyPr wrap="square">
            <a:spAutoFit/>
          </a:bodyPr>
          <a:lstStyle/>
          <a:p>
            <a:pPr fontAlgn="base">
              <a:spcAft>
                <a:spcPts val="1500"/>
              </a:spcAft>
            </a:pPr>
            <a:r>
              <a:rPr lang="en-US" dirty="0" err="1">
                <a:solidFill>
                  <a:srgbClr val="212121"/>
                </a:solidFill>
                <a:latin typeface="Helvetica" panose="020B0604020202020204" pitchFamily="34" charset="0"/>
                <a:ea typeface="Times New Roman" panose="02020603050405020304" pitchFamily="18" charset="0"/>
              </a:rPr>
              <a:t>qulay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emas</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rejimlariga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asosiy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menyuda</a:t>
            </a:r>
            <a:r>
              <a:rPr lang="en-US" dirty="0">
                <a:solidFill>
                  <a:srgbClr val="212121"/>
                </a:solidFill>
                <a:latin typeface="Helvetica" panose="020B0604020202020204" pitchFamily="34" charset="0"/>
                <a:ea typeface="Times New Roman" panose="02020603050405020304" pitchFamily="18" charset="0"/>
              </a:rPr>
              <a:t> All Functions </a:t>
            </a:r>
            <a:r>
              <a:rPr lang="en-US" dirty="0" err="1">
                <a:solidFill>
                  <a:srgbClr val="212121"/>
                </a:solidFill>
                <a:latin typeface="Helvetica" panose="020B0604020202020204" pitchFamily="34" charset="0"/>
                <a:ea typeface="Times New Roman" panose="02020603050405020304" pitchFamily="18" charset="0"/>
              </a:rPr>
              <a:t>buyrug'ini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bajaring</a:t>
            </a:r>
            <a:r>
              <a:rPr lang="en-US" dirty="0">
                <a:solidFill>
                  <a:srgbClr val="212121"/>
                </a:solidFill>
                <a:latin typeface="Helvetica" panose="020B0604020202020204" pitchFamily="34" charset="0"/>
                <a:ea typeface="Times New Roman" panose="02020603050405020304" pitchFamily="18" charset="0"/>
              </a:rPr>
              <a:t> (1.33-rasmga </a:t>
            </a:r>
            <a:r>
              <a:rPr lang="en-US" dirty="0" err="1">
                <a:solidFill>
                  <a:srgbClr val="212121"/>
                </a:solidFill>
                <a:latin typeface="Helvetica" panose="020B0604020202020204" pitchFamily="34" charset="0"/>
                <a:ea typeface="Times New Roman" panose="02020603050405020304" pitchFamily="18" charset="0"/>
              </a:rPr>
              <a:t>qarang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natijada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ekranda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oyna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paydo</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bo'ladi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sek</a:t>
            </a:r>
            <a:r>
              <a:rPr lang="en-US" dirty="0">
                <a:solidFill>
                  <a:srgbClr val="212121"/>
                </a:solidFill>
                <a:latin typeface="Helvetica" panose="020B0604020202020204" pitchFamily="34" charset="0"/>
                <a:ea typeface="Times New Roman" panose="02020603050405020304" pitchFamily="18" charset="0"/>
              </a:rPr>
              <a:t>. 1.34.</a:t>
            </a:r>
            <a:endParaRPr lang="ru-RU" sz="1050" dirty="0">
              <a:effectLst/>
              <a:latin typeface="Times New Roman" panose="02020603050405020304" pitchFamily="18" charset="0"/>
              <a:ea typeface="Times New Roman" panose="02020603050405020304" pitchFamily="18" charset="0"/>
            </a:endParaRPr>
          </a:p>
        </p:txBody>
      </p:sp>
      <p:sp>
        <p:nvSpPr>
          <p:cNvPr id="4" name="Прямоугольник 3"/>
          <p:cNvSpPr/>
          <p:nvPr/>
        </p:nvSpPr>
        <p:spPr>
          <a:xfrm>
            <a:off x="1723898" y="3585857"/>
            <a:ext cx="6122189" cy="369332"/>
          </a:xfrm>
          <a:prstGeom prst="rect">
            <a:avLst/>
          </a:prstGeom>
        </p:spPr>
        <p:txBody>
          <a:bodyPr wrap="none">
            <a:spAutoFit/>
          </a:bodyPr>
          <a:lstStyle/>
          <a:p>
            <a:pPr fontAlgn="base">
              <a:spcAft>
                <a:spcPts val="0"/>
              </a:spcAft>
            </a:pPr>
            <a:r>
              <a:rPr lang="en-US" b="1" dirty="0" err="1">
                <a:solidFill>
                  <a:srgbClr val="212121"/>
                </a:solidFill>
                <a:latin typeface="Helvetica" panose="020B0604020202020204" pitchFamily="34" charset="0"/>
                <a:ea typeface="Times New Roman" panose="02020603050405020304" pitchFamily="18" charset="0"/>
              </a:rPr>
              <a:t>Shakl</a:t>
            </a:r>
            <a:r>
              <a:rPr lang="en-US" b="1" dirty="0">
                <a:solidFill>
                  <a:srgbClr val="212121"/>
                </a:solidFill>
                <a:latin typeface="Helvetica" panose="020B0604020202020204" pitchFamily="34" charset="0"/>
                <a:ea typeface="Times New Roman" panose="02020603050405020304" pitchFamily="18" charset="0"/>
              </a:rPr>
              <a:t> 1.34.</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barcha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funktsiyalari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buyruqlari</a:t>
            </a:r>
            <a:endParaRPr lang="ru-RU"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05120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70891" y="0"/>
            <a:ext cx="6745995" cy="4154984"/>
          </a:xfrm>
          <a:prstGeom prst="rect">
            <a:avLst/>
          </a:prstGeom>
        </p:spPr>
        <p:txBody>
          <a:bodyPr wrap="square">
            <a:spAutoFit/>
          </a:bodyPr>
          <a:lstStyle/>
          <a:p>
            <a:pPr fontAlgn="base">
              <a:spcAft>
                <a:spcPts val="1500"/>
              </a:spcAft>
            </a:pPr>
            <a:r>
              <a:rPr lang="en-US" sz="2400" dirty="0" err="1">
                <a:solidFill>
                  <a:srgbClr val="212121"/>
                </a:solidFill>
                <a:latin typeface="Helvetica" panose="020B0604020202020204" pitchFamily="34" charset="0"/>
                <a:ea typeface="Times New Roman" panose="02020603050405020304" pitchFamily="18" charset="0"/>
              </a:rPr>
              <a:t>Ushbu</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oynada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barcha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konfiguratsiya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ob'ektlarining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ierarxik</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ro'yxati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mavjud</a:t>
            </a:r>
            <a:r>
              <a:rPr lang="en-US" sz="2400" dirty="0">
                <a:solidFill>
                  <a:srgbClr val="212121"/>
                </a:solidFill>
                <a:latin typeface="Helvetica" panose="020B0604020202020204" pitchFamily="34" charset="0"/>
                <a:ea typeface="Times New Roman" panose="02020603050405020304" pitchFamily="18" charset="0"/>
              </a:rPr>
              <a:t> - </a:t>
            </a:r>
            <a:r>
              <a:rPr lang="en-US" sz="2400" dirty="0" err="1">
                <a:solidFill>
                  <a:srgbClr val="212121"/>
                </a:solidFill>
                <a:latin typeface="Helvetica" panose="020B0604020202020204" pitchFamily="34" charset="0"/>
                <a:ea typeface="Times New Roman" panose="02020603050405020304" pitchFamily="18" charset="0"/>
              </a:rPr>
              <a:t>Konfiguratorda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shakllangan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shaklda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taxminan</a:t>
            </a:r>
            <a:r>
              <a:rPr lang="en-US" sz="2400" dirty="0">
                <a:solidFill>
                  <a:srgbClr val="212121"/>
                </a:solidFill>
                <a:latin typeface="Helvetica" panose="020B0604020202020204" pitchFamily="34" charset="0"/>
                <a:ea typeface="Times New Roman" panose="02020603050405020304" pitchFamily="18" charset="0"/>
              </a:rPr>
              <a:t> 1.17-rasm). </a:t>
            </a:r>
            <a:r>
              <a:rPr lang="en-US" sz="2400" dirty="0" err="1">
                <a:solidFill>
                  <a:srgbClr val="212121"/>
                </a:solidFill>
                <a:latin typeface="Helvetica" panose="020B0604020202020204" pitchFamily="34" charset="0"/>
                <a:ea typeface="Times New Roman" panose="02020603050405020304" pitchFamily="18" charset="0"/>
              </a:rPr>
              <a:t>Masalan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kiruvchi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kassa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buyruqlari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bilan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ishlash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rejimiga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o'tish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uchun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Hujjatlar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bo'limini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kengaytirish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Qabul</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kassa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buyurtmasi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pozitsiyasini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tanlang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Ochish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tugmachasini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bosing</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istalgan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joyni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ikki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marta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bosishingiz</a:t>
            </a:r>
            <a:r>
              <a:rPr lang="en-US" sz="2400" dirty="0">
                <a:solidFill>
                  <a:srgbClr val="212121"/>
                </a:solidFill>
                <a:latin typeface="Helvetica" panose="020B0604020202020204" pitchFamily="34" charset="0"/>
                <a:ea typeface="Times New Roman" panose="02020603050405020304" pitchFamily="18" charset="0"/>
              </a:rPr>
              <a:t> ham </a:t>
            </a:r>
            <a:r>
              <a:rPr lang="en-US" sz="2400" dirty="0" err="1">
                <a:solidFill>
                  <a:srgbClr val="212121"/>
                </a:solidFill>
                <a:latin typeface="Helvetica" panose="020B0604020202020204" pitchFamily="34" charset="0"/>
                <a:ea typeface="Times New Roman" panose="02020603050405020304" pitchFamily="18" charset="0"/>
              </a:rPr>
              <a:t>mumkin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Xuddi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shunday</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kataloglar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hisobotlar</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va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boshqa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konfiguratsiya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ob'ektlari</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bilan</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ishlash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rejimiga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o'tish</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amalga</a:t>
            </a:r>
            <a:r>
              <a:rPr lang="en-US" sz="2400" dirty="0">
                <a:solidFill>
                  <a:srgbClr val="212121"/>
                </a:solidFill>
                <a:latin typeface="Helvetica" panose="020B0604020202020204" pitchFamily="34" charset="0"/>
                <a:ea typeface="Times New Roman" panose="02020603050405020304" pitchFamily="18" charset="0"/>
              </a:rPr>
              <a:t> </a:t>
            </a:r>
            <a:r>
              <a:rPr lang="en-US" sz="2400" dirty="0" err="1">
                <a:solidFill>
                  <a:srgbClr val="212121"/>
                </a:solidFill>
                <a:latin typeface="Helvetica" panose="020B0604020202020204" pitchFamily="34" charset="0"/>
                <a:ea typeface="Times New Roman" panose="02020603050405020304" pitchFamily="18" charset="0"/>
              </a:rPr>
              <a:t>oshiriladi</a:t>
            </a:r>
            <a:r>
              <a:rPr lang="en-US" sz="2400" dirty="0">
                <a:solidFill>
                  <a:srgbClr val="212121"/>
                </a:solidFill>
                <a:latin typeface="Helvetica" panose="020B0604020202020204" pitchFamily="34"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78591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5808" y="337264"/>
            <a:ext cx="7120568" cy="2716128"/>
          </a:xfrm>
          <a:prstGeom prst="rect">
            <a:avLst/>
          </a:prstGeom>
        </p:spPr>
        <p:txBody>
          <a:bodyPr wrap="square">
            <a:spAutoFit/>
          </a:bodyPr>
          <a:lstStyle/>
          <a:p>
            <a:pPr fontAlgn="base">
              <a:spcAft>
                <a:spcPts val="1500"/>
              </a:spcAft>
            </a:pPr>
            <a:r>
              <a:rPr lang="en-US" dirty="0">
                <a:solidFill>
                  <a:srgbClr val="212121"/>
                </a:solidFill>
                <a:latin typeface="Helvetica" panose="020B0604020202020204" pitchFamily="34" charset="0"/>
                <a:ea typeface="Times New Roman" panose="02020603050405020304" pitchFamily="18" charset="0"/>
              </a:rPr>
              <a:t>Ammo, </a:t>
            </a:r>
            <a:r>
              <a:rPr lang="en-US" dirty="0" err="1">
                <a:solidFill>
                  <a:srgbClr val="212121"/>
                </a:solidFill>
                <a:latin typeface="Helvetica" panose="020B0604020202020204" pitchFamily="34" charset="0"/>
                <a:ea typeface="Times New Roman" panose="02020603050405020304" pitchFamily="18" charset="0"/>
              </a:rPr>
              <a:t>yuqorida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aytib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o'tganimizdek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juda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qulay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emas</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shuning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usul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faqat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alohida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holatlarda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qo'llanilishi</a:t>
            </a:r>
            <a:r>
              <a:rPr lang="en-US" dirty="0">
                <a:solidFill>
                  <a:srgbClr val="212121"/>
                </a:solidFill>
                <a:latin typeface="Helvetica" panose="020B0604020202020204" pitchFamily="34" charset="0"/>
                <a:ea typeface="Times New Roman" panose="02020603050405020304" pitchFamily="18" charset="0"/>
              </a:rPr>
              <a:t> </a:t>
            </a:r>
            <a:r>
              <a:rPr lang="en-US" sz="3200" dirty="0" err="1">
                <a:solidFill>
                  <a:srgbClr val="212121"/>
                </a:solidFill>
                <a:latin typeface="Helvetica" panose="020B0604020202020204" pitchFamily="34" charset="0"/>
                <a:ea typeface="Times New Roman" panose="02020603050405020304" pitchFamily="18" charset="0"/>
              </a:rPr>
              <a:t>mumkin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To'liq</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oddiy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foydalanuvchi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interfeysi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shakllantirilishi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kerak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biz </a:t>
            </a:r>
            <a:r>
              <a:rPr lang="en-US" dirty="0" err="1">
                <a:solidFill>
                  <a:srgbClr val="212121"/>
                </a:solidFill>
                <a:latin typeface="Helvetica" panose="020B0604020202020204" pitchFamily="34" charset="0"/>
                <a:ea typeface="Times New Roman" panose="02020603050405020304" pitchFamily="18" charset="0"/>
              </a:rPr>
              <a:t>buni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keyinchalik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qanday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qilishni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tasvirlaymiz</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fontAlgn="base">
              <a:spcAft>
                <a:spcPts val="1500"/>
              </a:spcAft>
            </a:pPr>
            <a:r>
              <a:rPr lang="en-US" dirty="0">
                <a:solidFill>
                  <a:srgbClr val="212121"/>
                </a:solidFill>
                <a:latin typeface="Helvetica" panose="020B0604020202020204" pitchFamily="34" charset="0"/>
                <a:ea typeface="Times New Roman" panose="02020603050405020304" pitchFamily="18" charset="0"/>
              </a:rPr>
              <a:t>1C 8.2 </a:t>
            </a:r>
            <a:r>
              <a:rPr lang="en-US" dirty="0" err="1">
                <a:solidFill>
                  <a:srgbClr val="212121"/>
                </a:solidFill>
                <a:latin typeface="Helvetica" panose="020B0604020202020204" pitchFamily="34" charset="0"/>
                <a:ea typeface="Times New Roman" panose="02020603050405020304" pitchFamily="18" charset="0"/>
              </a:rPr>
              <a:t>dasturining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interfeysining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asosiy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elementlari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bo'limlar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paneli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navigatsiya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paneli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harakatlar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paneli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Shaklda</a:t>
            </a:r>
            <a:r>
              <a:rPr lang="en-US" dirty="0">
                <a:solidFill>
                  <a:srgbClr val="212121"/>
                </a:solidFill>
                <a:latin typeface="Helvetica" panose="020B0604020202020204" pitchFamily="34" charset="0"/>
                <a:ea typeface="Times New Roman" panose="02020603050405020304" pitchFamily="18" charset="0"/>
              </a:rPr>
              <a:t> 1.35 </a:t>
            </a:r>
            <a:r>
              <a:rPr lang="en-US" dirty="0" err="1">
                <a:solidFill>
                  <a:srgbClr val="212121"/>
                </a:solidFill>
                <a:latin typeface="Helvetica" panose="020B0604020202020204" pitchFamily="34" charset="0"/>
                <a:ea typeface="Times New Roman" panose="02020603050405020304" pitchFamily="18" charset="0"/>
              </a:rPr>
              <a:t>ushbu</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elementlar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maxsus</a:t>
            </a:r>
            <a:r>
              <a:rPr lang="en-US" dirty="0">
                <a:solidFill>
                  <a:srgbClr val="212121"/>
                </a:solidFill>
                <a:latin typeface="Helvetica" panose="020B0604020202020204" pitchFamily="34" charset="0"/>
                <a:ea typeface="Times New Roman" panose="02020603050405020304" pitchFamily="18" charset="0"/>
              </a:rPr>
              <a:t> 1C 8.2 </a:t>
            </a:r>
            <a:r>
              <a:rPr lang="en-US" dirty="0" err="1">
                <a:solidFill>
                  <a:srgbClr val="212121"/>
                </a:solidFill>
                <a:latin typeface="Helvetica" panose="020B0604020202020204" pitchFamily="34" charset="0"/>
                <a:ea typeface="Times New Roman" panose="02020603050405020304" pitchFamily="18" charset="0"/>
              </a:rPr>
              <a:t>platformasi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yaratilgan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Savdo</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menejmenti</a:t>
            </a:r>
            <a:r>
              <a:rPr lang="en-US" dirty="0">
                <a:solidFill>
                  <a:srgbClr val="212121"/>
                </a:solidFill>
                <a:latin typeface="Helvetica" panose="020B0604020202020204" pitchFamily="34" charset="0"/>
                <a:ea typeface="Times New Roman" panose="02020603050405020304" pitchFamily="18" charset="0"/>
              </a:rPr>
              <a:t>" 11 </a:t>
            </a:r>
            <a:r>
              <a:rPr lang="en-US" dirty="0" err="1">
                <a:solidFill>
                  <a:srgbClr val="212121"/>
                </a:solidFill>
                <a:latin typeface="Helvetica" panose="020B0604020202020204" pitchFamily="34" charset="0"/>
                <a:ea typeface="Times New Roman" panose="02020603050405020304" pitchFamily="18" charset="0"/>
              </a:rPr>
              <a:t>versiyasi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konfiguratsiyasi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ko'rsatilgan</a:t>
            </a:r>
            <a:r>
              <a:rPr lang="en-US" dirty="0">
                <a:solidFill>
                  <a:srgbClr val="212121"/>
                </a:solidFill>
                <a:latin typeface="Helvetica" panose="020B0604020202020204" pitchFamily="34" charset="0"/>
                <a:ea typeface="Times New Roman" panose="02020603050405020304" pitchFamily="18" charset="0"/>
              </a:rPr>
              <a:t>.</a:t>
            </a:r>
            <a:endParaRPr lang="ru-RU" sz="1050" dirty="0">
              <a:effectLst/>
              <a:latin typeface="Times New Roman" panose="02020603050405020304" pitchFamily="18" charset="0"/>
              <a:ea typeface="Times New Roman" panose="02020603050405020304" pitchFamily="18" charset="0"/>
            </a:endParaRPr>
          </a:p>
        </p:txBody>
      </p:sp>
      <p:sp>
        <p:nvSpPr>
          <p:cNvPr id="3" name="Прямоугольник 2"/>
          <p:cNvSpPr/>
          <p:nvPr/>
        </p:nvSpPr>
        <p:spPr>
          <a:xfrm>
            <a:off x="1615808" y="3233052"/>
            <a:ext cx="6096000" cy="1824089"/>
          </a:xfrm>
          <a:prstGeom prst="rect">
            <a:avLst/>
          </a:prstGeom>
        </p:spPr>
        <p:txBody>
          <a:bodyPr>
            <a:spAutoFit/>
          </a:bodyPr>
          <a:lstStyle/>
          <a:p>
            <a:pPr fontAlgn="base">
              <a:spcAft>
                <a:spcPts val="0"/>
              </a:spcAft>
            </a:pPr>
            <a:r>
              <a:rPr lang="en-US" b="1" dirty="0" err="1">
                <a:solidFill>
                  <a:srgbClr val="212121"/>
                </a:solidFill>
                <a:latin typeface="Helvetica" panose="020B0604020202020204" pitchFamily="34" charset="0"/>
                <a:ea typeface="Times New Roman" panose="02020603050405020304" pitchFamily="18" charset="0"/>
              </a:rPr>
              <a:t>Shakl</a:t>
            </a:r>
            <a:r>
              <a:rPr lang="en-US" b="1" dirty="0">
                <a:solidFill>
                  <a:srgbClr val="212121"/>
                </a:solidFill>
                <a:latin typeface="Helvetica" panose="020B0604020202020204" pitchFamily="34" charset="0"/>
                <a:ea typeface="Times New Roman" panose="02020603050405020304" pitchFamily="18" charset="0"/>
              </a:rPr>
              <a:t> 1.35.</a:t>
            </a:r>
            <a:r>
              <a:rPr lang="en-US" dirty="0">
                <a:solidFill>
                  <a:srgbClr val="212121"/>
                </a:solidFill>
                <a:latin typeface="Helvetica" panose="020B0604020202020204" pitchFamily="34" charset="0"/>
                <a:ea typeface="Times New Roman" panose="02020603050405020304" pitchFamily="18" charset="0"/>
              </a:rPr>
              <a:t>   1C 8.2 </a:t>
            </a:r>
            <a:r>
              <a:rPr lang="en-US" dirty="0" err="1">
                <a:solidFill>
                  <a:srgbClr val="212121"/>
                </a:solidFill>
                <a:latin typeface="Helvetica" panose="020B0604020202020204" pitchFamily="34" charset="0"/>
                <a:ea typeface="Times New Roman" panose="02020603050405020304" pitchFamily="18" charset="0"/>
              </a:rPr>
              <a:t>platformasida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Savdo</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menejmenti</a:t>
            </a:r>
            <a:r>
              <a:rPr lang="en-US" dirty="0">
                <a:solidFill>
                  <a:srgbClr val="212121"/>
                </a:solidFill>
                <a:latin typeface="Helvetica" panose="020B0604020202020204" pitchFamily="34" charset="0"/>
                <a:ea typeface="Times New Roman" panose="02020603050405020304" pitchFamily="18" charset="0"/>
              </a:rPr>
              <a:t>" 11 </a:t>
            </a:r>
            <a:r>
              <a:rPr lang="en-US" dirty="0" err="1">
                <a:solidFill>
                  <a:srgbClr val="212121"/>
                </a:solidFill>
                <a:latin typeface="Helvetica" panose="020B0604020202020204" pitchFamily="34" charset="0"/>
                <a:ea typeface="Times New Roman" panose="02020603050405020304" pitchFamily="18" charset="0"/>
              </a:rPr>
              <a:t>konfiguratsiyasining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ishchi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interfeysi</a:t>
            </a:r>
            <a:endParaRPr lang="ru-RU" sz="1050" dirty="0" smtClean="0">
              <a:effectLst/>
              <a:latin typeface="Times New Roman" panose="02020603050405020304" pitchFamily="18" charset="0"/>
              <a:ea typeface="Times New Roman" panose="02020603050405020304" pitchFamily="18" charset="0"/>
            </a:endParaRPr>
          </a:p>
          <a:p>
            <a:pPr>
              <a:lnSpc>
                <a:spcPct val="115000"/>
              </a:lnSpc>
              <a:spcAft>
                <a:spcPts val="1000"/>
              </a:spcAft>
            </a:pPr>
            <a:r>
              <a:rPr lang="en-US" dirty="0">
                <a:solidFill>
                  <a:srgbClr val="212121"/>
                </a:solidFill>
                <a:latin typeface="Helvetica" panose="020B0604020202020204" pitchFamily="34" charset="0"/>
                <a:ea typeface="Calibri" panose="020F0502020204030204" pitchFamily="34" charset="0"/>
                <a:cs typeface="Times New Roman" panose="02020603050405020304" pitchFamily="18" charset="0"/>
              </a:rPr>
              <a:t/>
            </a:r>
            <a:br>
              <a:rPr lang="en-US" dirty="0">
                <a:solidFill>
                  <a:srgbClr val="212121"/>
                </a:solidFill>
                <a:latin typeface="Helvetica" panose="020B0604020202020204" pitchFamily="34" charset="0"/>
                <a:ea typeface="Calibri" panose="020F0502020204030204" pitchFamily="34" charset="0"/>
                <a:cs typeface="Times New Roman" panose="02020603050405020304" pitchFamily="18" charset="0"/>
              </a:rPr>
            </a:br>
            <a:endParaRPr lang="ru-RU" sz="1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dirty="0" err="1">
                <a:solidFill>
                  <a:srgbClr val="212121"/>
                </a:solidFill>
                <a:latin typeface="Helvetica" panose="020B0604020202020204" pitchFamily="34" charset="0"/>
                <a:ea typeface="Calibri" panose="020F0502020204030204" pitchFamily="34" charset="0"/>
              </a:rPr>
              <a:t>Dasturning</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oldingi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versiyalariga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nisbatan</a:t>
            </a:r>
            <a:r>
              <a:rPr lang="en-US" dirty="0">
                <a:solidFill>
                  <a:srgbClr val="212121"/>
                </a:solidFill>
                <a:latin typeface="Helvetica" panose="020B0604020202020204" pitchFamily="34" charset="0"/>
                <a:ea typeface="Calibri" panose="020F0502020204030204" pitchFamily="34" charset="0"/>
              </a:rPr>
              <a:t> 8.2 </a:t>
            </a:r>
            <a:r>
              <a:rPr lang="en-US" dirty="0" err="1">
                <a:solidFill>
                  <a:srgbClr val="212121"/>
                </a:solidFill>
                <a:latin typeface="Helvetica" panose="020B0604020202020204" pitchFamily="34" charset="0"/>
                <a:ea typeface="Calibri" panose="020F0502020204030204" pitchFamily="34" charset="0"/>
              </a:rPr>
              <a:t>versiyasining</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o'ziga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xos</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xususiyati</a:t>
            </a:r>
            <a:r>
              <a:rPr lang="en-US" dirty="0">
                <a:solidFill>
                  <a:srgbClr val="212121"/>
                </a:solidFill>
                <a:latin typeface="Helvetica" panose="020B0604020202020204" pitchFamily="34" charset="0"/>
                <a:ea typeface="Calibri" panose="020F0502020204030204" pitchFamily="34" charset="0"/>
              </a:rPr>
              <a:t> </a:t>
            </a:r>
            <a:endParaRPr lang="ru-RU" dirty="0"/>
          </a:p>
        </p:txBody>
      </p:sp>
    </p:spTree>
    <p:extLst>
      <p:ext uri="{BB962C8B-B14F-4D97-AF65-F5344CB8AC3E}">
        <p14:creationId xmlns:p14="http://schemas.microsoft.com/office/powerpoint/2010/main" val="1376754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81340" y="187287"/>
            <a:ext cx="6962660" cy="4716676"/>
          </a:xfrm>
          <a:prstGeom prst="rect">
            <a:avLst/>
          </a:prstGeom>
        </p:spPr>
        <p:txBody>
          <a:bodyPr wrap="square">
            <a:spAutoFit/>
          </a:bodyPr>
          <a:lstStyle/>
          <a:p>
            <a:pPr fontAlgn="base">
              <a:spcAft>
                <a:spcPts val="1500"/>
              </a:spcAft>
            </a:pPr>
            <a:r>
              <a:rPr lang="en-US" dirty="0" err="1">
                <a:solidFill>
                  <a:srgbClr val="212121"/>
                </a:solidFill>
                <a:latin typeface="Helvetica" panose="020B0604020202020204" pitchFamily="34" charset="0"/>
                <a:ea typeface="Times New Roman" panose="02020603050405020304" pitchFamily="18" charset="0"/>
              </a:rPr>
              <a:t>shundaki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hozirda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Konfigurator</a:t>
            </a:r>
            <a:r>
              <a:rPr lang="en-US" dirty="0">
                <a:solidFill>
                  <a:srgbClr val="212121"/>
                </a:solidFill>
                <a:latin typeface="Helvetica" panose="020B0604020202020204" pitchFamily="34" charset="0"/>
                <a:ea typeface="Times New Roman" panose="02020603050405020304" pitchFamily="18" charset="0"/>
              </a:rPr>
              <a:t>" da </a:t>
            </a:r>
            <a:r>
              <a:rPr lang="en-US" dirty="0" err="1">
                <a:solidFill>
                  <a:srgbClr val="212121"/>
                </a:solidFill>
                <a:latin typeface="Helvetica" panose="020B0604020202020204" pitchFamily="34" charset="0"/>
                <a:ea typeface="Times New Roman" panose="02020603050405020304" pitchFamily="18" charset="0"/>
              </a:rPr>
              <a:t>shakllangan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quyi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tizimlarning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tuzilishi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amaliy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echimning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interfeysi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vositalariga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bevosita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ta'sir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qiladi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Quyi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tizimning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birinchi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darajasi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yechimidagi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bo'limga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keyingi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bosqichlar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esa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navigatsiya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panelidagi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buyruqlar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guruhlarining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nomlariga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mos</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keladi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Quyi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tizimga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kiritilgan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konfiguratsiya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ob'ektlariga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kelsak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navigatsiya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panelida</a:t>
            </a:r>
            <a:r>
              <a:rPr lang="en-US" dirty="0">
                <a:solidFill>
                  <a:srgbClr val="212121"/>
                </a:solidFill>
                <a:latin typeface="Helvetica" panose="020B0604020202020204" pitchFamily="34" charset="0"/>
                <a:ea typeface="Times New Roman" panose="02020603050405020304" pitchFamily="18" charset="0"/>
              </a:rPr>
              <a:t> ham, </a:t>
            </a:r>
            <a:r>
              <a:rPr lang="en-US" dirty="0" err="1">
                <a:solidFill>
                  <a:srgbClr val="212121"/>
                </a:solidFill>
                <a:latin typeface="Helvetica" panose="020B0604020202020204" pitchFamily="34" charset="0"/>
                <a:ea typeface="Times New Roman" panose="02020603050405020304" pitchFamily="18" charset="0"/>
              </a:rPr>
              <a:t>harakat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panelida</a:t>
            </a:r>
            <a:r>
              <a:rPr lang="en-US" dirty="0">
                <a:solidFill>
                  <a:srgbClr val="212121"/>
                </a:solidFill>
                <a:latin typeface="Helvetica" panose="020B0604020202020204" pitchFamily="34" charset="0"/>
                <a:ea typeface="Times New Roman" panose="02020603050405020304" pitchFamily="18" charset="0"/>
              </a:rPr>
              <a:t> ham </a:t>
            </a:r>
            <a:r>
              <a:rPr lang="en-US" dirty="0" err="1">
                <a:solidFill>
                  <a:srgbClr val="212121"/>
                </a:solidFill>
                <a:latin typeface="Helvetica" panose="020B0604020202020204" pitchFamily="34" charset="0"/>
                <a:ea typeface="Times New Roman" panose="02020603050405020304" pitchFamily="18" charset="0"/>
              </a:rPr>
              <a:t>ko'rsatilishi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mumkin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xususan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Hisobotlarni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konfiguratsiya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qilish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ob'ektlari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harakat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panelida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ko'rsatiladi</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r>
              <a:rPr lang="en-US" dirty="0" err="1">
                <a:solidFill>
                  <a:srgbClr val="212121"/>
                </a:solidFill>
                <a:latin typeface="Helvetica" panose="020B0604020202020204" pitchFamily="34" charset="0"/>
                <a:ea typeface="Calibri" panose="020F0502020204030204" pitchFamily="34" charset="0"/>
              </a:rPr>
              <a:t>Shuni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ta'kidlash</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kerakki</a:t>
            </a:r>
            <a:r>
              <a:rPr lang="en-US" dirty="0">
                <a:solidFill>
                  <a:srgbClr val="212121"/>
                </a:solidFill>
                <a:latin typeface="Helvetica" panose="020B0604020202020204" pitchFamily="34" charset="0"/>
                <a:ea typeface="Calibri" panose="020F0502020204030204" pitchFamily="34" charset="0"/>
              </a:rPr>
              <a:t>, 8.1 </a:t>
            </a:r>
            <a:r>
              <a:rPr lang="en-US" dirty="0" err="1">
                <a:solidFill>
                  <a:srgbClr val="212121"/>
                </a:solidFill>
                <a:latin typeface="Helvetica" panose="020B0604020202020204" pitchFamily="34" charset="0"/>
                <a:ea typeface="Calibri" panose="020F0502020204030204" pitchFamily="34" charset="0"/>
              </a:rPr>
              <a:t>platformasida</a:t>
            </a:r>
            <a:r>
              <a:rPr lang="en-US" dirty="0">
                <a:solidFill>
                  <a:srgbClr val="212121"/>
                </a:solidFill>
                <a:latin typeface="Helvetica" panose="020B0604020202020204" pitchFamily="34" charset="0"/>
                <a:ea typeface="Calibri" panose="020F0502020204030204" pitchFamily="34" charset="0"/>
              </a:rPr>
              <a:t> 8.2 </a:t>
            </a:r>
            <a:r>
              <a:rPr lang="en-US" dirty="0" err="1">
                <a:solidFill>
                  <a:srgbClr val="212121"/>
                </a:solidFill>
                <a:latin typeface="Helvetica" panose="020B0604020202020204" pitchFamily="34" charset="0"/>
                <a:ea typeface="Calibri" panose="020F0502020204030204" pitchFamily="34" charset="0"/>
              </a:rPr>
              <a:t>platformasida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ishlash</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uchun</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yaratilgan</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Korxonalar</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uchun</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buxgalteriya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hisobi</a:t>
            </a:r>
            <a:r>
              <a:rPr lang="en-US" dirty="0">
                <a:solidFill>
                  <a:srgbClr val="212121"/>
                </a:solidFill>
                <a:latin typeface="Helvetica" panose="020B0604020202020204" pitchFamily="34" charset="0"/>
                <a:ea typeface="Calibri" panose="020F0502020204030204" pitchFamily="34" charset="0"/>
              </a:rPr>
              <a:t> 1.6" </a:t>
            </a:r>
            <a:r>
              <a:rPr lang="en-US" dirty="0" err="1">
                <a:solidFill>
                  <a:srgbClr val="212121"/>
                </a:solidFill>
                <a:latin typeface="Helvetica" panose="020B0604020202020204" pitchFamily="34" charset="0"/>
                <a:ea typeface="Calibri" panose="020F0502020204030204" pitchFamily="34" charset="0"/>
              </a:rPr>
              <a:t>konfiguratsiyasini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o'zgartirish</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vaqtni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talab</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qiladigan</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jarayon</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Biror</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narsani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almashtirish</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va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konfiguratsiya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ob'ektlarini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bitta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platformadan</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ikkinchisiga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avtomatik</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ravishda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o'tkazish</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shunchaki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ishlamaydi</a:t>
            </a:r>
            <a:r>
              <a:rPr lang="en-US" dirty="0">
                <a:solidFill>
                  <a:srgbClr val="212121"/>
                </a:solidFill>
                <a:latin typeface="Helvetica" panose="020B0604020202020204" pitchFamily="34" charset="0"/>
                <a:ea typeface="Calibri" panose="020F0502020204030204" pitchFamily="34" charset="0"/>
              </a:rPr>
              <a:t> - </a:t>
            </a:r>
            <a:r>
              <a:rPr lang="en-US" dirty="0" err="1">
                <a:solidFill>
                  <a:srgbClr val="212121"/>
                </a:solidFill>
                <a:latin typeface="Helvetica" panose="020B0604020202020204" pitchFamily="34" charset="0"/>
                <a:ea typeface="Calibri" panose="020F0502020204030204" pitchFamily="34" charset="0"/>
              </a:rPr>
              <a:t>birinchi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navbatda</a:t>
            </a:r>
            <a:r>
              <a:rPr lang="en-US" dirty="0">
                <a:solidFill>
                  <a:srgbClr val="212121"/>
                </a:solidFill>
                <a:latin typeface="Helvetica" panose="020B0604020202020204" pitchFamily="34" charset="0"/>
                <a:ea typeface="Calibri" panose="020F0502020204030204" pitchFamily="34" charset="0"/>
              </a:rPr>
              <a:t>, 8.2 </a:t>
            </a:r>
            <a:r>
              <a:rPr lang="en-US" dirty="0" err="1">
                <a:solidFill>
                  <a:srgbClr val="212121"/>
                </a:solidFill>
                <a:latin typeface="Helvetica" panose="020B0604020202020204" pitchFamily="34" charset="0"/>
                <a:ea typeface="Calibri" panose="020F0502020204030204" pitchFamily="34" charset="0"/>
              </a:rPr>
              <a:t>platformasi</a:t>
            </a:r>
            <a:r>
              <a:rPr lang="en-US" dirty="0">
                <a:solidFill>
                  <a:srgbClr val="212121"/>
                </a:solidFill>
                <a:latin typeface="Helvetica" panose="020B0604020202020204" pitchFamily="34" charset="0"/>
                <a:ea typeface="Calibri" panose="020F0502020204030204" pitchFamily="34" charset="0"/>
              </a:rPr>
              <a:t> 8.1-dan </a:t>
            </a:r>
            <a:r>
              <a:rPr lang="en-US" dirty="0" err="1">
                <a:solidFill>
                  <a:srgbClr val="212121"/>
                </a:solidFill>
                <a:latin typeface="Helvetica" panose="020B0604020202020204" pitchFamily="34" charset="0"/>
                <a:ea typeface="Calibri" panose="020F0502020204030204" pitchFamily="34" charset="0"/>
              </a:rPr>
              <a:t>ba'zi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bir</a:t>
            </a:r>
            <a:r>
              <a:rPr lang="en-US" dirty="0">
                <a:solidFill>
                  <a:srgbClr val="212121"/>
                </a:solidFill>
                <a:latin typeface="Helvetica" panose="020B0604020202020204" pitchFamily="34" charset="0"/>
                <a:ea typeface="Calibri" panose="020F0502020204030204" pitchFamily="34" charset="0"/>
              </a:rPr>
              <a:t> tub </a:t>
            </a:r>
            <a:r>
              <a:rPr lang="en-US" dirty="0" err="1">
                <a:solidFill>
                  <a:srgbClr val="212121"/>
                </a:solidFill>
                <a:latin typeface="Helvetica" panose="020B0604020202020204" pitchFamily="34" charset="0"/>
                <a:ea typeface="Calibri" panose="020F0502020204030204" pitchFamily="34" charset="0"/>
              </a:rPr>
              <a:t>farqlarga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ega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Konfiguratsiyani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o'zgartirgandan</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so'ng</a:t>
            </a:r>
            <a:r>
              <a:rPr lang="en-US" dirty="0">
                <a:solidFill>
                  <a:srgbClr val="212121"/>
                </a:solidFill>
                <a:latin typeface="Helvetica" panose="020B0604020202020204" pitchFamily="34" charset="0"/>
                <a:ea typeface="Calibri" panose="020F0502020204030204" pitchFamily="34" charset="0"/>
              </a:rPr>
              <a:t>, "1C: Enterprise" </a:t>
            </a:r>
            <a:r>
              <a:rPr lang="en-US" dirty="0" err="1">
                <a:solidFill>
                  <a:srgbClr val="212121"/>
                </a:solidFill>
                <a:latin typeface="Helvetica" panose="020B0604020202020204" pitchFamily="34" charset="0"/>
                <a:ea typeface="Calibri" panose="020F0502020204030204" pitchFamily="34" charset="0"/>
              </a:rPr>
              <a:t>rejimidagi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dastur</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interfeysi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shaklda</a:t>
            </a:r>
            <a:r>
              <a:rPr lang="en-US" dirty="0">
                <a:solidFill>
                  <a:srgbClr val="212121"/>
                </a:solidFill>
                <a:latin typeface="Helvetica" panose="020B0604020202020204" pitchFamily="34" charset="0"/>
                <a:ea typeface="Calibri" panose="020F0502020204030204" pitchFamily="34" charset="0"/>
              </a:rPr>
              <a:t> </a:t>
            </a:r>
            <a:endParaRPr lang="ru-RU" dirty="0"/>
          </a:p>
        </p:txBody>
      </p:sp>
    </p:spTree>
    <p:extLst>
      <p:ext uri="{BB962C8B-B14F-4D97-AF65-F5344CB8AC3E}">
        <p14:creationId xmlns:p14="http://schemas.microsoft.com/office/powerpoint/2010/main" val="1033926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60723" y="0"/>
            <a:ext cx="6096000" cy="4162678"/>
          </a:xfrm>
          <a:prstGeom prst="rect">
            <a:avLst/>
          </a:prstGeom>
        </p:spPr>
        <p:txBody>
          <a:bodyPr>
            <a:spAutoFit/>
          </a:bodyPr>
          <a:lstStyle/>
          <a:p>
            <a:pPr fontAlgn="base">
              <a:spcAft>
                <a:spcPts val="1500"/>
              </a:spcAft>
            </a:pPr>
            <a:r>
              <a:rPr lang="en-US" dirty="0" err="1">
                <a:solidFill>
                  <a:srgbClr val="212121"/>
                </a:solidFill>
                <a:latin typeface="Helvetica" panose="020B0604020202020204" pitchFamily="34" charset="0"/>
                <a:ea typeface="Times New Roman" panose="02020603050405020304" pitchFamily="18" charset="0"/>
              </a:rPr>
              <a:t>ko'rsatilganga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o'xshaydi</a:t>
            </a:r>
            <a:r>
              <a:rPr lang="en-US" dirty="0">
                <a:solidFill>
                  <a:srgbClr val="212121"/>
                </a:solidFill>
                <a:latin typeface="Helvetica" panose="020B0604020202020204" pitchFamily="34" charset="0"/>
                <a:ea typeface="Times New Roman" panose="02020603050405020304" pitchFamily="18" charset="0"/>
              </a:rPr>
              <a:t>. 1.33, </a:t>
            </a:r>
            <a:r>
              <a:rPr lang="en-US" dirty="0" err="1">
                <a:solidFill>
                  <a:srgbClr val="212121"/>
                </a:solidFill>
                <a:latin typeface="Helvetica" panose="020B0604020202020204" pitchFamily="34" charset="0"/>
                <a:ea typeface="Times New Roman" panose="02020603050405020304" pitchFamily="18" charset="0"/>
              </a:rPr>
              <a:t>shunchaki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yo'q</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deyish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Shuning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o'zingiz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mustaqil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ravishda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dastur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yechimining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interfeysi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tarkibiga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nimani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kiritish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kerakligini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interfeysning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tuzilishini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o'ylab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topishingiz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elementlarini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guruhlash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joylashtirish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tartibini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aniqlab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olishingiz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kerak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hokazo</a:t>
            </a:r>
            <a:r>
              <a:rPr lang="en-US" dirty="0">
                <a:solidFill>
                  <a:srgbClr val="212121"/>
                </a:solidFill>
                <a:latin typeface="Helvetica" panose="020B0604020202020204" pitchFamily="34" charset="0"/>
                <a:ea typeface="Times New Roman" panose="02020603050405020304" pitchFamily="18" charset="0"/>
              </a:rPr>
              <a:t>. Bu </a:t>
            </a:r>
            <a:r>
              <a:rPr lang="en-US" dirty="0" err="1">
                <a:solidFill>
                  <a:srgbClr val="212121"/>
                </a:solidFill>
                <a:latin typeface="Helvetica" panose="020B0604020202020204" pitchFamily="34" charset="0"/>
                <a:ea typeface="Times New Roman" panose="02020603050405020304" pitchFamily="18" charset="0"/>
              </a:rPr>
              <a:t>erda</a:t>
            </a:r>
            <a:r>
              <a:rPr lang="en-US" dirty="0">
                <a:solidFill>
                  <a:srgbClr val="212121"/>
                </a:solidFill>
                <a:latin typeface="Helvetica" panose="020B0604020202020204" pitchFamily="34" charset="0"/>
                <a:ea typeface="Times New Roman" panose="02020603050405020304" pitchFamily="18" charset="0"/>
              </a:rPr>
              <a:t> biz </a:t>
            </a:r>
            <a:r>
              <a:rPr lang="en-US" dirty="0" err="1">
                <a:solidFill>
                  <a:srgbClr val="212121"/>
                </a:solidFill>
                <a:latin typeface="Helvetica" panose="020B0604020202020204" pitchFamily="34" charset="0"/>
                <a:ea typeface="Times New Roman" panose="02020603050405020304" pitchFamily="18" charset="0"/>
              </a:rPr>
              <a:t>buni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amalga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oshirmaymiz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faqat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aniq</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misol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bilan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qanday</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qilib</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mustaqil</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ravishda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shakllantiramiz</a:t>
            </a:r>
            <a:r>
              <a:rPr lang="en-US" dirty="0">
                <a:solidFill>
                  <a:srgbClr val="212121"/>
                </a:solidFill>
                <a:latin typeface="Helvetica" panose="020B0604020202020204" pitchFamily="34" charset="0"/>
                <a:ea typeface="Times New Roman" panose="02020603050405020304" pitchFamily="18" charset="0"/>
              </a:rPr>
              <a:t>. 8.2 </a:t>
            </a:r>
            <a:r>
              <a:rPr lang="en-US" dirty="0" err="1">
                <a:solidFill>
                  <a:srgbClr val="212121"/>
                </a:solidFill>
                <a:latin typeface="Helvetica" panose="020B0604020202020204" pitchFamily="34" charset="0"/>
                <a:ea typeface="Times New Roman" panose="02020603050405020304" pitchFamily="18" charset="0"/>
              </a:rPr>
              <a:t>platformasida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ishlash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uchun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interfeys</a:t>
            </a:r>
            <a:r>
              <a:rPr lang="en-US" dirty="0">
                <a:solidFill>
                  <a:srgbClr val="212121"/>
                </a:solidFill>
                <a:latin typeface="Helvetica" panose="020B0604020202020204" pitchFamily="34" charset="0"/>
                <a:ea typeface="Times New Roman" panose="02020603050405020304" pitchFamily="18" charset="0"/>
              </a:rPr>
              <a:t>.</a:t>
            </a:r>
            <a:endParaRPr lang="ru-RU" sz="1050" dirty="0" smtClean="0">
              <a:effectLst/>
              <a:latin typeface="Times New Roman" panose="02020603050405020304" pitchFamily="18" charset="0"/>
              <a:ea typeface="Times New Roman" panose="02020603050405020304" pitchFamily="18" charset="0"/>
            </a:endParaRPr>
          </a:p>
          <a:p>
            <a:pPr fontAlgn="base">
              <a:spcAft>
                <a:spcPts val="1500"/>
              </a:spcAft>
            </a:pPr>
            <a:r>
              <a:rPr lang="en-US" dirty="0" err="1">
                <a:solidFill>
                  <a:srgbClr val="212121"/>
                </a:solidFill>
                <a:latin typeface="Helvetica" panose="020B0604020202020204" pitchFamily="34" charset="0"/>
                <a:ea typeface="Times New Roman" panose="02020603050405020304" pitchFamily="18" charset="0"/>
              </a:rPr>
              <a:t>Masalan</a:t>
            </a:r>
            <a:r>
              <a:rPr lang="en-US" dirty="0">
                <a:solidFill>
                  <a:srgbClr val="212121"/>
                </a:solidFill>
                <a:latin typeface="Helvetica" panose="020B0604020202020204" pitchFamily="34" charset="0"/>
                <a:ea typeface="Times New Roman" panose="02020603050405020304" pitchFamily="18" charset="0"/>
              </a:rPr>
              <a:t>, biz </a:t>
            </a:r>
            <a:r>
              <a:rPr lang="en-US" dirty="0" err="1">
                <a:solidFill>
                  <a:srgbClr val="212121"/>
                </a:solidFill>
                <a:latin typeface="Helvetica" panose="020B0604020202020204" pitchFamily="34" charset="0"/>
                <a:ea typeface="Times New Roman" panose="02020603050405020304" pitchFamily="18" charset="0"/>
              </a:rPr>
              <a:t>bo'lim</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panelida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ko'rsatiladigan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Moliya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bo'limini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yaratamiz</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unda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Banklar</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katalogini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shuningdek</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kiruvchi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chiquvchi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kassa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buyurtmalarining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kirish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chiquvchi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to'lov</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buyurtmalarining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rejimiga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o'tish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buyruqlari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mavjud</a:t>
            </a:r>
            <a:r>
              <a:rPr lang="en-US" dirty="0">
                <a:solidFill>
                  <a:srgbClr val="212121"/>
                </a:solidFill>
                <a:latin typeface="Helvetica" panose="020B0604020202020204" pitchFamily="34" charset="0"/>
                <a:ea typeface="Times New Roman" panose="02020603050405020304" pitchFamily="18" charset="0"/>
              </a:rPr>
              <a:t>.</a:t>
            </a:r>
            <a:endParaRPr lang="ru-RU" sz="1050" dirty="0">
              <a:effectLst/>
              <a:latin typeface="Times New Roman" panose="02020603050405020304" pitchFamily="18" charset="0"/>
              <a:ea typeface="Times New Roman" panose="02020603050405020304" pitchFamily="18" charset="0"/>
            </a:endParaRPr>
          </a:p>
        </p:txBody>
      </p:sp>
      <p:sp>
        <p:nvSpPr>
          <p:cNvPr id="3" name="Прямоугольник 2"/>
          <p:cNvSpPr/>
          <p:nvPr/>
        </p:nvSpPr>
        <p:spPr>
          <a:xfrm>
            <a:off x="1373436" y="4171997"/>
            <a:ext cx="6096000" cy="1477328"/>
          </a:xfrm>
          <a:prstGeom prst="rect">
            <a:avLst/>
          </a:prstGeom>
        </p:spPr>
        <p:txBody>
          <a:bodyPr>
            <a:spAutoFit/>
          </a:bodyPr>
          <a:lstStyle/>
          <a:p>
            <a:r>
              <a:rPr lang="en-US" dirty="0" err="1">
                <a:solidFill>
                  <a:srgbClr val="212121"/>
                </a:solidFill>
                <a:latin typeface="Helvetica" panose="020B0604020202020204" pitchFamily="34" charset="0"/>
                <a:ea typeface="Calibri" panose="020F0502020204030204" pitchFamily="34" charset="0"/>
              </a:rPr>
              <a:t>Boshqariladigan</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dastur</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rejimini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yoqib</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muvofiqlik</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rejimini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o'chirib</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qo'ygandan</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so'ng</a:t>
            </a:r>
            <a:r>
              <a:rPr lang="en-US" dirty="0">
                <a:solidFill>
                  <a:srgbClr val="212121"/>
                </a:solidFill>
                <a:latin typeface="Helvetica" panose="020B0604020202020204" pitchFamily="34" charset="0"/>
                <a:ea typeface="Calibri" panose="020F0502020204030204" pitchFamily="34" charset="0"/>
              </a:rPr>
              <a:t> (1.32-rasmga </a:t>
            </a:r>
            <a:r>
              <a:rPr lang="en-US" dirty="0" err="1">
                <a:solidFill>
                  <a:srgbClr val="212121"/>
                </a:solidFill>
                <a:latin typeface="Helvetica" panose="020B0604020202020204" pitchFamily="34" charset="0"/>
                <a:ea typeface="Calibri" panose="020F0502020204030204" pitchFamily="34" charset="0"/>
              </a:rPr>
              <a:t>qarang</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va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bo'sh</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bo'sh</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interfeysga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ega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bo'ling</a:t>
            </a:r>
            <a:r>
              <a:rPr lang="en-US" dirty="0">
                <a:solidFill>
                  <a:srgbClr val="212121"/>
                </a:solidFill>
                <a:latin typeface="Helvetica" panose="020B0604020202020204" pitchFamily="34" charset="0"/>
                <a:ea typeface="Calibri" panose="020F0502020204030204" pitchFamily="34" charset="0"/>
              </a:rPr>
              <a:t> (1.33-rasm), "1C: Enterprise" </a:t>
            </a:r>
            <a:r>
              <a:rPr lang="en-US" dirty="0" err="1">
                <a:solidFill>
                  <a:srgbClr val="212121"/>
                </a:solidFill>
                <a:latin typeface="Helvetica" panose="020B0604020202020204" pitchFamily="34" charset="0"/>
                <a:ea typeface="Calibri" panose="020F0502020204030204" pitchFamily="34" charset="0"/>
              </a:rPr>
              <a:t>rejimidan</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chiqib</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Konfigurator</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ish</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rejimiga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qayting</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Konfiguratsiya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daraxtida</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quyi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tizim</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filialini</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o'ng</a:t>
            </a:r>
            <a:r>
              <a:rPr lang="en-US" dirty="0">
                <a:solidFill>
                  <a:srgbClr val="212121"/>
                </a:solidFill>
                <a:latin typeface="Helvetica" panose="020B0604020202020204" pitchFamily="34" charset="0"/>
                <a:ea typeface="Calibri" panose="020F0502020204030204" pitchFamily="34" charset="0"/>
              </a:rPr>
              <a:t> </a:t>
            </a:r>
            <a:r>
              <a:rPr lang="en-US" dirty="0" err="1">
                <a:solidFill>
                  <a:srgbClr val="212121"/>
                </a:solidFill>
                <a:latin typeface="Helvetica" panose="020B0604020202020204" pitchFamily="34" charset="0"/>
                <a:ea typeface="Calibri" panose="020F0502020204030204" pitchFamily="34" charset="0"/>
              </a:rPr>
              <a:t>tugmasini</a:t>
            </a:r>
            <a:r>
              <a:rPr lang="en-US" dirty="0">
                <a:solidFill>
                  <a:srgbClr val="212121"/>
                </a:solidFill>
                <a:latin typeface="Helvetica" panose="020B0604020202020204" pitchFamily="34" charset="0"/>
                <a:ea typeface="Calibri" panose="020F0502020204030204" pitchFamily="34" charset="0"/>
              </a:rPr>
              <a:t> </a:t>
            </a:r>
            <a:endParaRPr lang="ru-RU" dirty="0"/>
          </a:p>
        </p:txBody>
      </p:sp>
    </p:spTree>
    <p:extLst>
      <p:ext uri="{BB962C8B-B14F-4D97-AF65-F5344CB8AC3E}">
        <p14:creationId xmlns:p14="http://schemas.microsoft.com/office/powerpoint/2010/main" val="630923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28511" y="988180"/>
            <a:ext cx="6096000" cy="1334211"/>
          </a:xfrm>
          <a:prstGeom prst="rect">
            <a:avLst/>
          </a:prstGeom>
        </p:spPr>
        <p:txBody>
          <a:bodyPr>
            <a:spAutoFit/>
          </a:bodyPr>
          <a:lstStyle/>
          <a:p>
            <a:pPr fontAlgn="base">
              <a:spcAft>
                <a:spcPts val="1500"/>
              </a:spcAft>
            </a:pPr>
            <a:r>
              <a:rPr lang="en-US" dirty="0" err="1">
                <a:solidFill>
                  <a:srgbClr val="212121"/>
                </a:solidFill>
                <a:latin typeface="Helvetica" panose="020B0604020202020204" pitchFamily="34" charset="0"/>
                <a:ea typeface="Times New Roman" panose="02020603050405020304" pitchFamily="18" charset="0"/>
              </a:rPr>
              <a:t>bosing</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va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ochilgan</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kontekst</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menyusida</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Qo'shish</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buyrug'ini</a:t>
            </a:r>
            <a:r>
              <a:rPr lang="en-US" dirty="0">
                <a:solidFill>
                  <a:srgbClr val="212121"/>
                </a:solidFill>
                <a:latin typeface="Helvetica" panose="020B0604020202020204" pitchFamily="34" charset="0"/>
                <a:ea typeface="Times New Roman" panose="02020603050405020304" pitchFamily="18" charset="0"/>
              </a:rPr>
              <a:t> </a:t>
            </a:r>
            <a:r>
              <a:rPr lang="en-US" dirty="0" err="1">
                <a:solidFill>
                  <a:srgbClr val="212121"/>
                </a:solidFill>
                <a:latin typeface="Helvetica" panose="020B0604020202020204" pitchFamily="34" charset="0"/>
                <a:ea typeface="Times New Roman" panose="02020603050405020304" pitchFamily="18" charset="0"/>
              </a:rPr>
              <a:t>tanlang</a:t>
            </a:r>
            <a:r>
              <a:rPr lang="en-US" dirty="0">
                <a:solidFill>
                  <a:srgbClr val="212121"/>
                </a:solidFill>
                <a:latin typeface="Helvetica" panose="020B0604020202020204" pitchFamily="34" charset="0"/>
                <a:ea typeface="Times New Roman" panose="02020603050405020304" pitchFamily="18" charset="0"/>
              </a:rPr>
              <a:t> (1.36-rasm).</a:t>
            </a:r>
            <a:endParaRPr lang="ru-RU" sz="1050" dirty="0" smtClean="0">
              <a:effectLst/>
              <a:latin typeface="Times New Roman" panose="02020603050405020304" pitchFamily="18" charset="0"/>
              <a:ea typeface="Times New Roman" panose="02020603050405020304" pitchFamily="18" charset="0"/>
            </a:endParaRPr>
          </a:p>
          <a:p>
            <a:pPr indent="449580" algn="just">
              <a:lnSpc>
                <a:spcPct val="115000"/>
              </a:lnSpc>
              <a:spcAft>
                <a:spcPts val="1000"/>
              </a:spcAft>
            </a:pPr>
            <a:r>
              <a:rPr lang="en-US" dirty="0">
                <a:solidFill>
                  <a:srgbClr val="212121"/>
                </a:solidFill>
                <a:latin typeface="Helvetica" panose="020B0604020202020204" pitchFamily="34" charset="0"/>
                <a:ea typeface="Calibri" panose="020F0502020204030204" pitchFamily="34" charset="0"/>
                <a:cs typeface="Times New Roman" panose="02020603050405020304" pitchFamily="18" charset="0"/>
              </a:rPr>
              <a:t/>
            </a:r>
            <a:br>
              <a:rPr lang="en-US" dirty="0">
                <a:solidFill>
                  <a:srgbClr val="212121"/>
                </a:solidFill>
                <a:latin typeface="Helvetica" panose="020B0604020202020204" pitchFamily="34" charset="0"/>
                <a:ea typeface="Calibri" panose="020F0502020204030204" pitchFamily="34" charset="0"/>
                <a:cs typeface="Times New Roman" panose="02020603050405020304" pitchFamily="18" charset="0"/>
              </a:rPr>
            </a:b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800607"/>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TotalTime>
  <Words>634</Words>
  <Application>Microsoft Office PowerPoint</Application>
  <PresentationFormat>Широкоэкранный</PresentationFormat>
  <Paragraphs>25</Paragraphs>
  <Slides>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9</vt:i4>
      </vt:variant>
    </vt:vector>
  </HeadingPairs>
  <TitlesOfParts>
    <vt:vector size="16" baseType="lpstr">
      <vt:lpstr>Arial</vt:lpstr>
      <vt:lpstr>Calibri</vt:lpstr>
      <vt:lpstr>Helvetica</vt:lpstr>
      <vt:lpstr>Times New Roman</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Учетная запись Майкрософт</cp:lastModifiedBy>
  <cp:revision>4</cp:revision>
  <dcterms:created xsi:type="dcterms:W3CDTF">2021-12-23T11:05:22Z</dcterms:created>
  <dcterms:modified xsi:type="dcterms:W3CDTF">2023-08-08T06:27:16Z</dcterms:modified>
</cp:coreProperties>
</file>