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0B2A89-F404-427B-ABBD-9CB49D1D7F3A}" type="datetimeFigureOut">
              <a:rPr lang="ru-RU" smtClean="0"/>
              <a:t>08.08.2023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8E4D2C-391D-4638-9733-53861FFD7400}" type="slidenum">
              <a:rPr lang="ru-RU" smtClean="0"/>
              <a:t>‹#›</a:t>
            </a:fld>
            <a:endParaRPr lang="ru-RU"/>
          </a:p>
        </p:txBody>
      </p:sp>
    </p:spTree>
    <p:extLst>
      <p:ext uri="{BB962C8B-B14F-4D97-AF65-F5344CB8AC3E}">
        <p14:creationId xmlns:p14="http://schemas.microsoft.com/office/powerpoint/2010/main" val="1526647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68E4D2C-391D-4638-9733-53861FFD7400}" type="slidenum">
              <a:rPr lang="ru-RU" smtClean="0"/>
              <a:t>4</a:t>
            </a:fld>
            <a:endParaRPr lang="ru-RU"/>
          </a:p>
        </p:txBody>
      </p:sp>
    </p:spTree>
    <p:extLst>
      <p:ext uri="{BB962C8B-B14F-4D97-AF65-F5344CB8AC3E}">
        <p14:creationId xmlns:p14="http://schemas.microsoft.com/office/powerpoint/2010/main" val="301187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986034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1433872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23E4C1-E5D5-453E-BB45-CDE098A5565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175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AAEFD05-5183-4E59-9475-B86ABF67B141}"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242678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AAEFD05-5183-4E59-9475-B86ABF67B141}"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23E4C1-E5D5-453E-BB45-CDE098A5565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77838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AAEFD05-5183-4E59-9475-B86ABF67B141}"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598018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1977620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157046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198606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AEFD05-5183-4E59-9475-B86ABF67B141}"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402419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AAEFD05-5183-4E59-9475-B86ABF67B141}"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22976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AAEFD05-5183-4E59-9475-B86ABF67B141}" type="datetimeFigureOut">
              <a:rPr lang="ru-RU" smtClean="0"/>
              <a:t>08.08.2023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58503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AAEFD05-5183-4E59-9475-B86ABF67B141}"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1237537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EFD05-5183-4E59-9475-B86ABF67B141}" type="datetimeFigureOut">
              <a:rPr lang="ru-RU" smtClean="0"/>
              <a:t>08.08.2023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2370388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AEFD05-5183-4E59-9475-B86ABF67B141}"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1774694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AEFD05-5183-4E59-9475-B86ABF67B141}"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C23E4C1-E5D5-453E-BB45-CDE098A55655}" type="slidenum">
              <a:rPr lang="ru-RU" smtClean="0"/>
              <a:t>‹#›</a:t>
            </a:fld>
            <a:endParaRPr lang="ru-RU"/>
          </a:p>
        </p:txBody>
      </p:sp>
    </p:spTree>
    <p:extLst>
      <p:ext uri="{BB962C8B-B14F-4D97-AF65-F5344CB8AC3E}">
        <p14:creationId xmlns:p14="http://schemas.microsoft.com/office/powerpoint/2010/main" val="346466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AAEFD05-5183-4E59-9475-B86ABF67B141}" type="datetimeFigureOut">
              <a:rPr lang="ru-RU" smtClean="0"/>
              <a:t>08.08.2023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C23E4C1-E5D5-453E-BB45-CDE098A55655}" type="slidenum">
              <a:rPr lang="ru-RU" smtClean="0"/>
              <a:t>‹#›</a:t>
            </a:fld>
            <a:endParaRPr lang="ru-RU"/>
          </a:p>
        </p:txBody>
      </p:sp>
    </p:spTree>
    <p:extLst>
      <p:ext uri="{BB962C8B-B14F-4D97-AF65-F5344CB8AC3E}">
        <p14:creationId xmlns:p14="http://schemas.microsoft.com/office/powerpoint/2010/main" val="67896021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5079" y="242371"/>
            <a:ext cx="10223653" cy="4221669"/>
          </a:xfrm>
          <a:prstGeom prst="rect">
            <a:avLst/>
          </a:prstGeom>
        </p:spPr>
        <p:txBody>
          <a:bodyPr wrap="square">
            <a:spAutoFit/>
          </a:bodyPr>
          <a:lstStyle/>
          <a:p>
            <a:pPr algn="ctr">
              <a:spcAft>
                <a:spcPts val="0"/>
              </a:spcAft>
            </a:pPr>
            <a:r>
              <a:rPr lang="pt-BR" sz="2200" b="1" dirty="0">
                <a:latin typeface="Times New Roman" panose="02020603050405020304" pitchFamily="18" charset="0"/>
                <a:ea typeface="Times New Roman" panose="02020603050405020304" pitchFamily="18" charset="0"/>
                <a:cs typeface="Arial" panose="020B0604020202020204" pitchFamily="34" charset="0"/>
              </a:rPr>
              <a:t>14-dars 1c dasturida dovenos tuzish</a:t>
            </a:r>
            <a:r>
              <a:rPr lang="en-US" sz="2200" b="1"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ru-RU" sz="1200" b="1" dirty="0" smtClean="0">
              <a:effectLst/>
              <a:latin typeface="Times New Roman" panose="02020603050405020304" pitchFamily="18" charset="0"/>
              <a:ea typeface="Times New Roman" panose="02020603050405020304" pitchFamily="18" charset="0"/>
            </a:endParaRPr>
          </a:p>
          <a:p>
            <a:pPr marL="742950" lvl="1" indent="-285750">
              <a:spcBef>
                <a:spcPts val="1200"/>
              </a:spcBef>
              <a:spcAft>
                <a:spcPts val="300"/>
              </a:spcAft>
              <a:buFont typeface="+mj-lt"/>
              <a:buAutoNum type="arabicPeriod"/>
            </a:pPr>
            <a:r>
              <a:rPr lang="uz-Cyrl-UZ" sz="2200" b="1" kern="1600" dirty="0" smtClean="0">
                <a:effectLst/>
                <a:latin typeface="Times New Roman" panose="02020603050405020304" pitchFamily="18" charset="0"/>
                <a:ea typeface="Times New Roman" panose="02020603050405020304" pitchFamily="18" charset="0"/>
                <a:cs typeface="Arial" panose="020B0604020202020204" pitchFamily="34" charset="0"/>
              </a:rPr>
              <a:t>Hisob muhimligi sanasi</a:t>
            </a:r>
            <a:endParaRPr lang="ru-RU" sz="1600" b="1" kern="1600" dirty="0" smtClean="0">
              <a:effectLst/>
              <a:latin typeface="Arial" panose="020B0604020202020204" pitchFamily="34" charset="0"/>
              <a:ea typeface="Times New Roman" panose="02020603050405020304" pitchFamily="18" charset="0"/>
            </a:endParaRPr>
          </a:p>
          <a:p>
            <a:pPr indent="449580" algn="just">
              <a:lnSpc>
                <a:spcPts val="1350"/>
              </a:lnSpc>
              <a:spcBef>
                <a:spcPts val="100"/>
              </a:spcBef>
              <a:spcAft>
                <a:spcPts val="0"/>
              </a:spcAft>
            </a:pPr>
            <a:r>
              <a:rPr lang="ru-RU" sz="22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ru-RU" sz="1200" dirty="0" smtClean="0">
              <a:effectLst/>
              <a:latin typeface="Arial" panose="020B0604020202020204" pitchFamily="34" charset="0"/>
              <a:ea typeface="Times New Roman" panose="02020603050405020304" pitchFamily="18" charset="0"/>
            </a:endParaRPr>
          </a:p>
          <a:p>
            <a:pPr indent="449580" algn="just">
              <a:spcBef>
                <a:spcPts val="100"/>
              </a:spcBef>
              <a:spcAft>
                <a:spcPts val="0"/>
              </a:spcAft>
            </a:pPr>
            <a:r>
              <a:rPr lang="uz-Cyrl-UZ" sz="2200" dirty="0" smtClean="0">
                <a:effectLst/>
                <a:latin typeface="Times New Roman" panose="02020603050405020304" pitchFamily="18" charset="0"/>
                <a:ea typeface="Times New Roman" panose="02020603050405020304" pitchFamily="18" charset="0"/>
                <a:cs typeface="Arial" panose="020B0604020202020204" pitchFamily="34" charset="0"/>
              </a:rPr>
              <a:t>Ma’lumotlar bazasiga yangi hujjatlarni kiritish bo‘yicha ishlar va ularni o‘tkazish quyidagi sabablar bilan jiddiy sekinlashishi mumkin</a:t>
            </a:r>
            <a:r>
              <a:rPr lang="ru-RU" sz="22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ru-RU" sz="1200" dirty="0" smtClean="0">
              <a:effectLst/>
              <a:latin typeface="Arial" panose="020B0604020202020204" pitchFamily="34" charset="0"/>
              <a:ea typeface="Times New Roman" panose="02020603050405020304" pitchFamily="18" charset="0"/>
            </a:endParaRPr>
          </a:p>
          <a:p>
            <a:pPr marL="342900" lvl="0" indent="-342900" algn="just">
              <a:lnSpc>
                <a:spcPts val="1800"/>
              </a:lnSpc>
              <a:spcBef>
                <a:spcPts val="400"/>
              </a:spcBef>
              <a:spcAft>
                <a:spcPts val="0"/>
              </a:spcAft>
              <a:buFont typeface="Wingdings" panose="05000000000000000000" pitchFamily="2" charset="2"/>
              <a:buChar char=""/>
              <a:tabLst>
                <a:tab pos="455295" algn="l"/>
              </a:tabLst>
            </a:pPr>
            <a:r>
              <a:rPr lang="uz-Cyrl-UZ" sz="2200" dirty="0" smtClean="0">
                <a:effectLst/>
                <a:latin typeface="Times New Roman" panose="02020603050405020304" pitchFamily="18" charset="0"/>
                <a:ea typeface="Times New Roman" panose="02020603050405020304" pitchFamily="18" charset="0"/>
                <a:cs typeface="Arial" panose="020B0604020202020204" pitchFamily="34" charset="0"/>
              </a:rPr>
              <a:t>ma’lumotlar bazasida to‘plangan, ma’lumotlar hajmining ko‘pligida</a:t>
            </a:r>
            <a:r>
              <a:rPr lang="en-US" sz="22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ru-RU" sz="1200" dirty="0" smtClean="0">
              <a:effectLst/>
              <a:latin typeface="Arial" panose="020B0604020202020204" pitchFamily="34" charset="0"/>
              <a:ea typeface="Times New Roman" panose="02020603050405020304" pitchFamily="18" charset="0"/>
            </a:endParaRPr>
          </a:p>
          <a:p>
            <a:pPr marL="342900" lvl="0" indent="-342900" algn="just">
              <a:spcBef>
                <a:spcPts val="400"/>
              </a:spcBef>
              <a:spcAft>
                <a:spcPts val="0"/>
              </a:spcAft>
              <a:buFont typeface="Wingdings" panose="05000000000000000000" pitchFamily="2" charset="2"/>
              <a:buChar char=""/>
              <a:tabLst>
                <a:tab pos="455295" algn="l"/>
              </a:tabLst>
            </a:pPr>
            <a:r>
              <a:rPr lang="uz-Cyrl-UZ" sz="2200" dirty="0" smtClean="0">
                <a:effectLst/>
                <a:latin typeface="Times New Roman" panose="02020603050405020304" pitchFamily="18" charset="0"/>
                <a:ea typeface="Times New Roman" panose="02020603050405020304" pitchFamily="18" charset="0"/>
                <a:cs typeface="Arial" panose="020B0604020202020204" pitchFamily="34" charset="0"/>
              </a:rPr>
              <a:t>hisob detalizatsiyasining yuqori darajasida, masalan, partion hisobdan foydalanish davrida yoki hujjatlar bo‘yicha kontragentlar bilan hisob-kitoblarni batafsillashtirish davrida.</a:t>
            </a:r>
            <a:r>
              <a:rPr lang="en-US" sz="22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ru-RU" sz="1200" dirty="0" smtClean="0">
              <a:effectLst/>
              <a:latin typeface="Arial" panose="020B0604020202020204" pitchFamily="34" charset="0"/>
              <a:ea typeface="Times New Roman" panose="02020603050405020304" pitchFamily="18" charset="0"/>
            </a:endParaRPr>
          </a:p>
          <a:p>
            <a:pPr indent="449580" algn="just">
              <a:spcBef>
                <a:spcPts val="100"/>
              </a:spcBef>
              <a:spcAft>
                <a:spcPts val="0"/>
              </a:spcAft>
            </a:pPr>
            <a:r>
              <a:rPr lang="uz-Cyrl-UZ" sz="2200" dirty="0" smtClean="0">
                <a:effectLst/>
                <a:latin typeface="Times New Roman" panose="02020603050405020304" pitchFamily="18" charset="0"/>
                <a:ea typeface="Times New Roman" panose="02020603050405020304" pitchFamily="18" charset="0"/>
                <a:cs typeface="Arial" panose="020B0604020202020204" pitchFamily="34" charset="0"/>
              </a:rPr>
              <a:t>Tezkor ishlashni tezlanishi uchun </a:t>
            </a:r>
            <a:r>
              <a:rPr lang="uz-Cyrl-UZ" sz="2200" b="1" dirty="0" smtClean="0">
                <a:effectLst/>
                <a:latin typeface="Times New Roman" panose="02020603050405020304" pitchFamily="18" charset="0"/>
                <a:ea typeface="Times New Roman" panose="02020603050405020304" pitchFamily="18" charset="0"/>
                <a:cs typeface="Arial" panose="020B0604020202020204" pitchFamily="34" charset="0"/>
              </a:rPr>
              <a:t>Hisob muhimligi sanasi </a:t>
            </a:r>
            <a:r>
              <a:rPr lang="uz-Cyrl-UZ" sz="2200" dirty="0" smtClean="0">
                <a:effectLst/>
                <a:latin typeface="Times New Roman" panose="02020603050405020304" pitchFamily="18" charset="0"/>
                <a:ea typeface="Times New Roman" panose="02020603050405020304" pitchFamily="18" charset="0"/>
                <a:cs typeface="Arial" panose="020B0604020202020204" pitchFamily="34" charset="0"/>
              </a:rPr>
              <a:t>shaklidan foydalanish mumkin, </a:t>
            </a:r>
            <a:r>
              <a:rPr lang="uz-Cyrl-UZ" sz="2200" b="1" dirty="0" smtClean="0">
                <a:effectLst/>
                <a:latin typeface="Times New Roman" panose="02020603050405020304" pitchFamily="18" charset="0"/>
                <a:ea typeface="Times New Roman" panose="02020603050405020304" pitchFamily="18" charset="0"/>
                <a:cs typeface="Arial" panose="020B0604020202020204" pitchFamily="34" charset="0"/>
              </a:rPr>
              <a:t>Xizmat </a:t>
            </a:r>
            <a:r>
              <a:rPr lang="uz-Cyrl-UZ" sz="2200" dirty="0" smtClean="0">
                <a:effectLst/>
                <a:latin typeface="Times New Roman" panose="02020603050405020304" pitchFamily="18" charset="0"/>
                <a:ea typeface="Times New Roman" panose="02020603050405020304" pitchFamily="18" charset="0"/>
                <a:cs typeface="Arial" panose="020B0604020202020204" pitchFamily="34" charset="0"/>
              </a:rPr>
              <a:t>menyusi</a:t>
            </a:r>
            <a:r>
              <a:rPr lang="en-US" sz="2200" b="1" dirty="0" smtClean="0">
                <a:effectLst/>
                <a:latin typeface="Times New Roman" panose="02020603050405020304" pitchFamily="18" charset="0"/>
                <a:ea typeface="Times New Roman" panose="02020603050405020304" pitchFamily="18" charset="0"/>
                <a:cs typeface="Arial" panose="020B0604020202020204" pitchFamily="34" charset="0"/>
              </a:rPr>
              <a:t> – </a:t>
            </a:r>
            <a:r>
              <a:rPr lang="uz-Cyrl-UZ" sz="2200" b="1" dirty="0" smtClean="0">
                <a:effectLst/>
                <a:latin typeface="Times New Roman" panose="02020603050405020304" pitchFamily="18" charset="0"/>
                <a:ea typeface="Times New Roman" panose="02020603050405020304" pitchFamily="18" charset="0"/>
                <a:cs typeface="Arial" panose="020B0604020202020204" pitchFamily="34" charset="0"/>
              </a:rPr>
              <a:t>Universal ishlanmalar</a:t>
            </a:r>
            <a:r>
              <a:rPr lang="en-US" sz="2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uz-Cyrl-UZ" sz="2200" b="1" dirty="0" smtClean="0">
                <a:effectLst/>
                <a:latin typeface="Times New Roman" panose="02020603050405020304" pitchFamily="18" charset="0"/>
                <a:ea typeface="Times New Roman" panose="02020603050405020304" pitchFamily="18" charset="0"/>
                <a:cs typeface="Arial" panose="020B0604020202020204" pitchFamily="34" charset="0"/>
              </a:rPr>
              <a:t>Hisob muhimligi sanasini boshqarish</a:t>
            </a:r>
            <a:r>
              <a:rPr lang="en-US" sz="2200" b="1"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ru-RU" sz="1200" dirty="0">
              <a:effectLst/>
              <a:latin typeface="Arial" panose="020B0604020202020204" pitchFamily="34" charset="0"/>
              <a:ea typeface="Times New Roman" panose="02020603050405020304" pitchFamily="18" charset="0"/>
            </a:endParaRPr>
          </a:p>
        </p:txBody>
      </p:sp>
      <p:pic>
        <p:nvPicPr>
          <p:cNvPr id="3" name="Рисунок 2"/>
          <p:cNvPicPr/>
          <p:nvPr/>
        </p:nvPicPr>
        <p:blipFill>
          <a:blip r:embed="rId2"/>
          <a:srcRect/>
          <a:stretch>
            <a:fillRect/>
          </a:stretch>
        </p:blipFill>
        <p:spPr bwMode="auto">
          <a:xfrm>
            <a:off x="2459421" y="4666592"/>
            <a:ext cx="7756633" cy="2191408"/>
          </a:xfrm>
          <a:prstGeom prst="rect">
            <a:avLst/>
          </a:prstGeom>
          <a:noFill/>
          <a:ln w="9525">
            <a:noFill/>
            <a:miter lim="800000"/>
            <a:headEnd/>
            <a:tailEnd/>
          </a:ln>
        </p:spPr>
      </p:pic>
    </p:spTree>
    <p:extLst>
      <p:ext uri="{BB962C8B-B14F-4D97-AF65-F5344CB8AC3E}">
        <p14:creationId xmlns:p14="http://schemas.microsoft.com/office/powerpoint/2010/main" val="1973275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9669" y="248748"/>
            <a:ext cx="10311407" cy="5016758"/>
          </a:xfrm>
          <a:prstGeom prst="rect">
            <a:avLst/>
          </a:prstGeom>
        </p:spPr>
        <p:txBody>
          <a:bodyPr wrap="square">
            <a:spAutoFit/>
          </a:bodyPr>
          <a:lstStyle/>
          <a:p>
            <a:pPr indent="449580" algn="just">
              <a:spcAft>
                <a:spcPts val="0"/>
              </a:spcAft>
            </a:pPr>
            <a:r>
              <a:rPr lang="uz-Cyrl-UZ" sz="3200" dirty="0">
                <a:latin typeface="Times New Roman" panose="02020603050405020304" pitchFamily="18" charset="0"/>
                <a:ea typeface="Times New Roman" panose="02020603050405020304" pitchFamily="18" charset="0"/>
              </a:rPr>
              <a:t>SHaklda tashkilot va sana ko‘rsatiladi, keyinchalik ushbu tashkilot hujjatlari o‘tkazilmaydi. Undan so‘ng kechroq sana bilan hujjatlarni o‘tkazish soddalashtirilgan sxema bo‘yicha bajariladi.</a:t>
            </a:r>
            <a:endParaRPr lang="ru-RU" sz="3200" dirty="0" smtClean="0">
              <a:effectLst/>
              <a:latin typeface="Times New Roman" panose="02020603050405020304" pitchFamily="18" charset="0"/>
              <a:ea typeface="Times New Roman" panose="02020603050405020304" pitchFamily="18" charset="0"/>
            </a:endParaRPr>
          </a:p>
          <a:p>
            <a:pPr indent="449580" algn="just">
              <a:spcAft>
                <a:spcPts val="0"/>
              </a:spcAft>
            </a:pPr>
            <a:r>
              <a:rPr lang="uz-Cyrl-UZ" sz="3200" dirty="0">
                <a:latin typeface="Times New Roman" panose="02020603050405020304" pitchFamily="18" charset="0"/>
                <a:ea typeface="Times New Roman" panose="02020603050405020304" pitchFamily="18" charset="0"/>
              </a:rPr>
              <a:t>Sana muhimligini vaqti-vaqti bilan ancha kechrog‘iga almashtirish lozim bo‘ladi. Sana muhimligini o‘zgartirish davrida tizim avval soddalashgan sxema bo‘yicha o‘tkazilgan, hujjatlarni guruhli qayta o‘tkazishni ishga tushirishni taklif qiladi. Ushbu jarayon davomli vaqtni egallashi mumkin.</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9940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97165" y="246168"/>
            <a:ext cx="9286904" cy="1015663"/>
          </a:xfrm>
          <a:prstGeom prst="rect">
            <a:avLst/>
          </a:prstGeom>
        </p:spPr>
        <p:txBody>
          <a:bodyPr wrap="square">
            <a:spAutoFit/>
          </a:bodyPr>
          <a:lstStyle/>
          <a:p>
            <a:pPr>
              <a:lnSpc>
                <a:spcPct val="150000"/>
              </a:lnSpc>
            </a:pPr>
            <a:r>
              <a:rPr lang="en-US" sz="2000" dirty="0" smtClean="0">
                <a:solidFill>
                  <a:srgbClr val="212121"/>
                </a:solidFill>
                <a:latin typeface="Helvetica" panose="020B0604020202020204" pitchFamily="34" charset="0"/>
                <a:ea typeface="Times New Roman" panose="02020603050405020304" pitchFamily="18" charset="0"/>
              </a:rPr>
              <a:t>Edit - </a:t>
            </a:r>
            <a:r>
              <a:rPr lang="en-US" sz="2000" dirty="0" err="1" smtClean="0">
                <a:solidFill>
                  <a:srgbClr val="212121"/>
                </a:solidFill>
                <a:latin typeface="Helvetica" panose="020B0604020202020204" pitchFamily="34" charset="0"/>
                <a:ea typeface="Times New Roman" panose="02020603050405020304" pitchFamily="18" charset="0"/>
              </a:rPr>
              <a:t>bu</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menyu</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tahrirlash</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ma'lumotlarni</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qidirish</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va</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ma'lumotlarni</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almashtirish</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buyruqlarini</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o'z</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ichiga</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oladi</a:t>
            </a:r>
            <a:r>
              <a:rPr lang="en-US" sz="2000" dirty="0" smtClean="0">
                <a:solidFill>
                  <a:srgbClr val="212121"/>
                </a:solidFill>
                <a:latin typeface="Helvetica" panose="020B0604020202020204" pitchFamily="34" charset="0"/>
                <a:ea typeface="Times New Roman" panose="02020603050405020304" pitchFamily="18" charset="0"/>
              </a:rPr>
              <a:t>. </a:t>
            </a:r>
            <a:r>
              <a:rPr lang="en-US" sz="2000" dirty="0" err="1" smtClean="0">
                <a:solidFill>
                  <a:srgbClr val="212121"/>
                </a:solidFill>
                <a:latin typeface="Helvetica" panose="020B0604020202020204" pitchFamily="34" charset="0"/>
                <a:ea typeface="Times New Roman" panose="02020603050405020304" pitchFamily="18" charset="0"/>
              </a:rPr>
              <a:t>Ular</a:t>
            </a:r>
            <a:r>
              <a:rPr lang="en-US" sz="2000" dirty="0" smtClean="0">
                <a:solidFill>
                  <a:srgbClr val="212121"/>
                </a:solidFill>
                <a:latin typeface="Helvetica" panose="020B0604020202020204" pitchFamily="34" charset="0"/>
                <a:ea typeface="Times New Roman" panose="02020603050405020304" pitchFamily="18" charset="0"/>
              </a:rPr>
              <a:t> Windows </a:t>
            </a:r>
            <a:endParaRPr lang="ru-RU" sz="2000" dirty="0"/>
          </a:p>
        </p:txBody>
      </p:sp>
      <p:sp>
        <p:nvSpPr>
          <p:cNvPr id="3" name="Прямоугольник 2"/>
          <p:cNvSpPr/>
          <p:nvPr/>
        </p:nvSpPr>
        <p:spPr>
          <a:xfrm>
            <a:off x="1274282" y="1079653"/>
            <a:ext cx="10344903" cy="3054682"/>
          </a:xfrm>
          <a:prstGeom prst="rect">
            <a:avLst/>
          </a:prstGeom>
        </p:spPr>
        <p:txBody>
          <a:bodyPr wrap="square">
            <a:spAutoFit/>
          </a:bodyPr>
          <a:lstStyle/>
          <a:p>
            <a:pPr fontAlgn="base">
              <a:lnSpc>
                <a:spcPct val="150000"/>
              </a:lnSpc>
              <a:spcAft>
                <a:spcPts val="1500"/>
              </a:spcAft>
            </a:pPr>
            <a:r>
              <a:rPr lang="en-US" sz="2000" dirty="0" err="1">
                <a:solidFill>
                  <a:srgbClr val="212121"/>
                </a:solidFill>
                <a:latin typeface="Helvetica" panose="020B0604020202020204" pitchFamily="34" charset="0"/>
                <a:ea typeface="Times New Roman" panose="02020603050405020304" pitchFamily="18" charset="0"/>
              </a:rPr>
              <a:t>foydalanuvchilari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uchun</a:t>
            </a:r>
            <a:r>
              <a:rPr lang="en-US" sz="2000" dirty="0">
                <a:solidFill>
                  <a:srgbClr val="212121"/>
                </a:solidFill>
                <a:latin typeface="Helvetica" panose="020B0604020202020204" pitchFamily="34" charset="0"/>
                <a:ea typeface="Times New Roman" panose="02020603050405020304" pitchFamily="18" charset="0"/>
              </a:rPr>
              <a:t> ham </a:t>
            </a:r>
            <a:r>
              <a:rPr lang="en-US" sz="2000" dirty="0" err="1">
                <a:solidFill>
                  <a:srgbClr val="212121"/>
                </a:solidFill>
                <a:latin typeface="Helvetica" panose="020B0604020202020204" pitchFamily="34" charset="0"/>
                <a:ea typeface="Times New Roman" panose="02020603050405020304" pitchFamily="18" charset="0"/>
              </a:rPr>
              <a:t>tanish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kesish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nusxalash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joylashtirish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barchasini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tanlash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topish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va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hk</a:t>
            </a:r>
            <a:r>
              <a:rPr lang="en-US" sz="2000" dirty="0">
                <a:solidFill>
                  <a:srgbClr val="212121"/>
                </a:solidFill>
                <a:latin typeface="Helvetica" panose="020B0604020202020204" pitchFamily="34" charset="0"/>
                <a:ea typeface="Times New Roman" panose="02020603050405020304" pitchFamily="18" charset="0"/>
              </a:rPr>
              <a:t>.</a:t>
            </a:r>
            <a:endParaRPr lang="ru-RU" sz="2000" dirty="0" smtClean="0">
              <a:effectLst/>
              <a:latin typeface="Times New Roman" panose="02020603050405020304" pitchFamily="18" charset="0"/>
              <a:ea typeface="Times New Roman" panose="02020603050405020304" pitchFamily="18" charset="0"/>
            </a:endParaRPr>
          </a:p>
          <a:p>
            <a:pPr fontAlgn="base">
              <a:lnSpc>
                <a:spcPct val="150000"/>
              </a:lnSpc>
              <a:spcAft>
                <a:spcPts val="1500"/>
              </a:spcAft>
            </a:pP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Operatsiyalar</a:t>
            </a:r>
            <a:r>
              <a:rPr lang="en-US" sz="2000" dirty="0">
                <a:solidFill>
                  <a:srgbClr val="212121"/>
                </a:solidFill>
                <a:latin typeface="Helvetica" panose="020B0604020202020204" pitchFamily="34" charset="0"/>
                <a:ea typeface="Times New Roman" panose="02020603050405020304" pitchFamily="18" charset="0"/>
              </a:rPr>
              <a:t> - </a:t>
            </a:r>
            <a:r>
              <a:rPr lang="en-US" sz="2000" dirty="0" err="1">
                <a:solidFill>
                  <a:srgbClr val="212121"/>
                </a:solidFill>
                <a:latin typeface="Helvetica" panose="020B0604020202020204" pitchFamily="34" charset="0"/>
                <a:ea typeface="Times New Roman" panose="02020603050405020304" pitchFamily="18" charset="0"/>
              </a:rPr>
              <a:t>ushbu</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menyu</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buyruqlaridan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foydalanib</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ma'lumotlar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bazasidan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ma'lumotlar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bilan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ishlash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variantlarini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tanlashingiz</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mumkin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Masalan</a:t>
            </a:r>
            <a:r>
              <a:rPr lang="en-US" sz="2000" dirty="0">
                <a:solidFill>
                  <a:srgbClr val="212121"/>
                </a:solidFill>
                <a:latin typeface="Helvetica" panose="020B0604020202020204" pitchFamily="34" charset="0"/>
                <a:ea typeface="Times New Roman" panose="02020603050405020304" pitchFamily="18" charset="0"/>
              </a:rPr>
              <a:t>, Operations Directories </a:t>
            </a:r>
            <a:r>
              <a:rPr lang="en-US" sz="2000" dirty="0" err="1">
                <a:solidFill>
                  <a:srgbClr val="212121"/>
                </a:solidFill>
                <a:latin typeface="Helvetica" panose="020B0604020202020204" pitchFamily="34" charset="0"/>
                <a:ea typeface="Times New Roman" panose="02020603050405020304" pitchFamily="18" charset="0"/>
              </a:rPr>
              <a:t>buyrug'ini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bajarishda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ekranda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katalogni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tanlash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oynasi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ochiladi</a:t>
            </a:r>
            <a:r>
              <a:rPr lang="en-US" sz="2000" dirty="0">
                <a:solidFill>
                  <a:srgbClr val="212121"/>
                </a:solidFill>
                <a:latin typeface="Helvetica" panose="020B0604020202020204" pitchFamily="34" charset="0"/>
                <a:ea typeface="Times New Roman" panose="02020603050405020304" pitchFamily="18" charset="0"/>
              </a:rPr>
              <a:t> (1.20-rasmga </a:t>
            </a:r>
            <a:r>
              <a:rPr lang="en-US" sz="2000" dirty="0" err="1">
                <a:solidFill>
                  <a:srgbClr val="212121"/>
                </a:solidFill>
                <a:latin typeface="Helvetica" panose="020B0604020202020204" pitchFamily="34" charset="0"/>
                <a:ea typeface="Times New Roman" panose="02020603050405020304" pitchFamily="18" charset="0"/>
              </a:rPr>
              <a:t>qarang</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Amallar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menyusining</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ba'zi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buyruqlari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asosiy</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menyu</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bandlarini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takrorlaydi</a:t>
            </a:r>
            <a:r>
              <a:rPr lang="en-US" sz="2000" dirty="0">
                <a:solidFill>
                  <a:srgbClr val="212121"/>
                </a:solidFill>
                <a:latin typeface="Helvetica" panose="020B0604020202020204" pitchFamily="34"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1428517" y="4640927"/>
            <a:ext cx="10190667" cy="1477328"/>
          </a:xfrm>
          <a:prstGeom prst="rect">
            <a:avLst/>
          </a:prstGeom>
        </p:spPr>
        <p:txBody>
          <a:bodyPr wrap="square">
            <a:spAutoFit/>
          </a:bodyPr>
          <a:lstStyle/>
          <a:p>
            <a:pPr fontAlgn="base">
              <a:lnSpc>
                <a:spcPct val="150000"/>
              </a:lnSpc>
              <a:spcAft>
                <a:spcPts val="1500"/>
              </a:spcAft>
            </a:pPr>
            <a:r>
              <a:rPr lang="en-US" sz="2000" dirty="0">
                <a:solidFill>
                  <a:srgbClr val="212121"/>
                </a:solidFill>
                <a:latin typeface="Helvetica" panose="020B0604020202020204" pitchFamily="34" charset="0"/>
                <a:ea typeface="Times New Roman" panose="02020603050405020304" pitchFamily="18" charset="0"/>
              </a:rPr>
              <a:t>♦ Bank, </a:t>
            </a:r>
            <a:r>
              <a:rPr lang="en-US" sz="2000" dirty="0" err="1">
                <a:solidFill>
                  <a:srgbClr val="212121"/>
                </a:solidFill>
                <a:latin typeface="Helvetica" panose="020B0604020202020204" pitchFamily="34" charset="0"/>
                <a:ea typeface="Times New Roman" panose="02020603050405020304" pitchFamily="18" charset="0"/>
              </a:rPr>
              <a:t>Kassir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Xarid</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qilish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Sotish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Ombor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Ishlab</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chiqarish</a:t>
            </a:r>
            <a:r>
              <a:rPr lang="en-US" sz="2000" dirty="0">
                <a:solidFill>
                  <a:srgbClr val="212121"/>
                </a:solidFill>
                <a:latin typeface="Helvetica" panose="020B0604020202020204" pitchFamily="34" charset="0"/>
                <a:ea typeface="Times New Roman" panose="02020603050405020304" pitchFamily="18" charset="0"/>
              </a:rPr>
              <a:t>, OS, NMA, </a:t>
            </a:r>
            <a:r>
              <a:rPr lang="en-US" sz="2000" dirty="0" err="1">
                <a:solidFill>
                  <a:srgbClr val="212121"/>
                </a:solidFill>
                <a:latin typeface="Helvetica" panose="020B0604020202020204" pitchFamily="34" charset="0"/>
                <a:ea typeface="Times New Roman" panose="02020603050405020304" pitchFamily="18" charset="0"/>
              </a:rPr>
              <a:t>Ish</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haqi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Xodimlar</a:t>
            </a:r>
            <a:r>
              <a:rPr lang="en-US" sz="2000" dirty="0">
                <a:solidFill>
                  <a:srgbClr val="212121"/>
                </a:solidFill>
                <a:latin typeface="Helvetica" panose="020B0604020202020204" pitchFamily="34" charset="0"/>
                <a:ea typeface="Times New Roman" panose="02020603050405020304" pitchFamily="18" charset="0"/>
              </a:rPr>
              <a:t> - </a:t>
            </a:r>
            <a:r>
              <a:rPr lang="en-US" sz="2000" dirty="0" err="1">
                <a:solidFill>
                  <a:srgbClr val="212121"/>
                </a:solidFill>
                <a:latin typeface="Helvetica" panose="020B0604020202020204" pitchFamily="34" charset="0"/>
                <a:ea typeface="Times New Roman" panose="02020603050405020304" pitchFamily="18" charset="0"/>
              </a:rPr>
              <a:t>sanab</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o'tilgan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menyularning</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har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biri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tegishli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buxgalteriya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bo'limini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yuritishga</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mo'ljallangan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Kitobni</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o'rganar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ekanmiz</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ular</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bilan</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ko'proq</a:t>
            </a:r>
            <a:r>
              <a:rPr lang="en-US" sz="2000" dirty="0">
                <a:solidFill>
                  <a:srgbClr val="212121"/>
                </a:solidFill>
                <a:latin typeface="Helvetica" panose="020B0604020202020204" pitchFamily="34" charset="0"/>
                <a:ea typeface="Times New Roman" panose="02020603050405020304" pitchFamily="18" charset="0"/>
              </a:rPr>
              <a:t> </a:t>
            </a:r>
            <a:r>
              <a:rPr lang="en-US" sz="2000" dirty="0" err="1">
                <a:solidFill>
                  <a:srgbClr val="212121"/>
                </a:solidFill>
                <a:latin typeface="Helvetica" panose="020B0604020202020204" pitchFamily="34" charset="0"/>
                <a:ea typeface="Times New Roman" panose="02020603050405020304" pitchFamily="18" charset="0"/>
              </a:rPr>
              <a:t>tanishamiz</a:t>
            </a:r>
            <a:r>
              <a:rPr lang="en-US" sz="2000" dirty="0">
                <a:solidFill>
                  <a:srgbClr val="212121"/>
                </a:solidFill>
                <a:latin typeface="Helvetica" panose="020B0604020202020204" pitchFamily="34"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718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18933" y="332807"/>
            <a:ext cx="10494391" cy="1705595"/>
          </a:xfrm>
          <a:prstGeom prst="rect">
            <a:avLst/>
          </a:prstGeom>
        </p:spPr>
        <p:txBody>
          <a:bodyPr wrap="square">
            <a:spAutoFit/>
          </a:bodyPr>
          <a:lstStyle/>
          <a:p>
            <a:pPr fontAlgn="base">
              <a:lnSpc>
                <a:spcPts val="2250"/>
              </a:lnSpc>
              <a:spcAft>
                <a:spcPts val="1500"/>
              </a:spcAft>
            </a:pPr>
            <a:r>
              <a:rPr lang="en-US" dirty="0" err="1">
                <a:solidFill>
                  <a:srgbClr val="212121"/>
                </a:solidFill>
                <a:latin typeface="Helvetica" panose="020B0604020202020204" pitchFamily="34" charset="0"/>
                <a:ea typeface="Times New Roman" panose="02020603050405020304" pitchFamily="18" charset="0"/>
              </a:rPr>
              <a:t>Hisobotlar</a:t>
            </a:r>
            <a:r>
              <a:rPr lang="en-US" dirty="0">
                <a:solidFill>
                  <a:srgbClr val="212121"/>
                </a:solidFill>
                <a:latin typeface="Helvetica" panose="020B0604020202020204" pitchFamily="34" charset="0"/>
                <a:ea typeface="Times New Roman" panose="02020603050405020304" pitchFamily="18" charset="0"/>
              </a:rPr>
              <a:t> -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joylashgan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turli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xil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hisobotlarni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tuzish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yaratish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chop </a:t>
            </a:r>
            <a:r>
              <a:rPr lang="en-US" dirty="0" err="1">
                <a:solidFill>
                  <a:srgbClr val="212121"/>
                </a:solidFill>
                <a:latin typeface="Helvetica" panose="020B0604020202020204" pitchFamily="34" charset="0"/>
                <a:ea typeface="Times New Roman" panose="02020603050405020304" pitchFamily="18" charset="0"/>
              </a:rPr>
              <a:t>etish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mo'ljallangan</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r>
              <a:rPr lang="en-US" dirty="0">
                <a:solidFill>
                  <a:srgbClr val="212121"/>
                </a:solidFill>
                <a:latin typeface="Helvetica" panose="020B0604020202020204" pitchFamily="34" charset="0"/>
                <a:ea typeface="Times New Roman" panose="02020603050405020304" pitchFamily="18" charset="0"/>
              </a:rPr>
              <a:t>♦ Enterprise -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umumiy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mavjud</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yordami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masalan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to'g'ri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yozishmalarini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o'rnatish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siyosatini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belgilash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parametrlarini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sozlash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chiqarish</a:t>
            </a:r>
            <a:r>
              <a:rPr lang="en-US" dirty="0">
                <a:solidFill>
                  <a:srgbClr val="212121"/>
                </a:solidFill>
                <a:latin typeface="Helvetica" panose="020B0604020202020204" pitchFamily="34" charset="0"/>
                <a:ea typeface="Times New Roman" panose="02020603050405020304" pitchFamily="18" charset="0"/>
              </a:rPr>
              <a:t> </a:t>
            </a:r>
            <a:endParaRPr lang="ru-RU" dirty="0"/>
          </a:p>
        </p:txBody>
      </p:sp>
      <p:sp>
        <p:nvSpPr>
          <p:cNvPr id="3" name="Прямоугольник 2"/>
          <p:cNvSpPr/>
          <p:nvPr/>
        </p:nvSpPr>
        <p:spPr>
          <a:xfrm>
            <a:off x="1671269" y="2370057"/>
            <a:ext cx="9947917" cy="2439129"/>
          </a:xfrm>
          <a:prstGeom prst="rect">
            <a:avLst/>
          </a:prstGeom>
        </p:spPr>
        <p:txBody>
          <a:bodyPr wrap="square">
            <a:spAutoFit/>
          </a:bodyPr>
          <a:lstStyle/>
          <a:p>
            <a:pPr fontAlgn="base">
              <a:lnSpc>
                <a:spcPts val="2250"/>
              </a:lnSpc>
              <a:spcAft>
                <a:spcPts val="1500"/>
              </a:spcAft>
            </a:pPr>
            <a:r>
              <a:rPr lang="en-US" dirty="0" err="1">
                <a:solidFill>
                  <a:srgbClr val="212121"/>
                </a:solidFill>
                <a:latin typeface="Helvetica" panose="020B0604020202020204" pitchFamily="34" charset="0"/>
                <a:ea typeface="Times New Roman" panose="02020603050405020304" pitchFamily="18" charset="0"/>
              </a:rPr>
              <a:t>taqvimini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tahrirlash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ts val="2250"/>
              </a:lnSpc>
              <a:spcAft>
                <a:spcPts val="1500"/>
              </a:spcAft>
            </a:pP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Xizmat</a:t>
            </a:r>
            <a:r>
              <a:rPr lang="en-US" dirty="0">
                <a:solidFill>
                  <a:srgbClr val="212121"/>
                </a:solidFill>
                <a:latin typeface="Helvetica" panose="020B0604020202020204" pitchFamily="34" charset="0"/>
                <a:ea typeface="Times New Roman" panose="02020603050405020304" pitchFamily="18" charset="0"/>
              </a:rPr>
              <a:t> -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tizimning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xizmat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funktsiyalari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mo'ljallangan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ichiga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oladi</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ts val="2250"/>
              </a:lnSpc>
              <a:spcAft>
                <a:spcPts val="1500"/>
              </a:spcAft>
            </a:pPr>
            <a:r>
              <a:rPr lang="en-US" dirty="0">
                <a:solidFill>
                  <a:srgbClr val="212121"/>
                </a:solidFill>
                <a:latin typeface="Helvetica" panose="020B0604020202020204" pitchFamily="34" charset="0"/>
                <a:ea typeface="Times New Roman" panose="02020603050405020304" pitchFamily="18" charset="0"/>
              </a:rPr>
              <a:t>♦ Windows -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oynalarini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boshqarish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mavjud</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ts val="2250"/>
              </a:lnSpc>
              <a:spcAft>
                <a:spcPts val="1500"/>
              </a:spcAft>
            </a:pP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Yordam</a:t>
            </a:r>
            <a:r>
              <a:rPr lang="en-US" dirty="0">
                <a:solidFill>
                  <a:srgbClr val="212121"/>
                </a:solidFill>
                <a:latin typeface="Helvetica" panose="020B0604020202020204" pitchFamily="34" charset="0"/>
                <a:ea typeface="Times New Roman" panose="02020603050405020304" pitchFamily="18" charset="0"/>
              </a:rPr>
              <a:t> -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yordamchi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ma'lumotlarni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chaqirish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shuningdek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to'g'risidagi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ma'lumotlarni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mo'ljallangan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ichiga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oladi</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7270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8897" y="165253"/>
            <a:ext cx="9333186" cy="3193182"/>
          </a:xfrm>
          <a:prstGeom prst="rect">
            <a:avLst/>
          </a:prstGeom>
        </p:spPr>
        <p:txBody>
          <a:bodyPr wrap="square">
            <a:spAutoFit/>
          </a:bodyPr>
          <a:lstStyle/>
          <a:p>
            <a:pPr fontAlgn="base">
              <a:lnSpc>
                <a:spcPct val="150000"/>
              </a:lnSpc>
              <a:spcAft>
                <a:spcPts val="1500"/>
              </a:spcAft>
            </a:pPr>
            <a:r>
              <a:rPr lang="en-US" dirty="0" err="1" smtClean="0">
                <a:solidFill>
                  <a:srgbClr val="212121"/>
                </a:solidFill>
                <a:latin typeface="Helvetica" panose="020B0604020202020204" pitchFamily="34" charset="0"/>
                <a:ea typeface="Times New Roman" panose="02020603050405020304" pitchFamily="18" charset="0"/>
              </a:rPr>
              <a:t>To'g'ridan-to'g'ri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dasturning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asosiy</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menyusi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ostida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asboblar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paneli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mavjud</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Uning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tugmachalari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asosiy</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menyuning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tegishli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buyruqlarini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takrorlaydi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Foydalanuvchi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standart</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ravishda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taklif</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qilingan</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asboblar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panelidagi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tarkibni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mustaqil</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ravishda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o'zgartirishi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mumkin</a:t>
            </a:r>
            <a:r>
              <a:rPr lang="en-US" dirty="0" smtClean="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ct val="150000"/>
              </a:lnSpc>
              <a:spcAft>
                <a:spcPts val="1500"/>
              </a:spcAft>
            </a:pPr>
            <a:r>
              <a:rPr lang="en-US" dirty="0" err="1" smtClean="0">
                <a:solidFill>
                  <a:srgbClr val="212121"/>
                </a:solidFill>
                <a:latin typeface="Helvetica" panose="020B0604020202020204" pitchFamily="34" charset="0"/>
                <a:ea typeface="Times New Roman" panose="02020603050405020304" pitchFamily="18" charset="0"/>
              </a:rPr>
              <a:t>Bundan</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tashqari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dasturning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har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bir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interfeysi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qoida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tariqasida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oynaning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yuqori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qismida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joylashgan</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o'z</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asboblar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paneliga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ega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Masalan</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ro'yxatdagi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interfeyslarda</a:t>
            </a:r>
            <a:r>
              <a:rPr lang="en-US" dirty="0" smtClean="0">
                <a:solidFill>
                  <a:srgbClr val="212121"/>
                </a:solidFill>
                <a:latin typeface="Helvetica" panose="020B0604020202020204" pitchFamily="34" charset="0"/>
                <a:ea typeface="Times New Roman" panose="02020603050405020304" pitchFamily="18" charset="0"/>
              </a:rPr>
              <a:t> (1.21 </a:t>
            </a:r>
            <a:r>
              <a:rPr lang="en-US" dirty="0" err="1" smtClean="0">
                <a:solidFill>
                  <a:srgbClr val="212121"/>
                </a:solidFill>
                <a:latin typeface="Helvetica" panose="020B0604020202020204" pitchFamily="34" charset="0"/>
                <a:ea typeface="Times New Roman" panose="02020603050405020304" pitchFamily="18" charset="0"/>
              </a:rPr>
              <a:t>va</a:t>
            </a:r>
            <a:r>
              <a:rPr lang="en-US" dirty="0" smtClean="0">
                <a:solidFill>
                  <a:srgbClr val="212121"/>
                </a:solidFill>
                <a:latin typeface="Helvetica" panose="020B0604020202020204" pitchFamily="34" charset="0"/>
                <a:ea typeface="Times New Roman" panose="02020603050405020304" pitchFamily="18" charset="0"/>
              </a:rPr>
              <a:t> 1.28-rasmlarga </a:t>
            </a:r>
            <a:r>
              <a:rPr lang="en-US" dirty="0" err="1" smtClean="0">
                <a:solidFill>
                  <a:srgbClr val="212121"/>
                </a:solidFill>
                <a:latin typeface="Helvetica" panose="020B0604020202020204" pitchFamily="34" charset="0"/>
                <a:ea typeface="Times New Roman" panose="02020603050405020304" pitchFamily="18" charset="0"/>
              </a:rPr>
              <a:t>qarang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Amallar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tugmachasi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bilan</a:t>
            </a:r>
            <a:r>
              <a:rPr lang="en-US" dirty="0" smtClean="0">
                <a:solidFill>
                  <a:srgbClr val="212121"/>
                </a:solidFill>
                <a:latin typeface="Helvetica" panose="020B0604020202020204" pitchFamily="34" charset="0"/>
                <a:ea typeface="Times New Roman" panose="02020603050405020304" pitchFamily="18" charset="0"/>
              </a:rPr>
              <a:t> Actions </a:t>
            </a:r>
            <a:r>
              <a:rPr lang="en-US" dirty="0" err="1" smtClean="0">
                <a:solidFill>
                  <a:srgbClr val="212121"/>
                </a:solidFill>
                <a:latin typeface="Helvetica" panose="020B0604020202020204" pitchFamily="34" charset="0"/>
                <a:ea typeface="Times New Roman" panose="02020603050405020304" pitchFamily="18" charset="0"/>
              </a:rPr>
              <a:t>tugmachasidan</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va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tahrirlash</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oynalarida</a:t>
            </a:r>
            <a:r>
              <a:rPr lang="en-US" dirty="0" smtClean="0">
                <a:solidFill>
                  <a:srgbClr val="212121"/>
                </a:solidFill>
                <a:latin typeface="Helvetica" panose="020B0604020202020204" pitchFamily="34" charset="0"/>
                <a:ea typeface="Times New Roman" panose="02020603050405020304" pitchFamily="18" charset="0"/>
              </a:rPr>
              <a:t> (1.29-rasmga </a:t>
            </a:r>
            <a:r>
              <a:rPr lang="en-US" dirty="0" err="1" smtClean="0">
                <a:solidFill>
                  <a:srgbClr val="212121"/>
                </a:solidFill>
                <a:latin typeface="Helvetica" panose="020B0604020202020204" pitchFamily="34" charset="0"/>
                <a:ea typeface="Times New Roman" panose="02020603050405020304" pitchFamily="18" charset="0"/>
              </a:rPr>
              <a:t>qarang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boshlash</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mumkin</a:t>
            </a:r>
            <a:r>
              <a:rPr lang="en-US" dirty="0" smtClean="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1418897" y="3358435"/>
            <a:ext cx="9191298" cy="2862322"/>
          </a:xfrm>
          <a:prstGeom prst="rect">
            <a:avLst/>
          </a:prstGeom>
        </p:spPr>
        <p:txBody>
          <a:bodyPr wrap="square">
            <a:spAutoFit/>
          </a:bodyPr>
          <a:lstStyle/>
          <a:p>
            <a:pPr fontAlgn="base">
              <a:lnSpc>
                <a:spcPct val="150000"/>
              </a:lnSpc>
              <a:spcAft>
                <a:spcPts val="1500"/>
              </a:spcAft>
            </a:pPr>
            <a:r>
              <a:rPr lang="en-US" sz="2400" dirty="0" err="1">
                <a:solidFill>
                  <a:srgbClr val="212121"/>
                </a:solidFill>
                <a:latin typeface="Helvetica" panose="020B0604020202020204" pitchFamily="34" charset="0"/>
                <a:ea typeface="Times New Roman" panose="02020603050405020304" pitchFamily="18" charset="0"/>
              </a:rPr>
              <a:t>Aksariyat</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dasturiy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interfeyslarda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sichqonchaning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tugmasi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kontekst</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menyusi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paydo</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bo'ladi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Ushbu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menyuning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tarkibi</a:t>
            </a:r>
            <a:r>
              <a:rPr lang="en-US" sz="2400" dirty="0">
                <a:solidFill>
                  <a:srgbClr val="212121"/>
                </a:solidFill>
                <a:latin typeface="Helvetica" panose="020B0604020202020204" pitchFamily="34" charset="0"/>
                <a:ea typeface="Times New Roman" panose="02020603050405020304" pitchFamily="18" charset="0"/>
              </a:rPr>
              <a:t> u </a:t>
            </a:r>
            <a:r>
              <a:rPr lang="en-US" sz="2400" dirty="0" err="1">
                <a:solidFill>
                  <a:srgbClr val="212121"/>
                </a:solidFill>
                <a:latin typeface="Helvetica" panose="020B0604020202020204" pitchFamily="34" charset="0"/>
                <a:ea typeface="Times New Roman" panose="02020603050405020304" pitchFamily="18" charset="0"/>
              </a:rPr>
              <a:t>qayerda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chaqirilganiga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bog'liq</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Ko'plab</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kontekst</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menyusining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buyruqlari</a:t>
            </a:r>
            <a:r>
              <a:rPr lang="en-US" sz="2400" dirty="0">
                <a:solidFill>
                  <a:srgbClr val="212121"/>
                </a:solidFill>
                <a:latin typeface="Helvetica" panose="020B0604020202020204" pitchFamily="34" charset="0"/>
                <a:ea typeface="Times New Roman" panose="02020603050405020304" pitchFamily="18" charset="0"/>
              </a:rPr>
              <a:t> Actions </a:t>
            </a:r>
            <a:r>
              <a:rPr lang="en-US" sz="2400" dirty="0" err="1">
                <a:solidFill>
                  <a:srgbClr val="212121"/>
                </a:solidFill>
                <a:latin typeface="Helvetica" panose="020B0604020202020204" pitchFamily="34" charset="0"/>
                <a:ea typeface="Times New Roman" panose="02020603050405020304" pitchFamily="18" charset="0"/>
              </a:rPr>
              <a:t>menyu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buyruqlari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shuningdek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asboblar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panelidagi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tegishli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tugmalar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yordamida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ko'paytiriladi</a:t>
            </a:r>
            <a:r>
              <a:rPr lang="en-US" sz="2400" dirty="0">
                <a:solidFill>
                  <a:srgbClr val="212121"/>
                </a:solidFill>
                <a:latin typeface="Helvetica" panose="020B0604020202020204" pitchFamily="34"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597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87821" y="138757"/>
            <a:ext cx="9632731" cy="5739969"/>
          </a:xfrm>
          <a:prstGeom prst="rect">
            <a:avLst/>
          </a:prstGeom>
        </p:spPr>
        <p:txBody>
          <a:bodyPr wrap="square">
            <a:spAutoFit/>
          </a:bodyPr>
          <a:lstStyle/>
          <a:p>
            <a:pPr fontAlgn="base">
              <a:lnSpc>
                <a:spcPct val="200000"/>
              </a:lnSpc>
              <a:spcAft>
                <a:spcPts val="1500"/>
              </a:spcAft>
            </a:pPr>
            <a:r>
              <a:rPr lang="en-US" dirty="0" err="1">
                <a:solidFill>
                  <a:srgbClr val="212121"/>
                </a:solidFill>
                <a:latin typeface="Helvetica" panose="020B0604020202020204" pitchFamily="34" charset="0"/>
                <a:ea typeface="Times New Roman" panose="02020603050405020304" pitchFamily="18" charset="0"/>
              </a:rPr>
              <a:t>Dasturning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qulay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vositasi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funktsional</a:t>
            </a:r>
            <a:r>
              <a:rPr lang="en-US" dirty="0">
                <a:solidFill>
                  <a:srgbClr val="212121"/>
                </a:solidFill>
                <a:latin typeface="Helvetica" panose="020B0604020202020204" pitchFamily="34" charset="0"/>
                <a:ea typeface="Times New Roman" panose="02020603050405020304" pitchFamily="18" charset="0"/>
              </a:rPr>
              <a:t> panel. U </a:t>
            </a:r>
            <a:r>
              <a:rPr lang="en-US" dirty="0" err="1">
                <a:solidFill>
                  <a:srgbClr val="212121"/>
                </a:solidFill>
                <a:latin typeface="Helvetica" panose="020B0604020202020204" pitchFamily="34" charset="0"/>
                <a:ea typeface="Times New Roman" panose="02020603050405020304" pitchFamily="18" charset="0"/>
              </a:rPr>
              <a:t>asosiy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oynasining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asosiy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qismini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egallaydi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nechta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yorliqlardan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iborat</a:t>
            </a:r>
            <a:r>
              <a:rPr lang="en-US" dirty="0">
                <a:solidFill>
                  <a:srgbClr val="212121"/>
                </a:solidFill>
                <a:latin typeface="Helvetica" panose="020B0604020202020204" pitchFamily="34" charset="0"/>
                <a:ea typeface="Times New Roman" panose="02020603050405020304" pitchFamily="18" charset="0"/>
              </a:rPr>
              <a:t> (1.19-rasm, </a:t>
            </a:r>
            <a:r>
              <a:rPr lang="en-US" dirty="0" err="1">
                <a:solidFill>
                  <a:srgbClr val="212121"/>
                </a:solidFill>
                <a:latin typeface="Helvetica" panose="020B0604020202020204" pitchFamily="34" charset="0"/>
                <a:ea typeface="Times New Roman" panose="02020603050405020304" pitchFamily="18" charset="0"/>
              </a:rPr>
              <a:t>funktsional</a:t>
            </a:r>
            <a:r>
              <a:rPr lang="en-US" dirty="0">
                <a:solidFill>
                  <a:srgbClr val="212121"/>
                </a:solidFill>
                <a:latin typeface="Helvetica" panose="020B0604020202020204" pitchFamily="34" charset="0"/>
                <a:ea typeface="Times New Roman" panose="02020603050405020304" pitchFamily="18" charset="0"/>
              </a:rPr>
              <a:t> panel Enterprise </a:t>
            </a:r>
            <a:r>
              <a:rPr lang="en-US" dirty="0" err="1">
                <a:solidFill>
                  <a:srgbClr val="212121"/>
                </a:solidFill>
                <a:latin typeface="Helvetica" panose="020B0604020202020204" pitchFamily="34" charset="0"/>
                <a:ea typeface="Times New Roman" panose="02020603050405020304" pitchFamily="18" charset="0"/>
              </a:rPr>
              <a:t>yorlig'ida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ochilgan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Funktsiya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tushirgandan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darhol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marta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ct val="200000"/>
              </a:lnSpc>
              <a:spcAft>
                <a:spcPts val="1500"/>
              </a:spcAft>
            </a:pPr>
            <a:r>
              <a:rPr lang="en-US" dirty="0" err="1">
                <a:solidFill>
                  <a:srgbClr val="212121"/>
                </a:solidFill>
                <a:latin typeface="Helvetica" panose="020B0604020202020204" pitchFamily="34" charset="0"/>
                <a:ea typeface="Times New Roman" panose="02020603050405020304" pitchFamily="18" charset="0"/>
              </a:rPr>
              <a:t>Shuningdek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issiq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tugmachalar</a:t>
            </a:r>
            <a:r>
              <a:rPr lang="en-US" dirty="0">
                <a:solidFill>
                  <a:srgbClr val="212121"/>
                </a:solidFill>
                <a:latin typeface="Helvetica" panose="020B0604020202020204" pitchFamily="34" charset="0"/>
                <a:ea typeface="Times New Roman" panose="02020603050405020304" pitchFamily="18" charset="0"/>
              </a:rPr>
              <a:t>" deb </a:t>
            </a:r>
            <a:r>
              <a:rPr lang="en-US" dirty="0" err="1">
                <a:solidFill>
                  <a:srgbClr val="212121"/>
                </a:solidFill>
                <a:latin typeface="Helvetica" panose="020B0604020202020204" pitchFamily="34" charset="0"/>
                <a:ea typeface="Times New Roman" panose="02020603050405020304" pitchFamily="18" charset="0"/>
              </a:rPr>
              <a:t>nomlangan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Masalan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hujjatlarni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tahrirlash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o'tish</a:t>
            </a:r>
            <a:r>
              <a:rPr lang="en-US" dirty="0">
                <a:solidFill>
                  <a:srgbClr val="212121"/>
                </a:solidFill>
                <a:latin typeface="Helvetica" panose="020B0604020202020204" pitchFamily="34" charset="0"/>
                <a:ea typeface="Times New Roman" panose="02020603050405020304" pitchFamily="18" charset="0"/>
              </a:rPr>
              <a:t> F2 </a:t>
            </a:r>
            <a:r>
              <a:rPr lang="en-US" dirty="0" err="1">
                <a:solidFill>
                  <a:srgbClr val="212121"/>
                </a:solidFill>
                <a:latin typeface="Helvetica" panose="020B0604020202020204" pitchFamily="34" charset="0"/>
                <a:ea typeface="Times New Roman" panose="02020603050405020304" pitchFamily="18" charset="0"/>
              </a:rPr>
              <a:t>tugmachasini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bosib</a:t>
            </a:r>
            <a:r>
              <a:rPr lang="en-US" dirty="0">
                <a:solidFill>
                  <a:srgbClr val="212121"/>
                </a:solidFill>
                <a:latin typeface="Helvetica" panose="020B0604020202020204" pitchFamily="34" charset="0"/>
                <a:ea typeface="Times New Roman" panose="02020603050405020304" pitchFamily="18" charset="0"/>
              </a:rPr>
              <a:t>, Shift + Delete </a:t>
            </a:r>
            <a:r>
              <a:rPr lang="en-US" dirty="0" err="1">
                <a:solidFill>
                  <a:srgbClr val="212121"/>
                </a:solidFill>
                <a:latin typeface="Helvetica" panose="020B0604020202020204" pitchFamily="34" charset="0"/>
                <a:ea typeface="Times New Roman" panose="02020603050405020304" pitchFamily="18" charset="0"/>
              </a:rPr>
              <a:t>tugmalar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birikmasidan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ro'yxatdan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pozitsiyani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o'chirish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orqali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oshiriladi</a:t>
            </a:r>
            <a:r>
              <a:rPr lang="en-US" dirty="0">
                <a:solidFill>
                  <a:srgbClr val="212121"/>
                </a:solidFill>
                <a:latin typeface="Helvetica" panose="020B0604020202020204" pitchFamily="34" charset="0"/>
                <a:ea typeface="Times New Roman" panose="02020603050405020304" pitchFamily="18" charset="0"/>
              </a:rPr>
              <a:t> (ammo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operatsiya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tegishli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huquqini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hokazo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tanishganimizdan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foydalanamiz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mashhur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issiq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tugmachalar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tavsif</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berishning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hojati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yo'q</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2695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39614" y="535901"/>
            <a:ext cx="9601200" cy="5412957"/>
          </a:xfrm>
          <a:prstGeom prst="rect">
            <a:avLst/>
          </a:prstGeom>
        </p:spPr>
        <p:txBody>
          <a:bodyPr wrap="square">
            <a:spAutoFit/>
          </a:bodyPr>
          <a:lstStyle/>
          <a:p>
            <a:pPr fontAlgn="base">
              <a:lnSpc>
                <a:spcPct val="150000"/>
              </a:lnSpc>
              <a:spcAft>
                <a:spcPts val="1500"/>
              </a:spcAft>
            </a:pPr>
            <a:r>
              <a:rPr lang="en-US" dirty="0">
                <a:solidFill>
                  <a:srgbClr val="212121"/>
                </a:solidFill>
                <a:latin typeface="Helvetica" panose="020B0604020202020204" pitchFamily="34" charset="0"/>
                <a:ea typeface="Times New Roman" panose="02020603050405020304" pitchFamily="18" charset="0"/>
              </a:rPr>
              <a:t>1C 8.2 </a:t>
            </a:r>
            <a:r>
              <a:rPr lang="en-US" dirty="0" err="1">
                <a:solidFill>
                  <a:srgbClr val="212121"/>
                </a:solidFill>
                <a:latin typeface="Helvetica" panose="020B0604020202020204" pitchFamily="34" charset="0"/>
                <a:ea typeface="Times New Roman" panose="02020603050405020304" pitchFamily="18" charset="0"/>
              </a:rPr>
              <a:t>texnologik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platformasining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xususiyatlarini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kiritish</a:t>
            </a:r>
            <a:endParaRPr lang="ru-RU" sz="1050" dirty="0" smtClean="0">
              <a:effectLst/>
              <a:latin typeface="Times New Roman" panose="02020603050405020304" pitchFamily="18" charset="0"/>
              <a:ea typeface="Times New Roman" panose="02020603050405020304" pitchFamily="18" charset="0"/>
            </a:endParaRPr>
          </a:p>
          <a:p>
            <a:pPr fontAlgn="base">
              <a:lnSpc>
                <a:spcPct val="150000"/>
              </a:lnSpc>
              <a:spcAft>
                <a:spcPts val="1500"/>
              </a:spcAft>
            </a:pPr>
            <a:r>
              <a:rPr lang="en-US" dirty="0">
                <a:solidFill>
                  <a:srgbClr val="212121"/>
                </a:solidFill>
                <a:latin typeface="Helvetica" panose="020B0604020202020204" pitchFamily="34" charset="0"/>
                <a:ea typeface="Times New Roman" panose="02020603050405020304" pitchFamily="18" charset="0"/>
              </a:rPr>
              <a:t>Biz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chiqqan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Korxonalarni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konfiguratsiyasi</a:t>
            </a:r>
            <a:r>
              <a:rPr lang="en-US" dirty="0">
                <a:solidFill>
                  <a:srgbClr val="212121"/>
                </a:solidFill>
                <a:latin typeface="Helvetica" panose="020B0604020202020204" pitchFamily="34" charset="0"/>
                <a:ea typeface="Times New Roman" panose="02020603050405020304" pitchFamily="18" charset="0"/>
              </a:rPr>
              <a:t> 8.2 </a:t>
            </a:r>
            <a:r>
              <a:rPr lang="en-US" dirty="0" err="1">
                <a:solidFill>
                  <a:srgbClr val="212121"/>
                </a:solidFill>
                <a:latin typeface="Helvetica" panose="020B0604020202020204" pitchFamily="34" charset="0"/>
                <a:ea typeface="Times New Roman" panose="02020603050405020304" pitchFamily="18" charset="0"/>
              </a:rPr>
              <a:t>versiyasida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texnologik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platformada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ishlaydi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garchi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dastlab</a:t>
            </a:r>
            <a:r>
              <a:rPr lang="en-US" dirty="0">
                <a:solidFill>
                  <a:srgbClr val="212121"/>
                </a:solidFill>
                <a:latin typeface="Helvetica" panose="020B0604020202020204" pitchFamily="34" charset="0"/>
                <a:ea typeface="Times New Roman" panose="02020603050405020304" pitchFamily="18" charset="0"/>
              </a:rPr>
              <a:t> u 8.1 </a:t>
            </a:r>
            <a:r>
              <a:rPr lang="en-US" dirty="0" err="1">
                <a:solidFill>
                  <a:srgbClr val="212121"/>
                </a:solidFill>
                <a:latin typeface="Helvetica" panose="020B0604020202020204" pitchFamily="34" charset="0"/>
                <a:ea typeface="Times New Roman" panose="02020603050405020304" pitchFamily="18" charset="0"/>
              </a:rPr>
              <a:t>versiyasi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ostida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yaratilgan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bo'lsa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konfiguratsiyani</a:t>
            </a:r>
            <a:r>
              <a:rPr lang="en-US" dirty="0">
                <a:solidFill>
                  <a:srgbClr val="212121"/>
                </a:solidFill>
                <a:latin typeface="Helvetica" panose="020B0604020202020204" pitchFamily="34" charset="0"/>
                <a:ea typeface="Times New Roman" panose="02020603050405020304" pitchFamily="18" charset="0"/>
              </a:rPr>
              <a:t> 8.2 </a:t>
            </a:r>
            <a:r>
              <a:rPr lang="en-US" dirty="0" err="1">
                <a:solidFill>
                  <a:srgbClr val="212121"/>
                </a:solidFill>
                <a:latin typeface="Helvetica" panose="020B0604020202020204" pitchFamily="34" charset="0"/>
                <a:ea typeface="Times New Roman" panose="02020603050405020304" pitchFamily="18" charset="0"/>
              </a:rPr>
              <a:t>platformasiga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ulaganingizdan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so'ng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echimining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a:t>
            </a:r>
            <a:r>
              <a:rPr lang="en-US" dirty="0">
                <a:solidFill>
                  <a:srgbClr val="212121"/>
                </a:solidFill>
                <a:latin typeface="Helvetica" panose="020B0604020202020204" pitchFamily="34" charset="0"/>
                <a:ea typeface="Times New Roman" panose="02020603050405020304" pitchFamily="18" charset="0"/>
              </a:rPr>
              <a:t> 8.1 </a:t>
            </a:r>
            <a:r>
              <a:rPr lang="en-US" dirty="0" err="1">
                <a:solidFill>
                  <a:srgbClr val="212121"/>
                </a:solidFill>
                <a:latin typeface="Helvetica" panose="020B0604020202020204" pitchFamily="34" charset="0"/>
                <a:ea typeface="Times New Roman" panose="02020603050405020304" pitchFamily="18" charset="0"/>
              </a:rPr>
              <a:t>versiyadagi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kabi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ko'rinadi</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lnSpc>
                <a:spcPct val="150000"/>
              </a:lnSpc>
              <a:spcAft>
                <a:spcPts val="1500"/>
              </a:spcAft>
            </a:pPr>
            <a:r>
              <a:rPr lang="en-US" dirty="0">
                <a:solidFill>
                  <a:srgbClr val="212121"/>
                </a:solidFill>
                <a:latin typeface="Helvetica" panose="020B0604020202020204" pitchFamily="34" charset="0"/>
                <a:ea typeface="Times New Roman" panose="02020603050405020304" pitchFamily="18" charset="0"/>
              </a:rPr>
              <a:t>1C 8.2 </a:t>
            </a:r>
            <a:r>
              <a:rPr lang="en-US" dirty="0" err="1">
                <a:solidFill>
                  <a:srgbClr val="212121"/>
                </a:solidFill>
                <a:latin typeface="Helvetica" panose="020B0604020202020204" pitchFamily="34" charset="0"/>
                <a:ea typeface="Times New Roman" panose="02020603050405020304" pitchFamily="18" charset="0"/>
              </a:rPr>
              <a:t>platformasining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vositalari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ko'rinishga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versiya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maxsus</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ishlatishingiz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mavjud</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unga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moslashtirishingiz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kitobni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yozish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paytida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ayniqsa</a:t>
            </a:r>
            <a:r>
              <a:rPr lang="en-US" dirty="0">
                <a:solidFill>
                  <a:srgbClr val="212121"/>
                </a:solidFill>
                <a:latin typeface="Helvetica" panose="020B0604020202020204" pitchFamily="34" charset="0"/>
                <a:ea typeface="Times New Roman" panose="02020603050405020304" pitchFamily="18" charset="0"/>
              </a:rPr>
              <a:t> 1C 8.2 </a:t>
            </a:r>
            <a:r>
              <a:rPr lang="en-US" dirty="0" err="1">
                <a:solidFill>
                  <a:srgbClr val="212121"/>
                </a:solidFill>
                <a:latin typeface="Helvetica" panose="020B0604020202020204" pitchFamily="34" charset="0"/>
                <a:ea typeface="Times New Roman" panose="02020603050405020304" pitchFamily="18" charset="0"/>
              </a:rPr>
              <a:t>platformasi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faqat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bitta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chiqilgan</a:t>
            </a:r>
            <a:r>
              <a:rPr lang="en-US" dirty="0">
                <a:solidFill>
                  <a:srgbClr val="212121"/>
                </a:solidFill>
                <a:latin typeface="Helvetica" panose="020B0604020202020204" pitchFamily="34" charset="0"/>
                <a:ea typeface="Times New Roman" panose="02020603050405020304" pitchFamily="18" charset="0"/>
              </a:rPr>
              <a:t> - "</a:t>
            </a:r>
            <a:r>
              <a:rPr lang="en-US" dirty="0" err="1">
                <a:solidFill>
                  <a:srgbClr val="212121"/>
                </a:solidFill>
                <a:latin typeface="Helvetica" panose="020B0604020202020204" pitchFamily="34" charset="0"/>
                <a:ea typeface="Times New Roman" panose="02020603050405020304" pitchFamily="18" charset="0"/>
              </a:rPr>
              <a:t>Savdo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menejmenti</a:t>
            </a:r>
            <a:r>
              <a:rPr lang="en-US" dirty="0">
                <a:solidFill>
                  <a:srgbClr val="212121"/>
                </a:solidFill>
                <a:latin typeface="Helvetica" panose="020B0604020202020204" pitchFamily="34" charset="0"/>
                <a:ea typeface="Times New Roman" panose="02020603050405020304" pitchFamily="18" charset="0"/>
              </a:rPr>
              <a:t>" 11 </a:t>
            </a:r>
            <a:r>
              <a:rPr lang="en-US" dirty="0" err="1">
                <a:solidFill>
                  <a:srgbClr val="212121"/>
                </a:solidFill>
                <a:latin typeface="Helvetica" panose="020B0604020202020204" pitchFamily="34" charset="0"/>
                <a:ea typeface="Times New Roman" panose="02020603050405020304" pitchFamily="18" charset="0"/>
              </a:rPr>
              <a:t>versiyasi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bo'limda</a:t>
            </a:r>
            <a:r>
              <a:rPr lang="en-US" dirty="0">
                <a:solidFill>
                  <a:srgbClr val="212121"/>
                </a:solidFill>
                <a:latin typeface="Helvetica" panose="020B0604020202020204" pitchFamily="34" charset="0"/>
                <a:ea typeface="Times New Roman" panose="02020603050405020304" pitchFamily="18" charset="0"/>
              </a:rPr>
              <a:t> biz 1C 8.1 </a:t>
            </a:r>
            <a:r>
              <a:rPr lang="en-US" dirty="0" err="1">
                <a:solidFill>
                  <a:srgbClr val="212121"/>
                </a:solidFill>
                <a:latin typeface="Helvetica" panose="020B0604020202020204" pitchFamily="34" charset="0"/>
                <a:ea typeface="Times New Roman" panose="02020603050405020304" pitchFamily="18" charset="0"/>
              </a:rPr>
              <a:t>platformasi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yaratilgan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Korxonalarni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konfiguratsiyasini</a:t>
            </a:r>
            <a:r>
              <a:rPr lang="en-US" dirty="0">
                <a:solidFill>
                  <a:srgbClr val="212121"/>
                </a:solidFill>
                <a:latin typeface="Helvetica" panose="020B0604020202020204" pitchFamily="34" charset="0"/>
                <a:ea typeface="Times New Roman" panose="02020603050405020304" pitchFamily="18" charset="0"/>
              </a:rPr>
              <a:t> 1C 8.2 </a:t>
            </a:r>
            <a:r>
              <a:rPr lang="en-US" dirty="0" err="1">
                <a:solidFill>
                  <a:srgbClr val="212121"/>
                </a:solidFill>
                <a:latin typeface="Helvetica" panose="020B0604020202020204" pitchFamily="34" charset="0"/>
                <a:ea typeface="Times New Roman" panose="02020603050405020304" pitchFamily="18" charset="0"/>
              </a:rPr>
              <a:t>platformasiga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qanday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moslashtirish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haqida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suhbatlashamiz</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309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09021" y="206821"/>
            <a:ext cx="6371421" cy="1702774"/>
          </a:xfrm>
          <a:prstGeom prst="rect">
            <a:avLst/>
          </a:prstGeom>
        </p:spPr>
        <p:txBody>
          <a:bodyPr wrap="square">
            <a:spAutoFit/>
          </a:bodyPr>
          <a:lstStyle/>
          <a:p>
            <a:pPr>
              <a:lnSpc>
                <a:spcPct val="150000"/>
              </a:lnSpc>
            </a:pPr>
            <a:r>
              <a:rPr lang="en-US" dirty="0" err="1" smtClean="0">
                <a:solidFill>
                  <a:srgbClr val="212121"/>
                </a:solidFill>
                <a:latin typeface="Helvetica" panose="020B0604020202020204" pitchFamily="34" charset="0"/>
                <a:ea typeface="Times New Roman" panose="02020603050405020304" pitchFamily="18" charset="0"/>
              </a:rPr>
              <a:t>Mavjud</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konfiguratsiya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platformaga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ulangandan</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so'ng</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barcha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kerakli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harakatlar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Konfigurator</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rejimida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amalga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oshiriladi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buni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qanday</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qilish</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yuqorida</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Konfiguratsiyani</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mustaqil</a:t>
            </a:r>
            <a:r>
              <a:rPr lang="en-US" dirty="0" smtClean="0">
                <a:solidFill>
                  <a:srgbClr val="212121"/>
                </a:solidFill>
                <a:latin typeface="Helvetica" panose="020B0604020202020204" pitchFamily="34" charset="0"/>
                <a:ea typeface="Times New Roman" panose="02020603050405020304" pitchFamily="18" charset="0"/>
              </a:rPr>
              <a:t> </a:t>
            </a:r>
            <a:r>
              <a:rPr lang="en-US" dirty="0" err="1" smtClean="0">
                <a:solidFill>
                  <a:srgbClr val="212121"/>
                </a:solidFill>
                <a:latin typeface="Helvetica" panose="020B0604020202020204" pitchFamily="34" charset="0"/>
                <a:ea typeface="Times New Roman" panose="02020603050405020304" pitchFamily="18" charset="0"/>
              </a:rPr>
              <a:t>ravishda</a:t>
            </a:r>
            <a:r>
              <a:rPr lang="en-US" dirty="0" smtClean="0">
                <a:solidFill>
                  <a:srgbClr val="212121"/>
                </a:solidFill>
                <a:latin typeface="Helvetica" panose="020B0604020202020204" pitchFamily="34" charset="0"/>
                <a:ea typeface="Times New Roman" panose="02020603050405020304" pitchFamily="18" charset="0"/>
              </a:rPr>
              <a:t> </a:t>
            </a:r>
            <a:endParaRPr lang="ru-RU" dirty="0"/>
          </a:p>
        </p:txBody>
      </p:sp>
      <p:sp>
        <p:nvSpPr>
          <p:cNvPr id="3" name="Прямоугольник 2"/>
          <p:cNvSpPr/>
          <p:nvPr/>
        </p:nvSpPr>
        <p:spPr>
          <a:xfrm>
            <a:off x="2409021" y="1871953"/>
            <a:ext cx="8847559" cy="3974101"/>
          </a:xfrm>
          <a:prstGeom prst="rect">
            <a:avLst/>
          </a:prstGeom>
        </p:spPr>
        <p:txBody>
          <a:bodyPr wrap="square">
            <a:spAutoFit/>
          </a:bodyPr>
          <a:lstStyle/>
          <a:p>
            <a:pPr fontAlgn="base">
              <a:lnSpc>
                <a:spcPct val="150000"/>
              </a:lnSpc>
              <a:spcAft>
                <a:spcPts val="1500"/>
              </a:spcAft>
            </a:pPr>
            <a:r>
              <a:rPr lang="en-US" dirty="0" err="1">
                <a:solidFill>
                  <a:srgbClr val="212121"/>
                </a:solidFill>
                <a:latin typeface="Helvetica" panose="020B0604020202020204" pitchFamily="34" charset="0"/>
                <a:ea typeface="Times New Roman" panose="02020603050405020304" pitchFamily="18" charset="0"/>
              </a:rPr>
              <a:t>qanday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infobazani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qanday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yuklash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Bo'limida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keltirilgan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Avval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aytib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o'tganimizdek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Konfiguratorda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sukut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bo'yicha</a:t>
            </a:r>
            <a:r>
              <a:rPr lang="en-US" dirty="0">
                <a:solidFill>
                  <a:srgbClr val="212121"/>
                </a:solidFill>
                <a:latin typeface="Helvetica" panose="020B0604020202020204" pitchFamily="34" charset="0"/>
                <a:ea typeface="Times New Roman" panose="02020603050405020304" pitchFamily="18" charset="0"/>
              </a:rPr>
              <a:t> 8.1 </a:t>
            </a:r>
            <a:r>
              <a:rPr lang="en-US" dirty="0" err="1">
                <a:solidFill>
                  <a:srgbClr val="212121"/>
                </a:solidFill>
                <a:latin typeface="Helvetica" panose="020B0604020202020204" pitchFamily="34" charset="0"/>
                <a:ea typeface="Times New Roman" panose="02020603050405020304" pitchFamily="18" charset="0"/>
              </a:rPr>
              <a:t>versiyasi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echimining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mosligi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yoqilgan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platforma</a:t>
            </a:r>
            <a:r>
              <a:rPr lang="en-US" dirty="0">
                <a:solidFill>
                  <a:srgbClr val="212121"/>
                </a:solidFill>
                <a:latin typeface="Helvetica" panose="020B0604020202020204" pitchFamily="34" charset="0"/>
                <a:ea typeface="Times New Roman" panose="02020603050405020304" pitchFamily="18" charset="0"/>
              </a:rPr>
              <a:t> 8.2 </a:t>
            </a:r>
            <a:r>
              <a:rPr lang="en-US" dirty="0" err="1">
                <a:solidFill>
                  <a:srgbClr val="212121"/>
                </a:solidFill>
                <a:latin typeface="Helvetica" panose="020B0604020202020204" pitchFamily="34" charset="0"/>
                <a:ea typeface="Times New Roman" panose="02020603050405020304" pitchFamily="18" charset="0"/>
              </a:rPr>
              <a:t>interfeysini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o'chirilgan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quyidagicha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davom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eting</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indent="449580" algn="just">
              <a:lnSpc>
                <a:spcPct val="150000"/>
              </a:lnSpc>
              <a:spcAft>
                <a:spcPts val="0"/>
              </a:spcAft>
            </a:pPr>
            <a:r>
              <a:rPr lang="en-US" dirty="0" err="1">
                <a:solidFill>
                  <a:srgbClr val="212121"/>
                </a:solidFill>
                <a:latin typeface="Helvetica" panose="020B0604020202020204" pitchFamily="34" charset="0"/>
                <a:ea typeface="Times New Roman" panose="02020603050405020304" pitchFamily="18" charset="0"/>
              </a:rPr>
              <a:t>Konfiguratsiya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daraxtida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ierarxiyaning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yuqori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o'rnini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sukut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bo'yicha</a:t>
            </a:r>
            <a:r>
              <a:rPr lang="en-US" dirty="0">
                <a:solidFill>
                  <a:srgbClr val="212121"/>
                </a:solidFill>
                <a:latin typeface="Helvetica" panose="020B0604020202020204" pitchFamily="34" charset="0"/>
                <a:ea typeface="Times New Roman" panose="02020603050405020304" pitchFamily="18" charset="0"/>
              </a:rPr>
              <a:t> u </a:t>
            </a:r>
            <a:r>
              <a:rPr lang="en-US" dirty="0" err="1">
                <a:solidFill>
                  <a:srgbClr val="212121"/>
                </a:solidFill>
                <a:latin typeface="Helvetica" panose="020B0604020202020204" pitchFamily="34" charset="0"/>
                <a:ea typeface="Times New Roman" panose="02020603050405020304" pitchFamily="18" charset="0"/>
              </a:rPr>
              <a:t>Buxgalteriya</a:t>
            </a:r>
            <a:r>
              <a:rPr lang="en-US" dirty="0">
                <a:solidFill>
                  <a:srgbClr val="212121"/>
                </a:solidFill>
                <a:latin typeface="Helvetica" panose="020B0604020202020204" pitchFamily="34" charset="0"/>
                <a:ea typeface="Times New Roman" panose="02020603050405020304" pitchFamily="18" charset="0"/>
              </a:rPr>
              <a:t> deb </a:t>
            </a:r>
            <a:r>
              <a:rPr lang="en-US" dirty="0" err="1">
                <a:solidFill>
                  <a:srgbClr val="212121"/>
                </a:solidFill>
                <a:latin typeface="Helvetica" panose="020B0604020202020204" pitchFamily="34" charset="0"/>
                <a:ea typeface="Times New Roman" panose="02020603050405020304" pitchFamily="18" charset="0"/>
              </a:rPr>
              <a:t>nomlanadi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Keyin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sichqonchaning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tugmachasini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ochilgan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kontekst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Xususiyatlar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buyrug'ini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tanlang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a:t>
            </a:r>
            <a:r>
              <a:rPr lang="en-US" dirty="0">
                <a:solidFill>
                  <a:srgbClr val="212121"/>
                </a:solidFill>
                <a:latin typeface="Helvetica" panose="020B0604020202020204" pitchFamily="34" charset="0"/>
                <a:ea typeface="Times New Roman" panose="02020603050405020304" pitchFamily="18" charset="0"/>
              </a:rPr>
              <a:t> Alt + Enter </a:t>
            </a:r>
            <a:r>
              <a:rPr lang="en-US" dirty="0" err="1">
                <a:solidFill>
                  <a:srgbClr val="212121"/>
                </a:solidFill>
                <a:latin typeface="Helvetica" panose="020B0604020202020204" pitchFamily="34" charset="0"/>
                <a:ea typeface="Times New Roman" panose="02020603050405020304" pitchFamily="18" charset="0"/>
              </a:rPr>
              <a:t>tugmachalarini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orqali</a:t>
            </a:r>
            <a:r>
              <a:rPr lang="en-US" dirty="0">
                <a:solidFill>
                  <a:srgbClr val="212121"/>
                </a:solidFill>
                <a:latin typeface="Helvetica" panose="020B0604020202020204" pitchFamily="34" charset="0"/>
                <a:ea typeface="Times New Roman" panose="02020603050405020304" pitchFamily="18" charset="0"/>
              </a:rPr>
              <a:t> ham </a:t>
            </a:r>
            <a:r>
              <a:rPr lang="en-US" dirty="0" err="1">
                <a:solidFill>
                  <a:srgbClr val="212121"/>
                </a:solidFill>
                <a:latin typeface="Helvetica" panose="020B0604020202020204" pitchFamily="34" charset="0"/>
                <a:ea typeface="Times New Roman" panose="02020603050405020304" pitchFamily="18" charset="0"/>
              </a:rPr>
              <a:t>chaqiriladi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Natijada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rasmda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ko'rsatilgandek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xususiyatlari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oynasi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ochiladi</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7062003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27</TotalTime>
  <Words>767</Words>
  <Application>Microsoft Office PowerPoint</Application>
  <PresentationFormat>Широкоэкранный</PresentationFormat>
  <Paragraphs>31</Paragraphs>
  <Slides>8</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8</vt:i4>
      </vt:variant>
    </vt:vector>
  </HeadingPairs>
  <TitlesOfParts>
    <vt:vector size="16" baseType="lpstr">
      <vt:lpstr>Arial</vt:lpstr>
      <vt:lpstr>Calibri</vt:lpstr>
      <vt:lpstr>Century Gothic</vt:lpstr>
      <vt:lpstr>Helvetica</vt:lpstr>
      <vt:lpstr>Times New Roman</vt:lpstr>
      <vt:lpstr>Wingdings</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Учетная запись Майкрософт</cp:lastModifiedBy>
  <cp:revision>11</cp:revision>
  <dcterms:created xsi:type="dcterms:W3CDTF">2021-12-23T10:47:37Z</dcterms:created>
  <dcterms:modified xsi:type="dcterms:W3CDTF">2023-08-08T06:24:56Z</dcterms:modified>
</cp:coreProperties>
</file>