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1343A-F537-45AC-980A-8ABFB35276F4}" type="datetimeFigureOut">
              <a:rPr lang="ru-RU" smtClean="0"/>
              <a:t>08.08.2023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8B9922D4-59D0-481C-9A31-74661F3351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94849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1343A-F537-45AC-980A-8ABFB35276F4}" type="datetimeFigureOut">
              <a:rPr lang="ru-RU" smtClean="0"/>
              <a:t>08.08.2023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B9922D4-59D0-481C-9A31-74661F3351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8535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1343A-F537-45AC-980A-8ABFB35276F4}" type="datetimeFigureOut">
              <a:rPr lang="ru-RU" smtClean="0"/>
              <a:t>08.08.2023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B9922D4-59D0-481C-9A31-74661F3351AF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708137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1343A-F537-45AC-980A-8ABFB35276F4}" type="datetimeFigureOut">
              <a:rPr lang="ru-RU" smtClean="0"/>
              <a:t>08.08.2023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B9922D4-59D0-481C-9A31-74661F3351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11146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1343A-F537-45AC-980A-8ABFB35276F4}" type="datetimeFigureOut">
              <a:rPr lang="ru-RU" smtClean="0"/>
              <a:t>08.08.2023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B9922D4-59D0-481C-9A31-74661F3351AF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647082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1343A-F537-45AC-980A-8ABFB35276F4}" type="datetimeFigureOut">
              <a:rPr lang="ru-RU" smtClean="0"/>
              <a:t>08.08.2023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B9922D4-59D0-481C-9A31-74661F3351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00192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1343A-F537-45AC-980A-8ABFB35276F4}" type="datetimeFigureOut">
              <a:rPr lang="ru-RU" smtClean="0"/>
              <a:t>08.08.2023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922D4-59D0-481C-9A31-74661F3351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42558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1343A-F537-45AC-980A-8ABFB35276F4}" type="datetimeFigureOut">
              <a:rPr lang="ru-RU" smtClean="0"/>
              <a:t>08.08.2023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922D4-59D0-481C-9A31-74661F3351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47583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1343A-F537-45AC-980A-8ABFB35276F4}" type="datetimeFigureOut">
              <a:rPr lang="ru-RU" smtClean="0"/>
              <a:t>08.08.2023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922D4-59D0-481C-9A31-74661F3351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53776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1343A-F537-45AC-980A-8ABFB35276F4}" type="datetimeFigureOut">
              <a:rPr lang="ru-RU" smtClean="0"/>
              <a:t>08.08.2023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B9922D4-59D0-481C-9A31-74661F3351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19316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1343A-F537-45AC-980A-8ABFB35276F4}" type="datetimeFigureOut">
              <a:rPr lang="ru-RU" smtClean="0"/>
              <a:t>08.08.2023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8B9922D4-59D0-481C-9A31-74661F3351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52356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1343A-F537-45AC-980A-8ABFB35276F4}" type="datetimeFigureOut">
              <a:rPr lang="ru-RU" smtClean="0"/>
              <a:t>08.08.2023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8B9922D4-59D0-481C-9A31-74661F3351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92828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1343A-F537-45AC-980A-8ABFB35276F4}" type="datetimeFigureOut">
              <a:rPr lang="ru-RU" smtClean="0"/>
              <a:t>08.08.2023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922D4-59D0-481C-9A31-74661F3351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77871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1343A-F537-45AC-980A-8ABFB35276F4}" type="datetimeFigureOut">
              <a:rPr lang="ru-RU" smtClean="0"/>
              <a:t>08.08.2023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922D4-59D0-481C-9A31-74661F3351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18175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1343A-F537-45AC-980A-8ABFB35276F4}" type="datetimeFigureOut">
              <a:rPr lang="ru-RU" smtClean="0"/>
              <a:t>08.08.2023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922D4-59D0-481C-9A31-74661F3351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80673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1343A-F537-45AC-980A-8ABFB35276F4}" type="datetimeFigureOut">
              <a:rPr lang="ru-RU" smtClean="0"/>
              <a:t>08.08.2023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B9922D4-59D0-481C-9A31-74661F3351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68041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D1343A-F537-45AC-980A-8ABFB35276F4}" type="datetimeFigureOut">
              <a:rPr lang="ru-RU" smtClean="0"/>
              <a:t>08.08.2023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8B9922D4-59D0-481C-9A31-74661F3351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90065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65485" y="70837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marL="274320" indent="-274320" algn="ctr">
              <a:spcBef>
                <a:spcPts val="1200"/>
              </a:spcBef>
              <a:spcAft>
                <a:spcPts val="300"/>
              </a:spcAft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ru-RU" sz="105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694816" y="524807"/>
            <a:ext cx="65151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spcBef>
                <a:spcPts val="1200"/>
              </a:spcBef>
              <a:spcAft>
                <a:spcPts val="300"/>
              </a:spcAft>
            </a:pPr>
            <a:r>
              <a:rPr lang="fi-FI" sz="2000" b="1" kern="1600" dirty="0">
                <a:latin typeface="Arial" panose="020B0604020202020204" pitchFamily="34" charset="0"/>
                <a:ea typeface="Times New Roman" panose="02020603050405020304" pitchFamily="18" charset="0"/>
              </a:rPr>
              <a:t>13-dars 1c dasturida shkala minimalkalarini kiritish</a:t>
            </a:r>
            <a:endParaRPr lang="ru-RU" sz="2000" b="1" kern="1600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99679" y="1115961"/>
            <a:ext cx="1114767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lnSpc>
                <a:spcPct val="150000"/>
              </a:lnSpc>
              <a:spcBef>
                <a:spcPts val="100"/>
              </a:spcBef>
              <a:spcAft>
                <a:spcPts val="0"/>
              </a:spcAft>
            </a:pPr>
            <a:r>
              <a:rPr lang="uz-Cyrl-UZ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Hujjatlarni topshirish va hisobot davrini yopishdan so‘ng ma’lumotlar bazasini tasodifiy va qasddan davr ma’lumotlarini o‘zgarishini himoyalash tavsiya qilinadi.Ushbu masalani echish uchun </a:t>
            </a:r>
            <a:r>
              <a:rPr lang="uz-Cyrl-UZ" b="1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Ma’lumotlar o‘zgarishini ta’qiqlash sanasi </a:t>
            </a:r>
            <a:r>
              <a:rPr lang="uz-Cyrl-UZ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mexanizmidan foydalaniladi, </a:t>
            </a:r>
            <a:r>
              <a:rPr lang="uz-Cyrl-UZ" b="1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Xizmat – Foydalanuvchilar va kirishni boshqarish – Ma’lumotlar o‘zgarishini ta’qiqlash sanasini o‘rnatish.</a:t>
            </a:r>
            <a:endParaRPr lang="ru-RU" sz="1050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pic>
        <p:nvPicPr>
          <p:cNvPr id="7" name="Рисунок 6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20712" y="2827704"/>
            <a:ext cx="7480105" cy="4030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380933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04495" y="817682"/>
            <a:ext cx="10618010" cy="18833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lnSpc>
                <a:spcPct val="150000"/>
              </a:lnSpc>
              <a:spcBef>
                <a:spcPts val="100"/>
              </a:spcBef>
              <a:spcAft>
                <a:spcPts val="0"/>
              </a:spcAft>
            </a:pPr>
            <a:r>
              <a:rPr lang="uz-Cyrl-UZ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Ma’lumotlar o‘zgarishini ta’qiqlash sanasi</a:t>
            </a:r>
            <a:r>
              <a:rPr lang="uz-Cyrl-UZ" sz="20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shaklida avval aniqlangan sana bo‘yicha ma’lumotlar o‘zgarishini cheklash o‘rnatilishi mumkin. Ma’lumotlar o‘zgarishini ta’qiqlash sanasi ko‘rsatilganidan so‘ng ko‘rsatilgan yoki ancha oldingi sana bo‘yicha hujjatlar faqat ko‘rish uchun ochiq bo‘ladi.</a:t>
            </a:r>
            <a:endParaRPr lang="ru-RU" sz="2000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48035" y="2583660"/>
            <a:ext cx="10789460" cy="31034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lnSpc>
                <a:spcPct val="150000"/>
              </a:lnSpc>
              <a:spcBef>
                <a:spcPts val="100"/>
              </a:spcBef>
              <a:spcAft>
                <a:spcPts val="0"/>
              </a:spcAft>
            </a:pPr>
            <a:r>
              <a:rPr lang="uz-Cyrl-UZ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Ma’lumotlar o‘zgarishini ta’qiqlash sanasini o‘rnatishning bir nechta variantlari imkonlari:</a:t>
            </a:r>
            <a:endParaRPr lang="ru-RU" sz="1050" dirty="0" smtClean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Font typeface="Wingdings" panose="05000000000000000000" pitchFamily="2" charset="2"/>
              <a:buChar char=""/>
              <a:tabLst>
                <a:tab pos="455295" algn="l"/>
              </a:tabLst>
            </a:pPr>
            <a:r>
              <a:rPr lang="uz-Cyrl-UZ" b="1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Umumiy sana</a:t>
            </a:r>
            <a:r>
              <a:rPr lang="uz-Cyrl-UZ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–bu rejimda barcha tashkilotlar va foydalanuvchilar uchun bir vaqtda umumiy ta’qiq sanasi o‘rnatiladi;</a:t>
            </a:r>
            <a:endParaRPr lang="ru-RU" sz="1050" dirty="0" smtClean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Font typeface="Wingdings" panose="05000000000000000000" pitchFamily="2" charset="2"/>
              <a:buChar char=""/>
              <a:tabLst>
                <a:tab pos="455295" algn="l"/>
              </a:tabLst>
            </a:pPr>
            <a:r>
              <a:rPr lang="uz-Cyrl-UZ" b="1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Tashkilotlar bo‘yicha</a:t>
            </a:r>
            <a:r>
              <a:rPr lang="uz-Cyrl-UZ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–alohida tashkilotlar uchun turli xil ta’qiq sanalari qiymatini o‘rnatish ruxsat etiladi;</a:t>
            </a:r>
            <a:endParaRPr lang="ru-RU" sz="1050" dirty="0" smtClean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uz-Cyrl-UZ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Tashkilotlar va foydalanuvchilar/foydalanuvchilar guruhi bo‘yicha</a:t>
            </a:r>
            <a:r>
              <a:rPr lang="uz-Cyrl-UZ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– foydalanuvchilar va foydalanuvchilar guruhi kesimidagi tashilkotlar uchun ta’qiq sanasining turli xil qiymatlarini o‘rnatish imoknini beradi. Agar foydalanuvchi bir nechta foydalanuvchilar guruhiga kirsa, cheklovchi sana sifatida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60942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6138" y="756140"/>
            <a:ext cx="10816269" cy="28751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Font typeface="Wingdings" panose="05000000000000000000" pitchFamily="2" charset="2"/>
              <a:buChar char=""/>
              <a:tabLst>
                <a:tab pos="455295" algn="l"/>
              </a:tabLst>
            </a:pPr>
            <a:r>
              <a:rPr lang="uz-Cyrl-UZ" sz="24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o‘rnatilgan sanalar ichidan eng kichkinasi olinadi.</a:t>
            </a:r>
            <a:endParaRPr lang="ru-RU" sz="2400" dirty="0" smtClean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indent="449580" algn="just">
              <a:lnSpc>
                <a:spcPct val="150000"/>
              </a:lnSpc>
              <a:spcBef>
                <a:spcPts val="100"/>
              </a:spcBef>
              <a:spcAft>
                <a:spcPts val="0"/>
              </a:spcAft>
            </a:pPr>
            <a:r>
              <a:rPr lang="uz-Cyrl-UZ" sz="24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Ta’qiq sanasigacha bo‘lgan davridagi hujjatlarni o‘tkazishga (o‘tkazishni bekor qilishlar yoki qayta o‘tkazishlar) urinish paytida ma’lumotlar o‘zgarishini ta’qiqlash mexanizmidan foydalanish xolatida ekranga ogohlantirish chiqariladi: «Ushbu davr ma’lumotlarini tahrirlash ta’qiqlanadi. O‘zgarishlar yozilishi mumkin emas».</a:t>
            </a:r>
            <a:endParaRPr lang="ru-RU" sz="2400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33670" y="1989811"/>
            <a:ext cx="1713875" cy="271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lnSpc>
                <a:spcPts val="1350"/>
              </a:lnSpc>
              <a:spcBef>
                <a:spcPts val="100"/>
              </a:spcBef>
              <a:spcAft>
                <a:spcPts val="0"/>
              </a:spcAft>
            </a:pPr>
            <a:r>
              <a:rPr lang="uz-Cyrl-UZ" b="1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Eslatma</a:t>
            </a:r>
            <a:endParaRPr lang="ru-RU" sz="1050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61069" y="3428856"/>
            <a:ext cx="10816269" cy="34291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7620" algn="just">
              <a:lnSpc>
                <a:spcPct val="150000"/>
              </a:lnSpc>
              <a:spcBef>
                <a:spcPts val="100"/>
              </a:spcBef>
              <a:spcAft>
                <a:spcPts val="0"/>
              </a:spcAft>
            </a:pPr>
            <a:r>
              <a:rPr lang="uz-Cyrl-UZ" sz="24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Odatiy xol bo‘yicha </a:t>
            </a:r>
            <a:r>
              <a:rPr lang="uz-Cyrl-UZ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To‘la huquqlar </a:t>
            </a:r>
            <a:r>
              <a:rPr lang="uz-Cyrl-UZ" sz="24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roliochiq bo‘lgan, foydalanuvchilarga ta’qiqlash sanasi bo‘yicha cheklovlar tadbiq etilmaydi.</a:t>
            </a:r>
            <a:endParaRPr lang="ru-RU" sz="2400" dirty="0" smtClean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indent="449580" algn="just">
              <a:lnSpc>
                <a:spcPct val="150000"/>
              </a:lnSpc>
              <a:spcBef>
                <a:spcPts val="100"/>
              </a:spcBef>
              <a:spcAft>
                <a:spcPts val="0"/>
              </a:spcAft>
            </a:pPr>
            <a:r>
              <a:rPr lang="uz-Cyrl-UZ" sz="24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To‘la huquqli foydalanuvchilarga ma’lumotlar o‘zgarishini ta’qiqlashni tadbiq qilish uchun </a:t>
            </a:r>
            <a:r>
              <a:rPr lang="uz-Cyrl-UZ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To‘la huquqli foydalanuvchilarga ta’qiq sanasini tadbiq qilish </a:t>
            </a:r>
            <a:r>
              <a:rPr lang="uz-Cyrl-UZ" sz="24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bayroqchasini belgilash lozim.</a:t>
            </a:r>
            <a:r>
              <a:rPr lang="uz-Cyrl-UZ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Xizmat </a:t>
            </a:r>
            <a:r>
              <a:rPr lang="uz-Cyrl-UZ" sz="24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menyusi</a:t>
            </a:r>
            <a:r>
              <a:rPr lang="uz-Cyrl-UZ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– Dastur sozlanmasi – Ma’lumotlar o‘zgarishiga ta’qiq</a:t>
            </a:r>
            <a:r>
              <a:rPr lang="uz-Cyrl-UZ" sz="24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ru-RU" sz="2400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97603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87379" y="192505"/>
            <a:ext cx="9589168" cy="62564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339668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40632" y="770021"/>
            <a:ext cx="9613232" cy="26084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Aft>
                <a:spcPts val="1500"/>
              </a:spcAft>
            </a:pPr>
            <a:r>
              <a:rPr lang="en-US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1C: </a:t>
            </a:r>
            <a:r>
              <a:rPr lang="en-US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Buxgalteriya</a:t>
            </a:r>
            <a:r>
              <a:rPr lang="en-US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8" </a:t>
            </a:r>
            <a:r>
              <a:rPr lang="en-US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dasturining</a:t>
            </a:r>
            <a:r>
              <a:rPr lang="en-US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asosiy</a:t>
            </a:r>
            <a:r>
              <a:rPr lang="en-US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vositalari</a:t>
            </a:r>
            <a:r>
              <a:rPr lang="en-US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bilan</a:t>
            </a:r>
            <a:r>
              <a:rPr lang="en-US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tanishishingiz</a:t>
            </a:r>
            <a:r>
              <a:rPr lang="en-US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mumkin</a:t>
            </a:r>
            <a:r>
              <a:rPr lang="en-US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Bu biz </a:t>
            </a:r>
            <a:r>
              <a:rPr lang="en-US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ushbu</a:t>
            </a:r>
            <a:r>
              <a:rPr lang="en-US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bo'limda</a:t>
            </a:r>
            <a:r>
              <a:rPr lang="en-US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nima</a:t>
            </a:r>
            <a:r>
              <a:rPr lang="en-US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qilamiz</a:t>
            </a:r>
            <a:r>
              <a:rPr lang="en-US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105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fontAlgn="base">
              <a:spcAft>
                <a:spcPts val="1500"/>
              </a:spcAft>
            </a:pPr>
            <a:r>
              <a:rPr lang="en-US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1C </a:t>
            </a:r>
            <a:r>
              <a:rPr lang="en-US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Buxgalteriya</a:t>
            </a:r>
            <a:r>
              <a:rPr lang="en-US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8 </a:t>
            </a:r>
            <a:r>
              <a:rPr lang="en-US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dasturida</a:t>
            </a:r>
            <a:r>
              <a:rPr lang="en-US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quyidagi</a:t>
            </a:r>
            <a:r>
              <a:rPr lang="en-US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vositalardan</a:t>
            </a:r>
            <a:r>
              <a:rPr lang="en-US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foydalaniladi</a:t>
            </a:r>
            <a:r>
              <a:rPr lang="en-US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en-US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asosiy</a:t>
            </a:r>
            <a:r>
              <a:rPr lang="en-US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menyu</a:t>
            </a:r>
            <a:r>
              <a:rPr lang="en-US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funktsiyalar</a:t>
            </a:r>
            <a:r>
              <a:rPr lang="en-US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paneli</a:t>
            </a:r>
            <a:r>
              <a:rPr lang="en-US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asboblar</a:t>
            </a:r>
            <a:r>
              <a:rPr lang="en-US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paneli</a:t>
            </a:r>
            <a:r>
              <a:rPr lang="en-US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kontekst</a:t>
            </a:r>
            <a:r>
              <a:rPr lang="en-US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menyusi</a:t>
            </a:r>
            <a:r>
              <a:rPr lang="en-US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shuningdek</a:t>
            </a:r>
            <a:r>
              <a:rPr lang="en-US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tezkor</a:t>
            </a:r>
            <a:r>
              <a:rPr lang="en-US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tugmalar</a:t>
            </a:r>
            <a:r>
              <a:rPr lang="en-US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birikmasi</a:t>
            </a:r>
            <a:r>
              <a:rPr lang="en-US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105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fontAlgn="base">
              <a:spcAft>
                <a:spcPts val="1500"/>
              </a:spcAft>
            </a:pPr>
            <a:r>
              <a:rPr lang="en-US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Asosiy</a:t>
            </a:r>
            <a:r>
              <a:rPr lang="en-US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menyu</a:t>
            </a:r>
            <a:r>
              <a:rPr lang="en-US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asosiy</a:t>
            </a:r>
            <a:r>
              <a:rPr lang="en-US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dastur</a:t>
            </a:r>
            <a:r>
              <a:rPr lang="en-US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interfeysining</a:t>
            </a:r>
            <a:r>
              <a:rPr lang="en-US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yuqori</a:t>
            </a:r>
            <a:r>
              <a:rPr lang="en-US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qismida</a:t>
            </a:r>
            <a:r>
              <a:rPr lang="en-US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joylashgan</a:t>
            </a:r>
            <a:r>
              <a:rPr lang="en-US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(1.19-rasm). </a:t>
            </a:r>
            <a:r>
              <a:rPr lang="en-US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Odatiy</a:t>
            </a:r>
            <a:r>
              <a:rPr lang="en-US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bo'lib</a:t>
            </a:r>
            <a:r>
              <a:rPr lang="en-US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u </a:t>
            </a:r>
            <a:r>
              <a:rPr lang="en-US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quyidagi</a:t>
            </a:r>
            <a:r>
              <a:rPr lang="en-US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menyularni</a:t>
            </a:r>
            <a:r>
              <a:rPr lang="en-US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o'z</a:t>
            </a:r>
            <a:r>
              <a:rPr lang="en-US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ichiga</a:t>
            </a:r>
            <a:r>
              <a:rPr lang="en-US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oladi</a:t>
            </a:r>
            <a:r>
              <a:rPr lang="en-US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105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♦ File - </a:t>
            </a:r>
            <a:r>
              <a:rPr lang="en-US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ushbu</a:t>
            </a:r>
            <a:r>
              <a:rPr lang="en-US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menyuda</a:t>
            </a:r>
            <a:r>
              <a:rPr lang="en-US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joylashgan</a:t>
            </a:r>
            <a:r>
              <a:rPr lang="en-US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buyruqlar</a:t>
            </a:r>
            <a:r>
              <a:rPr lang="en-US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fayllar</a:t>
            </a:r>
            <a:r>
              <a:rPr lang="en-US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bilan</a:t>
            </a:r>
            <a:r>
              <a:rPr lang="en-US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ishlashga</a:t>
            </a:r>
            <a:r>
              <a:rPr lang="en-US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mo'ljallangan</a:t>
            </a:r>
            <a:r>
              <a:rPr lang="en-US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Ushbu</a:t>
            </a:r>
            <a:r>
              <a:rPr lang="en-US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45432" y="3607026"/>
            <a:ext cx="8935452" cy="16696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Aft>
                <a:spcPts val="1500"/>
              </a:spcAft>
            </a:pPr>
            <a:r>
              <a:rPr lang="en-US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buyruqlar</a:t>
            </a:r>
            <a:r>
              <a:rPr lang="en-US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Windows </a:t>
            </a:r>
            <a:r>
              <a:rPr lang="en-US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foydalanuvchilariga</a:t>
            </a:r>
            <a:r>
              <a:rPr lang="en-US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tanishdir</a:t>
            </a:r>
            <a:r>
              <a:rPr lang="en-US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masalan</a:t>
            </a:r>
            <a:r>
              <a:rPr lang="en-US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Yangi</a:t>
            </a:r>
            <a:r>
              <a:rPr lang="en-US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Ochish</a:t>
            </a:r>
            <a:r>
              <a:rPr lang="en-US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Saqlash</a:t>
            </a:r>
            <a:r>
              <a:rPr lang="en-US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Saqlash</a:t>
            </a:r>
            <a:r>
              <a:rPr lang="en-US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Chop </a:t>
            </a:r>
            <a:r>
              <a:rPr lang="en-US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etish</a:t>
            </a:r>
            <a:r>
              <a:rPr lang="en-US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Chiqish</a:t>
            </a:r>
            <a:r>
              <a:rPr lang="en-US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Ko'rish</a:t>
            </a:r>
            <a:r>
              <a:rPr lang="en-US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Chiqish</a:t>
            </a:r>
            <a:r>
              <a:rPr lang="en-US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boshqalar</a:t>
            </a:r>
            <a:r>
              <a:rPr lang="en-US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105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fontAlgn="base">
              <a:spcAft>
                <a:spcPts val="1500"/>
              </a:spcAft>
            </a:pPr>
            <a:r>
              <a:rPr lang="en-US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♦ Edit - </a:t>
            </a:r>
            <a:r>
              <a:rPr lang="en-US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bu</a:t>
            </a:r>
            <a:r>
              <a:rPr lang="en-US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menyu</a:t>
            </a:r>
            <a:r>
              <a:rPr lang="en-US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tahrirlash</a:t>
            </a:r>
            <a:r>
              <a:rPr lang="en-US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ma'lumotlarni</a:t>
            </a:r>
            <a:r>
              <a:rPr lang="en-US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qidirish</a:t>
            </a:r>
            <a:r>
              <a:rPr lang="en-US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ma'lumotlarni</a:t>
            </a:r>
            <a:r>
              <a:rPr lang="en-US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almashtirish</a:t>
            </a:r>
            <a:r>
              <a:rPr lang="en-US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buyruqlarini</a:t>
            </a:r>
            <a:r>
              <a:rPr lang="en-US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o'z</a:t>
            </a:r>
            <a:r>
              <a:rPr lang="en-US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ichiga</a:t>
            </a:r>
            <a:r>
              <a:rPr lang="en-US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oladi</a:t>
            </a:r>
            <a:r>
              <a:rPr lang="en-US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Ular</a:t>
            </a:r>
            <a:r>
              <a:rPr lang="en-US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Windows </a:t>
            </a:r>
            <a:r>
              <a:rPr lang="en-US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foydalanuvchilari</a:t>
            </a:r>
            <a:r>
              <a:rPr lang="en-US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uchun</a:t>
            </a:r>
            <a:r>
              <a:rPr lang="en-US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ham </a:t>
            </a:r>
            <a:r>
              <a:rPr lang="en-US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tanish</a:t>
            </a:r>
            <a:r>
              <a:rPr lang="en-US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en-US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kesish</a:t>
            </a:r>
            <a:r>
              <a:rPr lang="en-US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nusxalash</a:t>
            </a:r>
            <a:r>
              <a:rPr lang="en-US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joylashtirish</a:t>
            </a:r>
            <a:r>
              <a:rPr lang="en-US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barchasini</a:t>
            </a:r>
            <a:r>
              <a:rPr lang="en-US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tanlash</a:t>
            </a:r>
            <a:r>
              <a:rPr lang="en-US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topish</a:t>
            </a:r>
            <a:r>
              <a:rPr lang="en-US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hk</a:t>
            </a:r>
            <a:r>
              <a:rPr lang="en-US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105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7931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84617" y="925840"/>
            <a:ext cx="10765700" cy="4650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lnSpc>
                <a:spcPct val="150000"/>
              </a:lnSpc>
              <a:spcAft>
                <a:spcPts val="1500"/>
              </a:spcAft>
            </a:pPr>
            <a:r>
              <a:rPr lang="en-US" sz="2400" dirty="0" err="1" smtClean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Operatsiyalar</a:t>
            </a:r>
            <a:r>
              <a:rPr lang="en-US" sz="2400" dirty="0" smtClean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2400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ushbu</a:t>
            </a:r>
            <a:r>
              <a:rPr lang="en-US" sz="2400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menyu</a:t>
            </a:r>
            <a:r>
              <a:rPr lang="en-US" sz="2400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buyruqlaridan</a:t>
            </a:r>
            <a:r>
              <a:rPr lang="en-US" sz="2400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foydalanib</a:t>
            </a:r>
            <a:r>
              <a:rPr lang="en-US" sz="2400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ma'lumotlar</a:t>
            </a:r>
            <a:r>
              <a:rPr lang="en-US" sz="2400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bazasidan</a:t>
            </a:r>
            <a:r>
              <a:rPr lang="en-US" sz="2400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ma'lumotlar</a:t>
            </a:r>
            <a:r>
              <a:rPr lang="en-US" sz="2400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bilan</a:t>
            </a:r>
            <a:r>
              <a:rPr lang="en-US" sz="2400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ishlash</a:t>
            </a:r>
            <a:r>
              <a:rPr lang="en-US" sz="2400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variantlarini</a:t>
            </a:r>
            <a:r>
              <a:rPr lang="en-US" sz="2400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tanlashingiz</a:t>
            </a:r>
            <a:r>
              <a:rPr lang="en-US" sz="2400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mumkin</a:t>
            </a:r>
            <a:r>
              <a:rPr lang="en-US" sz="2400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400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Masalan</a:t>
            </a:r>
            <a:r>
              <a:rPr lang="en-US" sz="2400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Operations Directories </a:t>
            </a:r>
            <a:r>
              <a:rPr lang="en-US" sz="2400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buyrug'ini</a:t>
            </a:r>
            <a:r>
              <a:rPr lang="en-US" sz="2400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bajarishda</a:t>
            </a:r>
            <a:r>
              <a:rPr lang="en-US" sz="2400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ekranda</a:t>
            </a:r>
            <a:r>
              <a:rPr lang="en-US" sz="2400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katalogni</a:t>
            </a:r>
            <a:r>
              <a:rPr lang="en-US" sz="2400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tanlash</a:t>
            </a:r>
            <a:r>
              <a:rPr lang="en-US" sz="2400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oynasi</a:t>
            </a:r>
            <a:r>
              <a:rPr lang="en-US" sz="2400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ochiladi</a:t>
            </a:r>
            <a:r>
              <a:rPr lang="en-US" sz="2400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(1.20-rasmga </a:t>
            </a:r>
            <a:r>
              <a:rPr lang="en-US" sz="2400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qarang</a:t>
            </a:r>
            <a:r>
              <a:rPr lang="en-US" sz="2400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). </a:t>
            </a:r>
            <a:r>
              <a:rPr lang="en-US" sz="2400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Amallar</a:t>
            </a:r>
            <a:r>
              <a:rPr lang="en-US" sz="2400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menyusining</a:t>
            </a:r>
            <a:r>
              <a:rPr lang="en-US" sz="2400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ba'zi</a:t>
            </a:r>
            <a:r>
              <a:rPr lang="en-US" sz="2400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buyruqlari</a:t>
            </a:r>
            <a:r>
              <a:rPr lang="en-US" sz="2400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asosiy</a:t>
            </a:r>
            <a:r>
              <a:rPr lang="en-US" sz="2400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menyu</a:t>
            </a:r>
            <a:r>
              <a:rPr lang="en-US" sz="2400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bandlarini</a:t>
            </a:r>
            <a:r>
              <a:rPr lang="en-US" sz="2400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takrorlaydi</a:t>
            </a:r>
            <a:r>
              <a:rPr lang="en-US" sz="2400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fontAlgn="base">
              <a:lnSpc>
                <a:spcPct val="150000"/>
              </a:lnSpc>
              <a:spcAft>
                <a:spcPts val="1500"/>
              </a:spcAft>
            </a:pPr>
            <a:r>
              <a:rPr lang="en-US" sz="2400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♦ Bank, </a:t>
            </a:r>
            <a:r>
              <a:rPr lang="en-US" sz="2400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Kassir</a:t>
            </a:r>
            <a:r>
              <a:rPr lang="en-US" sz="2400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Xarid</a:t>
            </a:r>
            <a:r>
              <a:rPr lang="en-US" sz="2400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qilish</a:t>
            </a:r>
            <a:r>
              <a:rPr lang="en-US" sz="2400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Sotish</a:t>
            </a:r>
            <a:r>
              <a:rPr lang="en-US" sz="2400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Ombor</a:t>
            </a:r>
            <a:r>
              <a:rPr lang="en-US" sz="2400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Ishlab</a:t>
            </a:r>
            <a:r>
              <a:rPr lang="en-US" sz="2400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chiqarish</a:t>
            </a:r>
            <a:r>
              <a:rPr lang="en-US" sz="2400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OS, NMA, </a:t>
            </a:r>
            <a:r>
              <a:rPr lang="en-US" sz="2400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Ish</a:t>
            </a:r>
            <a:r>
              <a:rPr lang="en-US" sz="2400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haqi</a:t>
            </a:r>
            <a:r>
              <a:rPr lang="en-US" sz="2400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Xodimlar</a:t>
            </a:r>
            <a:r>
              <a:rPr lang="en-US" sz="2400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- </a:t>
            </a:r>
            <a:r>
              <a:rPr lang="en-US" sz="2400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sanab</a:t>
            </a:r>
            <a:r>
              <a:rPr lang="en-US" sz="2400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o'tilgan</a:t>
            </a:r>
            <a:r>
              <a:rPr lang="en-US" sz="2400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menyularning</a:t>
            </a:r>
            <a:r>
              <a:rPr lang="en-US" sz="2400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har</a:t>
            </a:r>
            <a:r>
              <a:rPr lang="en-US" sz="2400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biri</a:t>
            </a:r>
            <a:r>
              <a:rPr lang="en-US" sz="2400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tegishli</a:t>
            </a:r>
            <a:r>
              <a:rPr lang="en-US" sz="2400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buxgalteriya</a:t>
            </a:r>
            <a:r>
              <a:rPr lang="en-US" sz="2400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bo'limini</a:t>
            </a:r>
            <a:r>
              <a:rPr lang="en-US" sz="2400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yuritishga</a:t>
            </a:r>
            <a:r>
              <a:rPr lang="en-US" sz="2400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mo'ljallangan</a:t>
            </a:r>
            <a:r>
              <a:rPr lang="en-US" sz="2400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400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Kitobni</a:t>
            </a:r>
            <a:r>
              <a:rPr lang="en-US" sz="2400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o'rganar</a:t>
            </a:r>
            <a:r>
              <a:rPr lang="en-US" sz="2400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ekanmiz</a:t>
            </a:r>
            <a:r>
              <a:rPr lang="en-US" sz="2400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ular</a:t>
            </a:r>
            <a:r>
              <a:rPr lang="en-US" sz="2400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bilan</a:t>
            </a:r>
            <a:r>
              <a:rPr lang="en-US" sz="2400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ko'proq</a:t>
            </a:r>
            <a:r>
              <a:rPr lang="en-US" sz="2400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tanishamiz</a:t>
            </a:r>
            <a:r>
              <a:rPr lang="en-US" sz="2400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67782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57299" y="205740"/>
            <a:ext cx="10210175" cy="65941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Aft>
                <a:spcPts val="1500"/>
              </a:spcAft>
            </a:pPr>
            <a:r>
              <a:rPr lang="en-US" sz="2400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Hisobotlar</a:t>
            </a:r>
            <a:r>
              <a:rPr lang="en-US" sz="2400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- </a:t>
            </a:r>
            <a:r>
              <a:rPr lang="en-US" sz="2400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ushbu</a:t>
            </a:r>
            <a:r>
              <a:rPr lang="en-US" sz="2400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menyuda</a:t>
            </a:r>
            <a:r>
              <a:rPr lang="en-US" sz="2400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joylashgan</a:t>
            </a:r>
            <a:r>
              <a:rPr lang="en-US" sz="2400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buyruqlar</a:t>
            </a:r>
            <a:r>
              <a:rPr lang="en-US" sz="2400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turli</a:t>
            </a:r>
            <a:r>
              <a:rPr lang="en-US" sz="2400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xil</a:t>
            </a:r>
            <a:r>
              <a:rPr lang="en-US" sz="2400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hisobotlarni</a:t>
            </a:r>
            <a:r>
              <a:rPr lang="en-US" sz="2400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tuzish</a:t>
            </a:r>
            <a:r>
              <a:rPr lang="en-US" sz="2400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yaratish</a:t>
            </a:r>
            <a:r>
              <a:rPr lang="en-US" sz="2400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sz="2400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chop </a:t>
            </a:r>
            <a:r>
              <a:rPr lang="en-US" sz="2400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etish</a:t>
            </a:r>
            <a:r>
              <a:rPr lang="en-US" sz="2400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uchun</a:t>
            </a:r>
            <a:r>
              <a:rPr lang="en-US" sz="2400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mo'ljallangan</a:t>
            </a:r>
            <a:r>
              <a:rPr lang="en-US" sz="2400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fontAlgn="base">
              <a:spcAft>
                <a:spcPts val="1500"/>
              </a:spcAft>
            </a:pPr>
            <a:r>
              <a:rPr lang="en-US" sz="2400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♦ Enterprise - </a:t>
            </a:r>
            <a:r>
              <a:rPr lang="en-US" sz="2400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bu</a:t>
            </a:r>
            <a:r>
              <a:rPr lang="en-US" sz="2400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menyuda</a:t>
            </a:r>
            <a:r>
              <a:rPr lang="en-US" sz="2400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umumiy</a:t>
            </a:r>
            <a:r>
              <a:rPr lang="en-US" sz="2400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buyruqlar</a:t>
            </a:r>
            <a:r>
              <a:rPr lang="en-US" sz="2400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mavjud</a:t>
            </a:r>
            <a:r>
              <a:rPr lang="en-US" sz="2400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400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Ularning</a:t>
            </a:r>
            <a:r>
              <a:rPr lang="en-US" sz="2400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yordami</a:t>
            </a:r>
            <a:r>
              <a:rPr lang="en-US" sz="2400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bilan</a:t>
            </a:r>
            <a:r>
              <a:rPr lang="en-US" sz="2400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masalan</a:t>
            </a:r>
            <a:r>
              <a:rPr lang="en-US" sz="2400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hisoblarning</a:t>
            </a:r>
            <a:r>
              <a:rPr lang="en-US" sz="2400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to'g'ri</a:t>
            </a:r>
            <a:r>
              <a:rPr lang="en-US" sz="2400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yozishmalarini</a:t>
            </a:r>
            <a:r>
              <a:rPr lang="en-US" sz="2400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o'rnatish</a:t>
            </a:r>
            <a:r>
              <a:rPr lang="en-US" sz="2400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hisob</a:t>
            </a:r>
            <a:r>
              <a:rPr lang="en-US" sz="2400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siyosatini</a:t>
            </a:r>
            <a:r>
              <a:rPr lang="en-US" sz="2400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belgilash</a:t>
            </a:r>
            <a:r>
              <a:rPr lang="en-US" sz="2400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buxgalteriya</a:t>
            </a:r>
            <a:r>
              <a:rPr lang="en-US" sz="2400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parametrlarini</a:t>
            </a:r>
            <a:r>
              <a:rPr lang="en-US" sz="2400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sozlash</a:t>
            </a:r>
            <a:r>
              <a:rPr lang="en-US" sz="2400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ishlab</a:t>
            </a:r>
            <a:r>
              <a:rPr lang="en-US" sz="2400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chiqarish</a:t>
            </a:r>
            <a:r>
              <a:rPr lang="en-US" sz="2400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taqvimini</a:t>
            </a:r>
            <a:r>
              <a:rPr lang="en-US" sz="2400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ko'rish</a:t>
            </a:r>
            <a:r>
              <a:rPr lang="en-US" sz="2400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sz="2400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tahrirlash</a:t>
            </a:r>
            <a:r>
              <a:rPr lang="en-US" sz="2400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rejimiga</a:t>
            </a:r>
            <a:r>
              <a:rPr lang="en-US" sz="2400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o'tishingiz</a:t>
            </a:r>
            <a:r>
              <a:rPr lang="en-US" sz="2400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mumkin</a:t>
            </a:r>
            <a:r>
              <a:rPr lang="en-US" sz="2400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fontAlgn="base">
              <a:spcAft>
                <a:spcPts val="1500"/>
              </a:spcAft>
            </a:pPr>
            <a:r>
              <a:rPr lang="en-US" sz="2400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♦ </a:t>
            </a:r>
            <a:r>
              <a:rPr lang="en-US" sz="2400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Xizmat</a:t>
            </a:r>
            <a:r>
              <a:rPr lang="en-US" sz="2400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- </a:t>
            </a:r>
            <a:r>
              <a:rPr lang="en-US" sz="2400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bu</a:t>
            </a:r>
            <a:r>
              <a:rPr lang="en-US" sz="2400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menyu</a:t>
            </a:r>
            <a:r>
              <a:rPr lang="en-US" sz="2400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tizimning</a:t>
            </a:r>
            <a:r>
              <a:rPr lang="en-US" sz="2400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xizmat</a:t>
            </a:r>
            <a:r>
              <a:rPr lang="en-US" sz="2400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funktsiyalari</a:t>
            </a:r>
            <a:r>
              <a:rPr lang="en-US" sz="2400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bilan</a:t>
            </a:r>
            <a:r>
              <a:rPr lang="en-US" sz="2400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ishlash</a:t>
            </a:r>
            <a:r>
              <a:rPr lang="en-US" sz="2400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rejimiga</a:t>
            </a:r>
            <a:r>
              <a:rPr lang="en-US" sz="2400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kirish</a:t>
            </a:r>
            <a:r>
              <a:rPr lang="en-US" sz="2400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uchun</a:t>
            </a:r>
            <a:r>
              <a:rPr lang="en-US" sz="2400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mo'ljallangan</a:t>
            </a:r>
            <a:r>
              <a:rPr lang="en-US" sz="2400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buyruqlarni</a:t>
            </a:r>
            <a:r>
              <a:rPr lang="en-US" sz="2400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o'z</a:t>
            </a:r>
            <a:r>
              <a:rPr lang="en-US" sz="2400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ichiga</a:t>
            </a:r>
            <a:r>
              <a:rPr lang="en-US" sz="2400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oladi</a:t>
            </a:r>
            <a:r>
              <a:rPr lang="en-US" sz="2400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fontAlgn="base">
              <a:spcAft>
                <a:spcPts val="1500"/>
              </a:spcAft>
            </a:pPr>
            <a:r>
              <a:rPr lang="en-US" sz="2400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♦ Windows - </a:t>
            </a:r>
            <a:r>
              <a:rPr lang="en-US" sz="2400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bu</a:t>
            </a:r>
            <a:r>
              <a:rPr lang="en-US" sz="2400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menyuda</a:t>
            </a:r>
            <a:r>
              <a:rPr lang="en-US" sz="2400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dastur</a:t>
            </a:r>
            <a:r>
              <a:rPr lang="en-US" sz="2400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oynalarini</a:t>
            </a:r>
            <a:r>
              <a:rPr lang="en-US" sz="2400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boshqarish</a:t>
            </a:r>
            <a:r>
              <a:rPr lang="en-US" sz="2400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buyruqlari</a:t>
            </a:r>
            <a:r>
              <a:rPr lang="en-US" sz="2400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mavjud</a:t>
            </a:r>
            <a:r>
              <a:rPr lang="en-US" sz="2400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fontAlgn="base">
              <a:spcAft>
                <a:spcPts val="1500"/>
              </a:spcAft>
            </a:pPr>
            <a:r>
              <a:rPr lang="en-US" sz="2400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♦ </a:t>
            </a:r>
            <a:r>
              <a:rPr lang="en-US" sz="2400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Yordam</a:t>
            </a:r>
            <a:r>
              <a:rPr lang="en-US" sz="2400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- </a:t>
            </a:r>
            <a:r>
              <a:rPr lang="en-US" sz="2400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bu</a:t>
            </a:r>
            <a:r>
              <a:rPr lang="en-US" sz="2400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menyu</a:t>
            </a:r>
            <a:r>
              <a:rPr lang="en-US" sz="2400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yordamchi</a:t>
            </a:r>
            <a:r>
              <a:rPr lang="en-US" sz="2400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ma'lumotlarni</a:t>
            </a:r>
            <a:r>
              <a:rPr lang="en-US" sz="2400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chaqirish</a:t>
            </a:r>
            <a:r>
              <a:rPr lang="en-US" sz="2400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shuningdek</a:t>
            </a:r>
            <a:r>
              <a:rPr lang="en-US" sz="2400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dastur</a:t>
            </a:r>
            <a:r>
              <a:rPr lang="en-US" sz="2400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to'g'risidagi</a:t>
            </a:r>
            <a:r>
              <a:rPr lang="en-US" sz="2400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ma'lumotlarni</a:t>
            </a:r>
            <a:r>
              <a:rPr lang="en-US" sz="2400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ko'rish</a:t>
            </a:r>
            <a:r>
              <a:rPr lang="en-US" sz="2400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uchun</a:t>
            </a:r>
            <a:r>
              <a:rPr lang="en-US" sz="2400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mo'ljallangan</a:t>
            </a:r>
            <a:r>
              <a:rPr lang="en-US" sz="2400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buyruqlarni</a:t>
            </a:r>
            <a:r>
              <a:rPr lang="en-US" sz="2400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o'z</a:t>
            </a:r>
            <a:r>
              <a:rPr lang="en-US" sz="2400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ichiga</a:t>
            </a:r>
            <a:r>
              <a:rPr lang="en-US" sz="2400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oladi</a:t>
            </a:r>
            <a:r>
              <a:rPr lang="en-US" sz="2400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2400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To'g'ridan-to'g'ri</a:t>
            </a:r>
            <a:r>
              <a:rPr lang="en-US" sz="2400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dasturning</a:t>
            </a:r>
            <a:r>
              <a:rPr lang="en-US" sz="2400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asosiy</a:t>
            </a:r>
            <a:r>
              <a:rPr lang="en-US" sz="2400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menyusi</a:t>
            </a:r>
            <a:r>
              <a:rPr lang="en-US" sz="2400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ostida</a:t>
            </a:r>
            <a:r>
              <a:rPr lang="en-US" sz="2400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asboblar</a:t>
            </a:r>
            <a:r>
              <a:rPr lang="en-US" sz="2400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paneli</a:t>
            </a:r>
            <a:r>
              <a:rPr lang="en-US" sz="2400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mavjud</a:t>
            </a:r>
            <a:r>
              <a:rPr lang="en-US" sz="2400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400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Uning</a:t>
            </a:r>
            <a:r>
              <a:rPr lang="en-US" sz="2400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tugmachalari</a:t>
            </a:r>
            <a:r>
              <a:rPr lang="en-US" sz="2400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asosiy</a:t>
            </a:r>
            <a:r>
              <a:rPr lang="en-US" sz="2400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menyuning</a:t>
            </a:r>
            <a:r>
              <a:rPr lang="en-US" sz="2400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tegishli</a:t>
            </a:r>
            <a:r>
              <a:rPr lang="en-US" sz="2400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buyruqlarini</a:t>
            </a:r>
            <a:r>
              <a:rPr lang="en-US" sz="2400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takrorlaydi</a:t>
            </a:r>
            <a:r>
              <a:rPr lang="en-US" sz="2400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400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Foydalanuvchi</a:t>
            </a:r>
            <a:r>
              <a:rPr lang="en-US" sz="2400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standart</a:t>
            </a:r>
            <a:r>
              <a:rPr lang="en-US" sz="2400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405756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905031" y="2230960"/>
            <a:ext cx="5570220" cy="31268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lnSpc>
                <a:spcPct val="200000"/>
              </a:lnSpc>
              <a:spcAft>
                <a:spcPts val="1500"/>
              </a:spcAft>
            </a:pPr>
            <a:r>
              <a:rPr lang="en-US" sz="2400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ravishda</a:t>
            </a:r>
            <a:r>
              <a:rPr lang="en-US" sz="2400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taklif</a:t>
            </a:r>
            <a:r>
              <a:rPr lang="en-US" sz="2400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qilingan</a:t>
            </a:r>
            <a:r>
              <a:rPr lang="en-US" sz="2400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asboblar</a:t>
            </a:r>
            <a:r>
              <a:rPr lang="en-US" sz="2400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panelidagi</a:t>
            </a:r>
            <a:r>
              <a:rPr lang="en-US" sz="2400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tarkibni</a:t>
            </a:r>
            <a:r>
              <a:rPr lang="en-US" sz="2400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mustaqil</a:t>
            </a:r>
            <a:r>
              <a:rPr lang="en-US" sz="2400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ravishda</a:t>
            </a:r>
            <a:r>
              <a:rPr lang="en-US" sz="2400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o'zgartirishi</a:t>
            </a:r>
            <a:r>
              <a:rPr lang="en-US" sz="2400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mumkin</a:t>
            </a:r>
            <a:r>
              <a:rPr lang="en-US" sz="2400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200000"/>
              </a:lnSpc>
              <a:spcAft>
                <a:spcPts val="0"/>
              </a:spcAft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1278307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24</TotalTime>
  <Words>603</Words>
  <Application>Microsoft Office PowerPoint</Application>
  <PresentationFormat>Широкоэкранный</PresentationFormat>
  <Paragraphs>29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4" baseType="lpstr">
      <vt:lpstr>Arial</vt:lpstr>
      <vt:lpstr>Century Gothic</vt:lpstr>
      <vt:lpstr>Times New Roman</vt:lpstr>
      <vt:lpstr>Wingdings</vt:lpstr>
      <vt:lpstr>Wingdings 3</vt:lpstr>
      <vt:lpstr>Легкий дым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Учетная запись Майкрософт</cp:lastModifiedBy>
  <cp:revision>9</cp:revision>
  <dcterms:created xsi:type="dcterms:W3CDTF">2021-12-23T10:30:48Z</dcterms:created>
  <dcterms:modified xsi:type="dcterms:W3CDTF">2023-08-08T06:22:45Z</dcterms:modified>
</cp:coreProperties>
</file>