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A9BB535B-D8BC-4958-880F-ADE8CAA06D3C}"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09A7B0B-00D6-43EB-BE3E-125E14EABD5D}" type="slidenum">
              <a:rPr lang="ru-RU" smtClean="0"/>
              <a:t>‹#›</a:t>
            </a:fld>
            <a:endParaRPr lang="ru-RU"/>
          </a:p>
        </p:txBody>
      </p:sp>
    </p:spTree>
    <p:extLst>
      <p:ext uri="{BB962C8B-B14F-4D97-AF65-F5344CB8AC3E}">
        <p14:creationId xmlns:p14="http://schemas.microsoft.com/office/powerpoint/2010/main" val="953638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9BB535B-D8BC-4958-880F-ADE8CAA06D3C}"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09A7B0B-00D6-43EB-BE3E-125E14EABD5D}" type="slidenum">
              <a:rPr lang="ru-RU" smtClean="0"/>
              <a:t>‹#›</a:t>
            </a:fld>
            <a:endParaRPr lang="ru-RU"/>
          </a:p>
        </p:txBody>
      </p:sp>
    </p:spTree>
    <p:extLst>
      <p:ext uri="{BB962C8B-B14F-4D97-AF65-F5344CB8AC3E}">
        <p14:creationId xmlns:p14="http://schemas.microsoft.com/office/powerpoint/2010/main" val="1829508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9BB535B-D8BC-4958-880F-ADE8CAA06D3C}"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09A7B0B-00D6-43EB-BE3E-125E14EABD5D}"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853897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9BB535B-D8BC-4958-880F-ADE8CAA06D3C}"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09A7B0B-00D6-43EB-BE3E-125E14EABD5D}" type="slidenum">
              <a:rPr lang="ru-RU" smtClean="0"/>
              <a:t>‹#›</a:t>
            </a:fld>
            <a:endParaRPr lang="ru-RU"/>
          </a:p>
        </p:txBody>
      </p:sp>
    </p:spTree>
    <p:extLst>
      <p:ext uri="{BB962C8B-B14F-4D97-AF65-F5344CB8AC3E}">
        <p14:creationId xmlns:p14="http://schemas.microsoft.com/office/powerpoint/2010/main" val="37247401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9BB535B-D8BC-4958-880F-ADE8CAA06D3C}"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09A7B0B-00D6-43EB-BE3E-125E14EABD5D}"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817406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9BB535B-D8BC-4958-880F-ADE8CAA06D3C}"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09A7B0B-00D6-43EB-BE3E-125E14EABD5D}" type="slidenum">
              <a:rPr lang="ru-RU" smtClean="0"/>
              <a:t>‹#›</a:t>
            </a:fld>
            <a:endParaRPr lang="ru-RU"/>
          </a:p>
        </p:txBody>
      </p:sp>
    </p:spTree>
    <p:extLst>
      <p:ext uri="{BB962C8B-B14F-4D97-AF65-F5344CB8AC3E}">
        <p14:creationId xmlns:p14="http://schemas.microsoft.com/office/powerpoint/2010/main" val="12127940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9BB535B-D8BC-4958-880F-ADE8CAA06D3C}"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09A7B0B-00D6-43EB-BE3E-125E14EABD5D}" type="slidenum">
              <a:rPr lang="ru-RU" smtClean="0"/>
              <a:t>‹#›</a:t>
            </a:fld>
            <a:endParaRPr lang="ru-RU"/>
          </a:p>
        </p:txBody>
      </p:sp>
    </p:spTree>
    <p:extLst>
      <p:ext uri="{BB962C8B-B14F-4D97-AF65-F5344CB8AC3E}">
        <p14:creationId xmlns:p14="http://schemas.microsoft.com/office/powerpoint/2010/main" val="9279804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9BB535B-D8BC-4958-880F-ADE8CAA06D3C}"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09A7B0B-00D6-43EB-BE3E-125E14EABD5D}" type="slidenum">
              <a:rPr lang="ru-RU" smtClean="0"/>
              <a:t>‹#›</a:t>
            </a:fld>
            <a:endParaRPr lang="ru-RU"/>
          </a:p>
        </p:txBody>
      </p:sp>
    </p:spTree>
    <p:extLst>
      <p:ext uri="{BB962C8B-B14F-4D97-AF65-F5344CB8AC3E}">
        <p14:creationId xmlns:p14="http://schemas.microsoft.com/office/powerpoint/2010/main" val="2614269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9BB535B-D8BC-4958-880F-ADE8CAA06D3C}"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09A7B0B-00D6-43EB-BE3E-125E14EABD5D}" type="slidenum">
              <a:rPr lang="ru-RU" smtClean="0"/>
              <a:t>‹#›</a:t>
            </a:fld>
            <a:endParaRPr lang="ru-RU"/>
          </a:p>
        </p:txBody>
      </p:sp>
    </p:spTree>
    <p:extLst>
      <p:ext uri="{BB962C8B-B14F-4D97-AF65-F5344CB8AC3E}">
        <p14:creationId xmlns:p14="http://schemas.microsoft.com/office/powerpoint/2010/main" val="2174530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9BB535B-D8BC-4958-880F-ADE8CAA06D3C}"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09A7B0B-00D6-43EB-BE3E-125E14EABD5D}" type="slidenum">
              <a:rPr lang="ru-RU" smtClean="0"/>
              <a:t>‹#›</a:t>
            </a:fld>
            <a:endParaRPr lang="ru-RU"/>
          </a:p>
        </p:txBody>
      </p:sp>
    </p:spTree>
    <p:extLst>
      <p:ext uri="{BB962C8B-B14F-4D97-AF65-F5344CB8AC3E}">
        <p14:creationId xmlns:p14="http://schemas.microsoft.com/office/powerpoint/2010/main" val="90918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A9BB535B-D8BC-4958-880F-ADE8CAA06D3C}" type="datetimeFigureOut">
              <a:rPr lang="ru-RU" smtClean="0"/>
              <a:t>08.08.2023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09A7B0B-00D6-43EB-BE3E-125E14EABD5D}" type="slidenum">
              <a:rPr lang="ru-RU" smtClean="0"/>
              <a:t>‹#›</a:t>
            </a:fld>
            <a:endParaRPr lang="ru-RU"/>
          </a:p>
        </p:txBody>
      </p:sp>
    </p:spTree>
    <p:extLst>
      <p:ext uri="{BB962C8B-B14F-4D97-AF65-F5344CB8AC3E}">
        <p14:creationId xmlns:p14="http://schemas.microsoft.com/office/powerpoint/2010/main" val="3751609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9BB535B-D8BC-4958-880F-ADE8CAA06D3C}" type="datetimeFigureOut">
              <a:rPr lang="ru-RU" smtClean="0"/>
              <a:t>08.08.2023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09A7B0B-00D6-43EB-BE3E-125E14EABD5D}" type="slidenum">
              <a:rPr lang="ru-RU" smtClean="0"/>
              <a:t>‹#›</a:t>
            </a:fld>
            <a:endParaRPr lang="ru-RU"/>
          </a:p>
        </p:txBody>
      </p:sp>
    </p:spTree>
    <p:extLst>
      <p:ext uri="{BB962C8B-B14F-4D97-AF65-F5344CB8AC3E}">
        <p14:creationId xmlns:p14="http://schemas.microsoft.com/office/powerpoint/2010/main" val="4123275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A9BB535B-D8BC-4958-880F-ADE8CAA06D3C}" type="datetimeFigureOut">
              <a:rPr lang="ru-RU" smtClean="0"/>
              <a:t>08.08.2023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09A7B0B-00D6-43EB-BE3E-125E14EABD5D}" type="slidenum">
              <a:rPr lang="ru-RU" smtClean="0"/>
              <a:t>‹#›</a:t>
            </a:fld>
            <a:endParaRPr lang="ru-RU"/>
          </a:p>
        </p:txBody>
      </p:sp>
    </p:spTree>
    <p:extLst>
      <p:ext uri="{BB962C8B-B14F-4D97-AF65-F5344CB8AC3E}">
        <p14:creationId xmlns:p14="http://schemas.microsoft.com/office/powerpoint/2010/main" val="429039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BB535B-D8BC-4958-880F-ADE8CAA06D3C}" type="datetimeFigureOut">
              <a:rPr lang="ru-RU" smtClean="0"/>
              <a:t>08.08.2023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D09A7B0B-00D6-43EB-BE3E-125E14EABD5D}" type="slidenum">
              <a:rPr lang="ru-RU" smtClean="0"/>
              <a:t>‹#›</a:t>
            </a:fld>
            <a:endParaRPr lang="ru-RU"/>
          </a:p>
        </p:txBody>
      </p:sp>
    </p:spTree>
    <p:extLst>
      <p:ext uri="{BB962C8B-B14F-4D97-AF65-F5344CB8AC3E}">
        <p14:creationId xmlns:p14="http://schemas.microsoft.com/office/powerpoint/2010/main" val="4270564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A9BB535B-D8BC-4958-880F-ADE8CAA06D3C}" type="datetimeFigureOut">
              <a:rPr lang="ru-RU" smtClean="0"/>
              <a:t>08.08.2023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09A7B0B-00D6-43EB-BE3E-125E14EABD5D}" type="slidenum">
              <a:rPr lang="ru-RU" smtClean="0"/>
              <a:t>‹#›</a:t>
            </a:fld>
            <a:endParaRPr lang="ru-RU"/>
          </a:p>
        </p:txBody>
      </p:sp>
    </p:spTree>
    <p:extLst>
      <p:ext uri="{BB962C8B-B14F-4D97-AF65-F5344CB8AC3E}">
        <p14:creationId xmlns:p14="http://schemas.microsoft.com/office/powerpoint/2010/main" val="646793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9BB535B-D8BC-4958-880F-ADE8CAA06D3C}" type="datetimeFigureOut">
              <a:rPr lang="ru-RU" smtClean="0"/>
              <a:t>08.08.2023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09A7B0B-00D6-43EB-BE3E-125E14EABD5D}" type="slidenum">
              <a:rPr lang="ru-RU" smtClean="0"/>
              <a:t>‹#›</a:t>
            </a:fld>
            <a:endParaRPr lang="ru-RU"/>
          </a:p>
        </p:txBody>
      </p:sp>
    </p:spTree>
    <p:extLst>
      <p:ext uri="{BB962C8B-B14F-4D97-AF65-F5344CB8AC3E}">
        <p14:creationId xmlns:p14="http://schemas.microsoft.com/office/powerpoint/2010/main" val="975998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9BB535B-D8BC-4958-880F-ADE8CAA06D3C}" type="datetimeFigureOut">
              <a:rPr lang="ru-RU" smtClean="0"/>
              <a:t>08.08.2023</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09A7B0B-00D6-43EB-BE3E-125E14EABD5D}" type="slidenum">
              <a:rPr lang="ru-RU" smtClean="0"/>
              <a:t>‹#›</a:t>
            </a:fld>
            <a:endParaRPr lang="ru-RU"/>
          </a:p>
        </p:txBody>
      </p:sp>
    </p:spTree>
    <p:extLst>
      <p:ext uri="{BB962C8B-B14F-4D97-AF65-F5344CB8AC3E}">
        <p14:creationId xmlns:p14="http://schemas.microsoft.com/office/powerpoint/2010/main" val="2833059761"/>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55889" y="292685"/>
            <a:ext cx="6096000" cy="1177245"/>
          </a:xfrm>
          <a:prstGeom prst="rect">
            <a:avLst/>
          </a:prstGeom>
        </p:spPr>
        <p:txBody>
          <a:bodyPr>
            <a:spAutoFit/>
          </a:bodyPr>
          <a:lstStyle/>
          <a:p>
            <a:pPr marL="727710" indent="-274320">
              <a:spcBef>
                <a:spcPts val="1200"/>
              </a:spcBef>
              <a:spcAft>
                <a:spcPts val="300"/>
              </a:spcAft>
            </a:pPr>
            <a:r>
              <a:rPr lang="sv-SE" sz="2000" b="1" kern="1600" dirty="0">
                <a:latin typeface="Arial" panose="020B0604020202020204" pitchFamily="34" charset="0"/>
                <a:ea typeface="Times New Roman" panose="02020603050405020304" pitchFamily="18" charset="0"/>
              </a:rPr>
              <a:t>11-dars 1c dasturida oylikni kassada hisoblab berish</a:t>
            </a:r>
            <a:endParaRPr lang="ru-RU" sz="2000" b="1" kern="1600" dirty="0" smtClean="0">
              <a:effectLst/>
              <a:latin typeface="Arial" panose="020B0604020202020204" pitchFamily="34" charset="0"/>
              <a:ea typeface="Times New Roman" panose="02020603050405020304" pitchFamily="18" charset="0"/>
            </a:endParaRPr>
          </a:p>
          <a:p>
            <a:pPr marL="727710" indent="-274320">
              <a:spcBef>
                <a:spcPts val="1200"/>
              </a:spcBef>
              <a:spcAft>
                <a:spcPts val="300"/>
              </a:spcAft>
            </a:pPr>
            <a:r>
              <a:rPr lang="ru-RU" b="1" kern="1600" dirty="0">
                <a:latin typeface="Times New Roman" panose="02020603050405020304" pitchFamily="18" charset="0"/>
                <a:ea typeface="Times New Roman" panose="02020603050405020304" pitchFamily="18" charset="0"/>
                <a:cs typeface="Arial" panose="020B0604020202020204" pitchFamily="34" charset="0"/>
              </a:rPr>
              <a:t> </a:t>
            </a:r>
            <a:endParaRPr lang="ru-RU" sz="1200" b="1" kern="1600" dirty="0">
              <a:effectLst/>
              <a:latin typeface="Arial" panose="020B0604020202020204" pitchFamily="34" charset="0"/>
              <a:ea typeface="Times New Roman" panose="02020603050405020304" pitchFamily="18" charset="0"/>
            </a:endParaRPr>
          </a:p>
        </p:txBody>
      </p:sp>
      <p:sp>
        <p:nvSpPr>
          <p:cNvPr id="3" name="Прямоугольник 2"/>
          <p:cNvSpPr/>
          <p:nvPr/>
        </p:nvSpPr>
        <p:spPr>
          <a:xfrm>
            <a:off x="614598" y="665864"/>
            <a:ext cx="9144000" cy="2069797"/>
          </a:xfrm>
          <a:prstGeom prst="rect">
            <a:avLst/>
          </a:prstGeom>
        </p:spPr>
        <p:txBody>
          <a:bodyPr wrap="square">
            <a:spAutoFit/>
          </a:bodyPr>
          <a:lstStyle/>
          <a:p>
            <a:pPr indent="449580" algn="just">
              <a:spcBef>
                <a:spcPts val="100"/>
              </a:spcBef>
              <a:spcAft>
                <a:spcPts val="0"/>
              </a:spcAft>
            </a:pPr>
            <a:endParaRPr lang="en-US" dirty="0" smtClean="0">
              <a:latin typeface="Times New Roman" panose="02020603050405020304" pitchFamily="18" charset="0"/>
              <a:ea typeface="Times New Roman" panose="02020603050405020304" pitchFamily="18" charset="0"/>
              <a:cs typeface="Arial" panose="020B0604020202020204" pitchFamily="34" charset="0"/>
            </a:endParaRPr>
          </a:p>
          <a:p>
            <a:pPr indent="449580" algn="just">
              <a:spcBef>
                <a:spcPts val="100"/>
              </a:spcBef>
              <a:spcAft>
                <a:spcPts val="0"/>
              </a:spcAft>
            </a:pPr>
            <a:r>
              <a:rPr lang="uz-Cyrl-UZ" smtClean="0">
                <a:latin typeface="Times New Roman" panose="02020603050405020304" pitchFamily="18" charset="0"/>
                <a:ea typeface="Times New Roman" panose="02020603050405020304" pitchFamily="18" charset="0"/>
                <a:cs typeface="Arial" panose="020B0604020202020204" pitchFamily="34" charset="0"/>
              </a:rPr>
              <a:t>Dasturda </a:t>
            </a:r>
            <a:r>
              <a:rPr lang="uz-Cyrl-UZ" dirty="0">
                <a:latin typeface="Times New Roman" panose="02020603050405020304" pitchFamily="18" charset="0"/>
                <a:ea typeface="Times New Roman" panose="02020603050405020304" pitchFamily="18" charset="0"/>
                <a:cs typeface="Arial" panose="020B0604020202020204" pitchFamily="34" charset="0"/>
              </a:rPr>
              <a:t>subkonto hunchasi </a:t>
            </a:r>
            <a:r>
              <a:rPr lang="uz-Cyrl-UZ" dirty="0" smtClean="0">
                <a:latin typeface="Times New Roman" panose="02020603050405020304" pitchFamily="18" charset="0"/>
                <a:ea typeface="Times New Roman" panose="02020603050405020304" pitchFamily="18" charset="0"/>
                <a:cs typeface="Arial" panose="020B0604020202020204" pitchFamily="34" charset="0"/>
              </a:rPr>
              <a:t>ostida ob’ektning analitik hisobi tushuniladi.Subkonto ko‘rinishi ostida, ob’ekt tanlanuvchi, ko‘p bir turli ob’ektlarning analitik hisobi tushuniladi.</a:t>
            </a:r>
            <a:endParaRPr lang="ru-RU" sz="1050" dirty="0" smtClean="0">
              <a:effectLst/>
              <a:latin typeface="Arial" panose="020B0604020202020204" pitchFamily="34" charset="0"/>
              <a:ea typeface="Times New Roman" panose="02020603050405020304" pitchFamily="18" charset="0"/>
            </a:endParaRPr>
          </a:p>
          <a:p>
            <a:pPr indent="449580" algn="just">
              <a:spcBef>
                <a:spcPts val="100"/>
              </a:spcBef>
              <a:spcAft>
                <a:spcPts val="0"/>
              </a:spcAft>
            </a:pPr>
            <a:r>
              <a:rPr lang="uz-Cyrl-UZ" dirty="0" smtClean="0">
                <a:latin typeface="Times New Roman" panose="02020603050405020304" pitchFamily="18" charset="0"/>
                <a:ea typeface="Times New Roman" panose="02020603050405020304" pitchFamily="18" charset="0"/>
                <a:cs typeface="Arial" panose="020B0604020202020204" pitchFamily="34" charset="0"/>
              </a:rPr>
              <a:t>Subkonto turi sifatida ma’lumotnomalar, hujjat turlari va konfiguratsiyaning boshqa ob’ektlari belgilanishi mumkin. Hisob uchun, </a:t>
            </a:r>
            <a:r>
              <a:rPr lang="uz-Cyrl-UZ" b="1" dirty="0" smtClean="0">
                <a:latin typeface="Times New Roman" panose="02020603050405020304" pitchFamily="18" charset="0"/>
                <a:ea typeface="Times New Roman" panose="02020603050405020304" pitchFamily="18" charset="0"/>
                <a:cs typeface="Arial" panose="020B0604020202020204" pitchFamily="34" charset="0"/>
              </a:rPr>
              <a:t>Korxona </a:t>
            </a:r>
            <a:r>
              <a:rPr lang="uz-Cyrl-UZ" dirty="0" smtClean="0">
                <a:latin typeface="Times New Roman" panose="02020603050405020304" pitchFamily="18" charset="0"/>
                <a:ea typeface="Times New Roman" panose="02020603050405020304" pitchFamily="18" charset="0"/>
                <a:cs typeface="Arial" panose="020B0604020202020204" pitchFamily="34" charset="0"/>
              </a:rPr>
              <a:t>menyusi – </a:t>
            </a:r>
            <a:r>
              <a:rPr lang="uz-Cyrl-UZ" b="1" dirty="0" smtClean="0">
                <a:latin typeface="Times New Roman" panose="02020603050405020304" pitchFamily="18" charset="0"/>
                <a:ea typeface="Times New Roman" panose="02020603050405020304" pitchFamily="18" charset="0"/>
                <a:cs typeface="Arial" panose="020B0604020202020204" pitchFamily="34" charset="0"/>
              </a:rPr>
              <a:t>Schetlar rejasi – Subkonto turi </a:t>
            </a:r>
            <a:r>
              <a:rPr lang="uz-Cyrl-UZ" dirty="0" smtClean="0">
                <a:latin typeface="Times New Roman" panose="02020603050405020304" pitchFamily="18" charset="0"/>
                <a:ea typeface="Times New Roman" panose="02020603050405020304" pitchFamily="18" charset="0"/>
                <a:cs typeface="Arial" panose="020B0604020202020204" pitchFamily="34" charset="0"/>
              </a:rPr>
              <a:t>da ochiq bo‘lgan, umumiy subkonto turlari ishlatiladi. </a:t>
            </a:r>
            <a:endParaRPr lang="ru-RU" sz="1050" dirty="0" smtClean="0">
              <a:effectLst/>
              <a:latin typeface="Arial" panose="020B0604020202020204" pitchFamily="34" charset="0"/>
              <a:ea typeface="Times New Roman" panose="02020603050405020304" pitchFamily="18" charset="0"/>
            </a:endParaRPr>
          </a:p>
          <a:p>
            <a:pPr indent="449580" algn="just">
              <a:spcBef>
                <a:spcPts val="100"/>
              </a:spcBef>
              <a:spcAft>
                <a:spcPts val="0"/>
              </a:spcAft>
            </a:pPr>
            <a:r>
              <a:rPr lang="uz-Cyrl-UZ" dirty="0">
                <a:latin typeface="Times New Roman" panose="02020603050405020304" pitchFamily="18" charset="0"/>
                <a:ea typeface="Times New Roman" panose="02020603050405020304" pitchFamily="18" charset="0"/>
                <a:cs typeface="Arial" panose="020B0604020202020204" pitchFamily="34" charset="0"/>
              </a:rPr>
              <a:t> </a:t>
            </a:r>
            <a:endParaRPr lang="ru-RU" sz="1050" dirty="0">
              <a:effectLst/>
              <a:latin typeface="Arial" panose="020B0604020202020204" pitchFamily="34" charset="0"/>
              <a:ea typeface="Times New Roman" panose="02020603050405020304" pitchFamily="18" charset="0"/>
            </a:endParaRPr>
          </a:p>
        </p:txBody>
      </p:sp>
      <p:pic>
        <p:nvPicPr>
          <p:cNvPr id="4" name="Рисунок 3"/>
          <p:cNvPicPr/>
          <p:nvPr/>
        </p:nvPicPr>
        <p:blipFill>
          <a:blip r:embed="rId2"/>
          <a:srcRect/>
          <a:stretch>
            <a:fillRect/>
          </a:stretch>
        </p:blipFill>
        <p:spPr bwMode="auto">
          <a:xfrm>
            <a:off x="1151788" y="2774133"/>
            <a:ext cx="8431823" cy="3558057"/>
          </a:xfrm>
          <a:prstGeom prst="rect">
            <a:avLst/>
          </a:prstGeom>
          <a:noFill/>
          <a:ln w="9525">
            <a:noFill/>
            <a:miter lim="800000"/>
            <a:headEnd/>
            <a:tailEnd/>
          </a:ln>
        </p:spPr>
      </p:pic>
    </p:spTree>
    <p:extLst>
      <p:ext uri="{BB962C8B-B14F-4D97-AF65-F5344CB8AC3E}">
        <p14:creationId xmlns:p14="http://schemas.microsoft.com/office/powerpoint/2010/main" val="592259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Рисунок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7200"/>
            <a:ext cx="295275" cy="247650"/>
          </a:xfrm>
          <a:prstGeom prst="rect">
            <a:avLst/>
          </a:prstGeom>
          <a:noFill/>
          <a:extLst>
            <a:ext uri="{909E8E84-426E-40DD-AFC4-6F175D3DCCD1}">
              <a14:hiddenFill xmlns:a14="http://schemas.microsoft.com/office/drawing/2010/main">
                <a:solidFill>
                  <a:srgbClr val="FFFFFF"/>
                </a:solidFill>
              </a14:hiddenFill>
            </a:ext>
          </a:extLst>
        </p:spPr>
      </p:pic>
      <p:pic>
        <p:nvPicPr>
          <p:cNvPr id="1025" name="Рисунок 259" descr="многоточие"/>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62050"/>
            <a:ext cx="161925" cy="1905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3"/>
          <p:cNvSpPr>
            <a:spLocks noChangeArrowheads="1"/>
          </p:cNvSpPr>
          <p:nvPr/>
        </p:nvSpPr>
        <p:spPr bwMode="auto">
          <a:xfrm>
            <a:off x="147637" y="246019"/>
            <a:ext cx="10130571"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492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49263" algn="just" defTabSz="914400" rtl="0" eaLnBrk="0" fontAlgn="base" latinLnBrk="0" hangingPunct="0">
              <a:lnSpc>
                <a:spcPct val="100000"/>
              </a:lnSpc>
              <a:spcBef>
                <a:spcPct val="0"/>
              </a:spcBef>
              <a:spcAft>
                <a:spcPct val="0"/>
              </a:spcAft>
              <a:buClrTx/>
              <a:buSzTx/>
              <a:buFontTx/>
              <a:buNone/>
              <a:tabLst/>
            </a:pPr>
            <a:r>
              <a:rPr kumimoji="0" lang="uz-Cyrl-UZ" altLang="ru-RU" sz="22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Dastur foydalanuvchi yangi subkonto turlarini kiritishi mumkin bo</a:t>
            </a:r>
            <a:r>
              <a:rPr kumimoji="0" lang="uz-Cyrl-UZ" altLang="ru-RU" sz="2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t>
            </a:r>
            <a:r>
              <a:rPr kumimoji="0" lang="uz-Cyrl-UZ" altLang="ru-RU" sz="22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lgan qo</a:t>
            </a:r>
            <a:r>
              <a:rPr kumimoji="0" lang="uz-Cyrl-UZ" altLang="ru-RU" sz="2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t>
            </a:r>
            <a:r>
              <a:rPr kumimoji="0" lang="uz-Cyrl-UZ" altLang="ru-RU" sz="22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shimchadagi, oldindan belgilangan subkonto turlari ro</a:t>
            </a:r>
            <a:r>
              <a:rPr kumimoji="0" lang="uz-Cyrl-UZ" altLang="ru-RU" sz="2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t>
            </a:r>
            <a:r>
              <a:rPr kumimoji="0" lang="uz-Cyrl-UZ" altLang="ru-RU" sz="22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yxati bilan ta</a:t>
            </a:r>
            <a:r>
              <a:rPr kumimoji="0" lang="uz-Cyrl-UZ" altLang="ru-RU" sz="2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t>
            </a:r>
            <a:r>
              <a:rPr kumimoji="0" lang="uz-Cyrl-UZ" altLang="ru-RU" sz="22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minlanadi. </a:t>
            </a:r>
            <a:endParaRPr kumimoji="0" lang="ru-RU" altLang="ru-RU" sz="800" b="0" i="0" u="none" strike="noStrike" cap="none" normalizeH="0" baseline="0" dirty="0" smtClean="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z-Cyrl-UZ" altLang="ru-RU" sz="2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Subkonto yangi turi </a:t>
            </a:r>
            <a:endParaRPr kumimoji="0" lang="uz-Cyrl-UZ" altLang="ru-RU"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4"/>
          <p:cNvSpPr>
            <a:spLocks noChangeArrowheads="1"/>
          </p:cNvSpPr>
          <p:nvPr/>
        </p:nvSpPr>
        <p:spPr bwMode="auto">
          <a:xfrm>
            <a:off x="48273" y="1997206"/>
            <a:ext cx="9979269"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49263" algn="l" defTabSz="914400" rtl="0" eaLnBrk="0" fontAlgn="base" latinLnBrk="0" hangingPunct="0">
              <a:lnSpc>
                <a:spcPct val="100000"/>
              </a:lnSpc>
              <a:spcBef>
                <a:spcPct val="0"/>
              </a:spcBef>
              <a:spcAft>
                <a:spcPct val="0"/>
              </a:spcAft>
              <a:buClrTx/>
              <a:buSzTx/>
              <a:buFontTx/>
              <a:buNone/>
              <a:tabLst/>
            </a:pPr>
            <a:r>
              <a:rPr kumimoji="0" lang="en-US" altLang="ru-RU" sz="2200" b="1" i="0" u="none" strike="noStrike" cap="none" normalizeH="0" baseline="0" dirty="0" smtClean="0">
                <a:ln>
                  <a:noFill/>
                </a:ln>
                <a:solidFill>
                  <a:schemeClr val="tx1"/>
                </a:solidFill>
                <a:effectLst/>
                <a:ea typeface="Times New Roman" panose="02020603050405020304" pitchFamily="18" charset="0"/>
              </a:rPr>
              <a:t>(</a:t>
            </a:r>
            <a:r>
              <a:rPr kumimoji="0" lang="uz-Cyrl-UZ" altLang="ru-RU" sz="2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Qo‘shish</a:t>
            </a:r>
            <a:r>
              <a:rPr kumimoji="0" lang="en-US" altLang="ru-RU" sz="2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Ins)</a:t>
            </a:r>
            <a:r>
              <a:rPr kumimoji="0" lang="uz-Cyrl-UZ" altLang="ru-RU" sz="2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tugmasi yordamida yaratiladi. Subkonto ro‘yxati shakliga yangi yozuv qo‘shiladi.Undan so‘ng ro‘yxat shaklning </a:t>
            </a:r>
            <a:r>
              <a:rPr kumimoji="0" lang="uz-Cyrl-UZ" altLang="ru-RU" sz="2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Nomi </a:t>
            </a:r>
            <a:r>
              <a:rPr kumimoji="0" lang="uz-Cyrl-UZ" altLang="ru-RU" sz="2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ustunidagi yangi subkonto turi nomini ko‘rsatish va </a:t>
            </a:r>
            <a:r>
              <a:rPr kumimoji="0" lang="uz-Cyrl-UZ" altLang="ru-RU" sz="2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Qiymat tipi </a:t>
            </a:r>
            <a:r>
              <a:rPr kumimoji="0" lang="uz-Cyrl-UZ" altLang="ru-RU" sz="2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ustundanyangi subkonto turining qiymat tipini tanlash lozim.</a:t>
            </a:r>
          </a:p>
          <a:p>
            <a:pPr marL="0" marR="0" lvl="0" indent="449263" algn="l" defTabSz="914400" rtl="0" eaLnBrk="0" fontAlgn="base" latinLnBrk="0" hangingPunct="0">
              <a:lnSpc>
                <a:spcPct val="100000"/>
              </a:lnSpc>
              <a:spcBef>
                <a:spcPct val="0"/>
              </a:spcBef>
              <a:spcAft>
                <a:spcPct val="0"/>
              </a:spcAft>
              <a:buClrTx/>
              <a:buSzTx/>
              <a:buFontTx/>
              <a:buNone/>
              <a:tabLst/>
            </a:pPr>
            <a:r>
              <a:rPr kumimoji="0" lang="uz-Cyrl-UZ" altLang="ru-RU" sz="2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YAngi subkonto qiymat tipi </a:t>
            </a:r>
            <a:r>
              <a:rPr kumimoji="0" lang="uz-Cyrl-UZ" altLang="ru-RU" sz="2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Qiymat tipi </a:t>
            </a:r>
            <a:r>
              <a:rPr kumimoji="0" lang="uz-Cyrl-UZ" altLang="ru-RU" sz="2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ustunning o‘ng chismida, joriy yozuvdagi </a:t>
            </a:r>
            <a:endParaRPr kumimoji="0" lang="uz-Cyrl-UZ" altLang="ru-RU" sz="1800" b="0" i="0" u="none" strike="noStrike" cap="none" normalizeH="0" baseline="0" dirty="0" smtClean="0">
              <a:ln>
                <a:noFill/>
              </a:ln>
              <a:solidFill>
                <a:schemeClr val="tx1"/>
              </a:solidFill>
              <a:effectLst/>
              <a:latin typeface="Arial" panose="020B0604020202020204" pitchFamily="34" charset="0"/>
            </a:endParaRPr>
          </a:p>
        </p:txBody>
      </p:sp>
      <p:sp>
        <p:nvSpPr>
          <p:cNvPr id="4" name="Rectangle 5"/>
          <p:cNvSpPr>
            <a:spLocks noChangeArrowheads="1"/>
          </p:cNvSpPr>
          <p:nvPr/>
        </p:nvSpPr>
        <p:spPr bwMode="auto">
          <a:xfrm>
            <a:off x="368113" y="1338075"/>
            <a:ext cx="11823887"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z-Cyrl-UZ" altLang="ru-RU" sz="2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tanlash tugmasini bosish bilan chaqiriladigan, ma’lumotlar tipini Taxrirlash </a:t>
            </a:r>
            <a:endParaRPr kumimoji="0" lang="uz-Cyrl-UZ" altLang="ru-RU"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7"/>
          <p:cNvSpPr>
            <a:spLocks noChangeArrowheads="1"/>
          </p:cNvSpPr>
          <p:nvPr/>
        </p:nvSpPr>
        <p:spPr bwMode="auto">
          <a:xfrm>
            <a:off x="0" y="3444300"/>
            <a:ext cx="767568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pic>
        <p:nvPicPr>
          <p:cNvPr id="1030" name="Рисунок 259" descr="многоточие"/>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3901500"/>
            <a:ext cx="101942" cy="1905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8"/>
          <p:cNvSpPr>
            <a:spLocks noChangeArrowheads="1"/>
          </p:cNvSpPr>
          <p:nvPr/>
        </p:nvSpPr>
        <p:spPr bwMode="auto">
          <a:xfrm>
            <a:off x="923193" y="4146047"/>
            <a:ext cx="7675685"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49263" algn="just" defTabSz="914400" rtl="0" eaLnBrk="0" fontAlgn="base" latinLnBrk="0" hangingPunct="0">
              <a:lnSpc>
                <a:spcPct val="100000"/>
              </a:lnSpc>
              <a:spcBef>
                <a:spcPct val="0"/>
              </a:spcBef>
              <a:spcAft>
                <a:spcPct val="0"/>
              </a:spcAft>
              <a:buClrTx/>
              <a:buSzTx/>
              <a:buFontTx/>
              <a:buNone/>
              <a:tabLst/>
            </a:pPr>
            <a:r>
              <a:rPr kumimoji="0" lang="uz-Cyrl-UZ" altLang="ru-RU" sz="32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tanlash tugmasini bosish bilan chaqiriladigan, ma</a:t>
            </a:r>
            <a:r>
              <a:rPr kumimoji="0" lang="uz-Cyrl-UZ" altLang="ru-RU" sz="3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t>
            </a:r>
            <a:r>
              <a:rPr kumimoji="0" lang="uz-Cyrl-UZ" altLang="ru-RU" sz="32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lumotlar tipini Taxrirlash maxsus oynasidan tanlanadi. </a:t>
            </a:r>
            <a:endParaRPr kumimoji="0" lang="uz-Cyrl-UZ" altLang="ru-RU" sz="3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33891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a:blip r:embed="rId2"/>
          <a:srcRect/>
          <a:stretch>
            <a:fillRect/>
          </a:stretch>
        </p:blipFill>
        <p:spPr bwMode="auto">
          <a:xfrm>
            <a:off x="228600" y="87923"/>
            <a:ext cx="9479133" cy="5600699"/>
          </a:xfrm>
          <a:prstGeom prst="rect">
            <a:avLst/>
          </a:prstGeom>
          <a:noFill/>
          <a:ln w="9525">
            <a:noFill/>
            <a:miter lim="800000"/>
            <a:headEnd/>
            <a:tailEnd/>
          </a:ln>
        </p:spPr>
      </p:pic>
    </p:spTree>
    <p:extLst>
      <p:ext uri="{BB962C8B-B14F-4D97-AF65-F5344CB8AC3E}">
        <p14:creationId xmlns:p14="http://schemas.microsoft.com/office/powerpoint/2010/main" val="3838591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5634" y="674804"/>
            <a:ext cx="10212610" cy="1823576"/>
          </a:xfrm>
          <a:prstGeom prst="rect">
            <a:avLst/>
          </a:prstGeom>
        </p:spPr>
        <p:txBody>
          <a:bodyPr wrap="square">
            <a:spAutoFit/>
          </a:bodyPr>
          <a:lstStyle/>
          <a:p>
            <a:pPr indent="449580" algn="just">
              <a:spcBef>
                <a:spcPts val="100"/>
              </a:spcBef>
              <a:spcAft>
                <a:spcPts val="0"/>
              </a:spcAft>
            </a:pPr>
            <a:r>
              <a:rPr lang="uz-Cyrl-UZ" sz="2000" dirty="0">
                <a:latin typeface="Times New Roman" panose="02020603050405020304" pitchFamily="18" charset="0"/>
                <a:ea typeface="Times New Roman" panose="02020603050405020304" pitchFamily="18" charset="0"/>
                <a:cs typeface="Arial" panose="020B0604020202020204" pitchFamily="34" charset="0"/>
              </a:rPr>
              <a:t>Subkonto turini ko‘rsatish lozim: oddiy va tarkibiy</a:t>
            </a:r>
            <a:r>
              <a:rPr lang="en-US" sz="2000" dirty="0">
                <a:latin typeface="Times New Roman" panose="02020603050405020304" pitchFamily="18" charset="0"/>
                <a:ea typeface="Times New Roman" panose="02020603050405020304" pitchFamily="18" charset="0"/>
                <a:cs typeface="Arial" panose="020B0604020202020204" pitchFamily="34" charset="0"/>
              </a:rPr>
              <a:t>. </a:t>
            </a:r>
            <a:r>
              <a:rPr lang="uz-Cyrl-UZ" sz="2000" dirty="0">
                <a:latin typeface="Times New Roman" panose="02020603050405020304" pitchFamily="18" charset="0"/>
                <a:ea typeface="Times New Roman" panose="02020603050405020304" pitchFamily="18" charset="0"/>
                <a:cs typeface="Arial" panose="020B0604020202020204" pitchFamily="34" charset="0"/>
              </a:rPr>
              <a:t>Keyin subkonto sifatida (hujjat turlari, ma’lumotnomalar va b.) foydalanish mumkin bo‘lgan, ob’ektlar ro‘yxati keltirilgan. Bu ro‘yxatda shunday ob’ekt turlarini ko‘rsatish kerakki, ya’ni subkonto qiymatini tanlash mumkin bo‘lsin. Oddiy subkonto uchun faqat bitta ob’ekt turini ko‘rsatish mumkin, tarkibiy uchun esa – ob’ekt turlarining ixtiyoriy soni ko‘rsatiladi.</a:t>
            </a:r>
            <a:endParaRPr lang="ru-RU" sz="2000" dirty="0" smtClean="0">
              <a:effectLst/>
              <a:latin typeface="Arial" panose="020B0604020202020204" pitchFamily="34" charset="0"/>
              <a:ea typeface="Times New Roman" panose="02020603050405020304" pitchFamily="18" charset="0"/>
            </a:endParaRPr>
          </a:p>
          <a:p>
            <a:pPr indent="449580" algn="just">
              <a:lnSpc>
                <a:spcPts val="1350"/>
              </a:lnSpc>
              <a:spcBef>
                <a:spcPts val="100"/>
              </a:spcBef>
              <a:spcAft>
                <a:spcPts val="0"/>
              </a:spcAft>
            </a:pPr>
            <a:r>
              <a:rPr lang="uz-Cyrl-UZ" sz="2000" b="1" dirty="0">
                <a:latin typeface="Times New Roman" panose="02020603050405020304" pitchFamily="18" charset="0"/>
                <a:ea typeface="Times New Roman" panose="02020603050405020304" pitchFamily="18" charset="0"/>
                <a:cs typeface="Arial" panose="020B0604020202020204" pitchFamily="34" charset="0"/>
              </a:rPr>
              <a:t> </a:t>
            </a:r>
            <a:endParaRPr lang="ru-RU" sz="2000" dirty="0">
              <a:effectLst/>
              <a:latin typeface="Arial" panose="020B0604020202020204" pitchFamily="34" charset="0"/>
              <a:ea typeface="Times New Roman" panose="02020603050405020304" pitchFamily="18" charset="0"/>
            </a:endParaRPr>
          </a:p>
        </p:txBody>
      </p:sp>
      <p:pic>
        <p:nvPicPr>
          <p:cNvPr id="2050" name="Рисунок 265" descr="кнопка Т"/>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V="1">
            <a:off x="62755" y="2016901"/>
            <a:ext cx="129218" cy="101184"/>
          </a:xfrm>
          <a:prstGeom prst="rect">
            <a:avLst/>
          </a:prstGeom>
          <a:noFill/>
          <a:extLst>
            <a:ext uri="{909E8E84-426E-40DD-AFC4-6F175D3DCCD1}">
              <a14:hiddenFill xmlns:a14="http://schemas.microsoft.com/office/drawing/2010/main">
                <a:solidFill>
                  <a:srgbClr val="FFFFFF"/>
                </a:solidFill>
              </a14:hiddenFill>
            </a:ext>
          </a:extLst>
        </p:spPr>
      </p:pic>
      <p:pic>
        <p:nvPicPr>
          <p:cNvPr id="2049" name="Рисунок 266" descr="многоточие"/>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V="1">
            <a:off x="62753" y="2197876"/>
            <a:ext cx="146447" cy="10118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rot="10800000" flipV="1">
            <a:off x="209200" y="2629229"/>
            <a:ext cx="10230328" cy="178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z-Cyrl-UZ" altLang="ru-RU" sz="2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Dasturda subkonto turlari turli xil hujjatlarning rekvizitlari sifatida ishlatiladi. Agar subkonto tarkibiy bo‘lsa, u xolda reekvizit qiymatini kiritish ikki bosqichda o‘tadi: birinchi bosqichda ob’ekt turi tanlanadi, ikkinchisida esa – ob’ekt qiymati. Rekvizit odatda hujjat shaklining katagiga kiritiladi. Katakni to‘ldirish uchun hujjat katagining o‘ng qismidagi tugmadan foydalaniladi. Birinchi bosqichda u </a:t>
            </a:r>
            <a:endParaRPr kumimoji="0" lang="uz-Cyrl-UZ" altLang="ru-RU" sz="1800" b="0" i="0" u="none" strike="noStrike" cap="none" normalizeH="0" baseline="0" dirty="0" smtClean="0">
              <a:ln>
                <a:noFill/>
              </a:ln>
              <a:solidFill>
                <a:schemeClr val="tx1"/>
              </a:solidFill>
              <a:effectLst/>
              <a:latin typeface="Arial" panose="020B0604020202020204" pitchFamily="34" charset="0"/>
            </a:endParaRPr>
          </a:p>
        </p:txBody>
      </p:sp>
      <p:sp>
        <p:nvSpPr>
          <p:cNvPr id="6" name="Rectangle 5"/>
          <p:cNvSpPr>
            <a:spLocks noChangeArrowheads="1"/>
          </p:cNvSpPr>
          <p:nvPr/>
        </p:nvSpPr>
        <p:spPr bwMode="auto">
          <a:xfrm rot="10800000" flipV="1">
            <a:off x="461079" y="3306338"/>
            <a:ext cx="11026588"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z-Cyrl-UZ" altLang="ru-RU" sz="2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
        <p:nvSpPr>
          <p:cNvPr id="7" name="Прямоугольник 6"/>
          <p:cNvSpPr/>
          <p:nvPr/>
        </p:nvSpPr>
        <p:spPr>
          <a:xfrm>
            <a:off x="461078" y="5128447"/>
            <a:ext cx="9201667" cy="1569660"/>
          </a:xfrm>
          <a:prstGeom prst="rect">
            <a:avLst/>
          </a:prstGeom>
        </p:spPr>
        <p:txBody>
          <a:bodyPr wrap="square">
            <a:spAutoFit/>
          </a:bodyPr>
          <a:lstStyle/>
          <a:p>
            <a:pPr indent="449580" algn="just">
              <a:spcBef>
                <a:spcPts val="100"/>
              </a:spcBef>
              <a:spcAft>
                <a:spcPts val="0"/>
              </a:spcAft>
            </a:pPr>
            <a:r>
              <a:rPr lang="uz-Cyrl-UZ" sz="2400" dirty="0">
                <a:latin typeface="Times New Roman" panose="02020603050405020304" pitchFamily="18" charset="0"/>
                <a:ea typeface="Times New Roman" panose="02020603050405020304" pitchFamily="18" charset="0"/>
                <a:cs typeface="Arial" panose="020B0604020202020204" pitchFamily="34" charset="0"/>
              </a:rPr>
              <a:t>Schetlar rejasida har bir schet uchun analitik hisobni yuritishning uchta subkonto turlari bo‘yicha belgi o‘rnatilgan. Bu belgilar schet shakli</a:t>
            </a:r>
            <a:r>
              <a:rPr lang="uz-Cyrl-UZ" sz="2400" b="1" dirty="0">
                <a:latin typeface="Times New Roman" panose="02020603050405020304" pitchFamily="18" charset="0"/>
                <a:ea typeface="Times New Roman" panose="02020603050405020304" pitchFamily="18" charset="0"/>
                <a:cs typeface="Arial" panose="020B0604020202020204" pitchFamily="34" charset="0"/>
              </a:rPr>
              <a:t> Subkonto turlari </a:t>
            </a:r>
            <a:r>
              <a:rPr lang="uz-Cyrl-UZ" sz="2400" dirty="0">
                <a:latin typeface="Times New Roman" panose="02020603050405020304" pitchFamily="18" charset="0"/>
                <a:ea typeface="Times New Roman" panose="02020603050405020304" pitchFamily="18" charset="0"/>
                <a:cs typeface="Arial" panose="020B0604020202020204" pitchFamily="34" charset="0"/>
              </a:rPr>
              <a:t>jadvaliga mos yozuvlarni kiritish yo‘li bilan belgilanadi. </a:t>
            </a:r>
            <a:endParaRPr lang="ru-RU" sz="2400" dirty="0">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594100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55530" y="0"/>
            <a:ext cx="7403459" cy="1759456"/>
          </a:xfrm>
          <a:prstGeom prst="rect">
            <a:avLst/>
          </a:prstGeom>
        </p:spPr>
        <p:txBody>
          <a:bodyPr wrap="square">
            <a:spAutoFit/>
          </a:bodyPr>
          <a:lstStyle/>
          <a:p>
            <a:pPr indent="449580" algn="just">
              <a:lnSpc>
                <a:spcPts val="1350"/>
              </a:lnSpc>
              <a:spcBef>
                <a:spcPts val="100"/>
              </a:spcBef>
              <a:spcAft>
                <a:spcPts val="0"/>
              </a:spcAft>
            </a:pPr>
            <a:r>
              <a:rPr lang="uz-Cyrl-UZ" dirty="0" smtClean="0">
                <a:latin typeface="Times New Roman" panose="02020603050405020304" pitchFamily="18" charset="0"/>
                <a:ea typeface="Times New Roman" panose="02020603050405020304" pitchFamily="18" charset="0"/>
                <a:cs typeface="Arial" panose="020B0604020202020204" pitchFamily="34" charset="0"/>
              </a:rPr>
              <a:t>Har bir subkonto turi uchun qo‘shimcha belgilar o‘rnatilgan bo‘lishi mumkin</a:t>
            </a:r>
            <a:r>
              <a:rPr lang="en-US" dirty="0" smtClean="0">
                <a:latin typeface="Times New Roman" panose="02020603050405020304" pitchFamily="18" charset="0"/>
                <a:ea typeface="Times New Roman" panose="02020603050405020304" pitchFamily="18" charset="0"/>
                <a:cs typeface="Arial" panose="020B0604020202020204" pitchFamily="34" charset="0"/>
              </a:rPr>
              <a:t>:</a:t>
            </a:r>
            <a:endParaRPr lang="ru-RU" sz="1050" dirty="0" smtClean="0">
              <a:effectLst/>
              <a:latin typeface="Arial" panose="020B0604020202020204" pitchFamily="34" charset="0"/>
              <a:ea typeface="Times New Roman" panose="02020603050405020304" pitchFamily="18" charset="0"/>
            </a:endParaRPr>
          </a:p>
          <a:p>
            <a:pPr marL="342900" lvl="0" indent="-342900" algn="just">
              <a:lnSpc>
                <a:spcPts val="1800"/>
              </a:lnSpc>
              <a:spcBef>
                <a:spcPts val="400"/>
              </a:spcBef>
              <a:spcAft>
                <a:spcPts val="0"/>
              </a:spcAft>
              <a:buFont typeface="Wingdings" panose="05000000000000000000" pitchFamily="2" charset="2"/>
              <a:buChar char=""/>
              <a:tabLst>
                <a:tab pos="455295" algn="l"/>
              </a:tabLst>
            </a:pPr>
            <a:r>
              <a:rPr lang="uz-Cyrl-UZ" dirty="0" smtClean="0">
                <a:latin typeface="Times New Roman" panose="02020603050405020304" pitchFamily="18" charset="0"/>
                <a:ea typeface="Times New Roman" panose="02020603050405020304" pitchFamily="18" charset="0"/>
                <a:cs typeface="Arial" panose="020B0604020202020204" pitchFamily="34" charset="0"/>
              </a:rPr>
              <a:t>Faqat aylanmalar hisobi</a:t>
            </a:r>
            <a:r>
              <a:rPr lang="en-US" dirty="0" smtClean="0">
                <a:latin typeface="Times New Roman" panose="02020603050405020304" pitchFamily="18" charset="0"/>
                <a:ea typeface="Times New Roman" panose="02020603050405020304" pitchFamily="18" charset="0"/>
                <a:cs typeface="Arial" panose="020B0604020202020204" pitchFamily="34" charset="0"/>
              </a:rPr>
              <a:t>–</a:t>
            </a:r>
            <a:r>
              <a:rPr lang="uz-Cyrl-UZ" dirty="0" smtClean="0">
                <a:latin typeface="Times New Roman" panose="02020603050405020304" pitchFamily="18" charset="0"/>
                <a:ea typeface="Times New Roman" panose="02020603050405020304" pitchFamily="18" charset="0"/>
                <a:cs typeface="Arial" panose="020B0604020202020204" pitchFamily="34" charset="0"/>
              </a:rPr>
              <a:t>agar subkonto bo‘yicha qoldiqlar hisobi ma’nosiz bo‘lsa, maqsadga muvofiq, masalan </a:t>
            </a:r>
            <a:r>
              <a:rPr lang="en-US" dirty="0" smtClean="0">
                <a:latin typeface="Times New Roman" panose="02020603050405020304" pitchFamily="18" charset="0"/>
                <a:ea typeface="Times New Roman" panose="02020603050405020304" pitchFamily="18" charset="0"/>
                <a:cs typeface="Arial" panose="020B0604020202020204" pitchFamily="34" charset="0"/>
              </a:rPr>
              <a:t>«</a:t>
            </a:r>
            <a:r>
              <a:rPr lang="uz-Cyrl-UZ" dirty="0" smtClean="0">
                <a:latin typeface="Times New Roman" panose="02020603050405020304" pitchFamily="18" charset="0"/>
                <a:ea typeface="Times New Roman" panose="02020603050405020304" pitchFamily="18" charset="0"/>
                <a:cs typeface="Arial" panose="020B0604020202020204" pitchFamily="34" charset="0"/>
              </a:rPr>
              <a:t>Pul mablag‘lari xarakati moddalari</a:t>
            </a:r>
            <a:r>
              <a:rPr lang="en-US" dirty="0" smtClean="0">
                <a:latin typeface="Times New Roman" panose="02020603050405020304" pitchFamily="18" charset="0"/>
                <a:ea typeface="Times New Roman" panose="02020603050405020304" pitchFamily="18" charset="0"/>
                <a:cs typeface="Arial" panose="020B0604020202020204" pitchFamily="34" charset="0"/>
              </a:rPr>
              <a:t>»</a:t>
            </a:r>
            <a:r>
              <a:rPr lang="uz-Cyrl-UZ" dirty="0" smtClean="0">
                <a:latin typeface="Times New Roman" panose="02020603050405020304" pitchFamily="18" charset="0"/>
                <a:ea typeface="Times New Roman" panose="02020603050405020304" pitchFamily="18" charset="0"/>
                <a:cs typeface="Arial" panose="020B0604020202020204" pitchFamily="34" charset="0"/>
              </a:rPr>
              <a:t> subkonto turi uchun</a:t>
            </a:r>
            <a:r>
              <a:rPr lang="en-US" dirty="0" smtClean="0">
                <a:latin typeface="Times New Roman" panose="02020603050405020304" pitchFamily="18" charset="0"/>
                <a:ea typeface="Times New Roman" panose="02020603050405020304" pitchFamily="18" charset="0"/>
                <a:cs typeface="Arial" panose="020B0604020202020204" pitchFamily="34" charset="0"/>
              </a:rPr>
              <a:t>;</a:t>
            </a:r>
            <a:endParaRPr lang="ru-RU" sz="1050" dirty="0" smtClean="0">
              <a:effectLst/>
              <a:latin typeface="Arial" panose="020B0604020202020204" pitchFamily="34" charset="0"/>
              <a:ea typeface="Times New Roman" panose="02020603050405020304" pitchFamily="18" charset="0"/>
            </a:endParaRPr>
          </a:p>
          <a:p>
            <a:pPr marL="342900" lvl="0" indent="-342900" algn="just">
              <a:lnSpc>
                <a:spcPts val="1800"/>
              </a:lnSpc>
              <a:spcBef>
                <a:spcPts val="400"/>
              </a:spcBef>
              <a:spcAft>
                <a:spcPts val="0"/>
              </a:spcAft>
              <a:buFont typeface="Wingdings" panose="05000000000000000000" pitchFamily="2" charset="2"/>
              <a:buChar char=""/>
              <a:tabLst>
                <a:tab pos="455295" algn="l"/>
              </a:tabLst>
            </a:pPr>
            <a:r>
              <a:rPr lang="uz-Cyrl-UZ" dirty="0" smtClean="0">
                <a:latin typeface="Times New Roman" panose="02020603050405020304" pitchFamily="18" charset="0"/>
                <a:ea typeface="Times New Roman" panose="02020603050405020304" pitchFamily="18" charset="0"/>
                <a:cs typeface="Arial" panose="020B0604020202020204" pitchFamily="34" charset="0"/>
              </a:rPr>
              <a:t>Summali hisob</a:t>
            </a:r>
            <a:r>
              <a:rPr lang="en-US" dirty="0" smtClean="0">
                <a:latin typeface="Times New Roman" panose="02020603050405020304" pitchFamily="18" charset="0"/>
                <a:ea typeface="Times New Roman" panose="02020603050405020304" pitchFamily="18" charset="0"/>
                <a:cs typeface="Arial" panose="020B0604020202020204" pitchFamily="34" charset="0"/>
              </a:rPr>
              <a:t>–</a:t>
            </a:r>
            <a:r>
              <a:rPr lang="uz-Cyrl-UZ" dirty="0" smtClean="0">
                <a:latin typeface="Times New Roman" panose="02020603050405020304" pitchFamily="18" charset="0"/>
                <a:ea typeface="Times New Roman" panose="02020603050405020304" pitchFamily="18" charset="0"/>
                <a:cs typeface="Arial" panose="020B0604020202020204" pitchFamily="34" charset="0"/>
              </a:rPr>
              <a:t>bu ko‘p xollarda maqsadga muvofiq</a:t>
            </a:r>
            <a:r>
              <a:rPr lang="en-US" dirty="0" smtClean="0">
                <a:latin typeface="Times New Roman" panose="02020603050405020304" pitchFamily="18" charset="0"/>
                <a:ea typeface="Times New Roman" panose="02020603050405020304" pitchFamily="18" charset="0"/>
                <a:cs typeface="Arial" panose="020B0604020202020204" pitchFamily="34" charset="0"/>
              </a:rPr>
              <a:t>;</a:t>
            </a:r>
            <a:endParaRPr lang="ru-RU" sz="1050" dirty="0" smtClean="0">
              <a:effectLst/>
              <a:latin typeface="Arial" panose="020B0604020202020204" pitchFamily="34" charset="0"/>
              <a:ea typeface="Times New Roman" panose="02020603050405020304" pitchFamily="18" charset="0"/>
            </a:endParaRPr>
          </a:p>
          <a:p>
            <a:pPr marL="342900" lvl="0" indent="-342900" algn="just">
              <a:lnSpc>
                <a:spcPts val="1800"/>
              </a:lnSpc>
              <a:spcBef>
                <a:spcPts val="400"/>
              </a:spcBef>
              <a:spcAft>
                <a:spcPts val="0"/>
              </a:spcAft>
              <a:buFont typeface="Wingdings" panose="05000000000000000000" pitchFamily="2" charset="2"/>
              <a:buChar char=""/>
              <a:tabLst>
                <a:tab pos="455295" algn="l"/>
              </a:tabLst>
            </a:pPr>
            <a:r>
              <a:rPr lang="uz-Cyrl-UZ" dirty="0" smtClean="0">
                <a:latin typeface="Times New Roman" panose="02020603050405020304" pitchFamily="18" charset="0"/>
                <a:ea typeface="Times New Roman" panose="02020603050405020304" pitchFamily="18" charset="0"/>
                <a:cs typeface="Arial" panose="020B0604020202020204" pitchFamily="34" charset="0"/>
              </a:rPr>
              <a:t>Sonli hisob </a:t>
            </a:r>
            <a:r>
              <a:rPr lang="en-US" dirty="0" smtClean="0">
                <a:latin typeface="Times New Roman" panose="02020603050405020304" pitchFamily="18" charset="0"/>
                <a:ea typeface="Times New Roman" panose="02020603050405020304" pitchFamily="18" charset="0"/>
                <a:cs typeface="Arial" panose="020B0604020202020204" pitchFamily="34" charset="0"/>
              </a:rPr>
              <a:t>– </a:t>
            </a:r>
            <a:r>
              <a:rPr lang="uz-Cyrl-UZ" dirty="0" smtClean="0">
                <a:latin typeface="Times New Roman" panose="02020603050405020304" pitchFamily="18" charset="0"/>
                <a:ea typeface="Times New Roman" panose="02020603050405020304" pitchFamily="18" charset="0"/>
                <a:cs typeface="Arial" panose="020B0604020202020204" pitchFamily="34" charset="0"/>
              </a:rPr>
              <a:t>TMZ hisob schetlari uchun maqsadga muvofiq</a:t>
            </a:r>
            <a:r>
              <a:rPr lang="en-US" dirty="0" smtClean="0">
                <a:latin typeface="Times New Roman" panose="02020603050405020304" pitchFamily="18" charset="0"/>
                <a:ea typeface="Times New Roman" panose="02020603050405020304" pitchFamily="18" charset="0"/>
                <a:cs typeface="Arial" panose="020B0604020202020204" pitchFamily="34" charset="0"/>
              </a:rPr>
              <a:t>;</a:t>
            </a:r>
            <a:endParaRPr lang="ru-RU" sz="1050" dirty="0">
              <a:effectLst/>
              <a:latin typeface="Arial" panose="020B0604020202020204" pitchFamily="34" charset="0"/>
              <a:ea typeface="Times New Roman" panose="02020603050405020304" pitchFamily="18" charset="0"/>
            </a:endParaRPr>
          </a:p>
        </p:txBody>
      </p:sp>
      <p:sp>
        <p:nvSpPr>
          <p:cNvPr id="3" name="Прямоугольник 2"/>
          <p:cNvSpPr/>
          <p:nvPr/>
        </p:nvSpPr>
        <p:spPr>
          <a:xfrm>
            <a:off x="599608" y="1990288"/>
            <a:ext cx="9428812" cy="4388766"/>
          </a:xfrm>
          <a:prstGeom prst="rect">
            <a:avLst/>
          </a:prstGeom>
        </p:spPr>
        <p:txBody>
          <a:bodyPr wrap="square">
            <a:spAutoFit/>
          </a:bodyPr>
          <a:lstStyle/>
          <a:p>
            <a:pPr fontAlgn="base">
              <a:lnSpc>
                <a:spcPct val="150000"/>
              </a:lnSpc>
              <a:spcAft>
                <a:spcPts val="1500"/>
              </a:spcAft>
            </a:pPr>
            <a:r>
              <a:rPr lang="uz-Cyrl-UZ" dirty="0">
                <a:latin typeface="Arial" panose="020B0604020202020204" pitchFamily="34" charset="0"/>
                <a:ea typeface="Times New Roman" panose="02020603050405020304" pitchFamily="18" charset="0"/>
                <a:cs typeface="Arial" panose="020B0604020202020204" pitchFamily="34" charset="0"/>
              </a:rPr>
              <a:t>Valyuta hisobi </a:t>
            </a:r>
            <a:r>
              <a:rPr lang="en-US" dirty="0">
                <a:latin typeface="Arial" panose="020B0604020202020204" pitchFamily="34" charset="0"/>
                <a:ea typeface="Times New Roman" panose="02020603050405020304" pitchFamily="18" charset="0"/>
                <a:cs typeface="Arial" panose="020B0604020202020204" pitchFamily="34" charset="0"/>
              </a:rPr>
              <a:t>– </a:t>
            </a:r>
            <a:r>
              <a:rPr lang="uz-Cyrl-UZ" dirty="0">
                <a:latin typeface="Arial" panose="020B0604020202020204" pitchFamily="34" charset="0"/>
                <a:ea typeface="Times New Roman" panose="02020603050405020304" pitchFamily="18" charset="0"/>
                <a:cs typeface="Arial" panose="020B0604020202020204" pitchFamily="34" charset="0"/>
              </a:rPr>
              <a:t>balans valyuta moddalari uchun maqsadga muvofiq</a:t>
            </a:r>
            <a:r>
              <a:rPr lang="en-US" dirty="0">
                <a:latin typeface="Arial" panose="020B0604020202020204" pitchFamily="34" charset="0"/>
                <a:ea typeface="Times New Roman" panose="02020603050405020304" pitchFamily="18" charset="0"/>
                <a:cs typeface="Arial" panose="020B0604020202020204" pitchFamily="34" charset="0"/>
              </a:rPr>
              <a:t>.</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Dastur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yordamida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buxgalteriya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hisobi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soliq</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hisobini</a:t>
            </a:r>
            <a:r>
              <a:rPr lang="en-US" dirty="0">
                <a:solidFill>
                  <a:srgbClr val="212121"/>
                </a:solidFill>
                <a:latin typeface="Helvetica" panose="020B0604020202020204" pitchFamily="34" charset="0"/>
                <a:ea typeface="Times New Roman" panose="02020603050405020304" pitchFamily="18" charset="0"/>
              </a:rPr>
              <a:t> parallel </a:t>
            </a:r>
            <a:r>
              <a:rPr lang="en-US" dirty="0" err="1">
                <a:solidFill>
                  <a:srgbClr val="212121"/>
                </a:solidFill>
                <a:latin typeface="Helvetica" panose="020B0604020202020204" pitchFamily="34" charset="0"/>
                <a:ea typeface="Times New Roman" panose="02020603050405020304" pitchFamily="18" charset="0"/>
              </a:rPr>
              <a:t>ravishda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amalga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oshirish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tashkilotdagi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barcha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jarayonlarni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avtomatlashtirish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kassa</a:t>
            </a:r>
            <a:r>
              <a:rPr lang="en-US" dirty="0">
                <a:solidFill>
                  <a:srgbClr val="212121"/>
                </a:solidFill>
                <a:latin typeface="Helvetica" panose="020B0604020202020204" pitchFamily="34" charset="0"/>
                <a:ea typeface="Times New Roman" panose="02020603050405020304" pitchFamily="18" charset="0"/>
              </a:rPr>
              <a:t>, bank, </a:t>
            </a:r>
            <a:r>
              <a:rPr lang="en-US" dirty="0" err="1">
                <a:solidFill>
                  <a:srgbClr val="212121"/>
                </a:solidFill>
                <a:latin typeface="Helvetica" panose="020B0604020202020204" pitchFamily="34" charset="0"/>
                <a:ea typeface="Times New Roman" panose="02020603050405020304" pitchFamily="18" charset="0"/>
              </a:rPr>
              <a:t>kassa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ombor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operatsiyalarini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hisobga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olish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pudratchilar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bilan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hisob-kitoblarni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yuritish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xodimlarning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haqi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analitik</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hisobotlarni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tuzish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mumkin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Kitob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yordamida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o'quvchilar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vizual</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ishonchli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hisobotlarni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yaratishga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imkon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beradigan</a:t>
            </a:r>
            <a:r>
              <a:rPr lang="en-US" dirty="0">
                <a:solidFill>
                  <a:srgbClr val="212121"/>
                </a:solidFill>
                <a:latin typeface="Helvetica" panose="020B0604020202020204" pitchFamily="34" charset="0"/>
                <a:ea typeface="Times New Roman" panose="02020603050405020304" pitchFamily="18" charset="0"/>
              </a:rPr>
              <a:t> 1C </a:t>
            </a:r>
            <a:r>
              <a:rPr lang="en-US" dirty="0" err="1">
                <a:solidFill>
                  <a:srgbClr val="212121"/>
                </a:solidFill>
                <a:latin typeface="Helvetica" panose="020B0604020202020204" pitchFamily="34" charset="0"/>
                <a:ea typeface="Times New Roman" panose="02020603050405020304" pitchFamily="18" charset="0"/>
              </a:rPr>
              <a:t>dasturi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bilan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ishlash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uchun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barcha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kerakli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bilimlarga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ega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bo'ladilar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Dastur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tashkilotning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o'ziga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xos</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xususiyatlariga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bog'liq</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bo'lgan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boshqa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vazifalarni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bajarishga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imkon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beradi</a:t>
            </a:r>
            <a:r>
              <a:rPr lang="en-US" dirty="0">
                <a:solidFill>
                  <a:srgbClr val="212121"/>
                </a:solidFill>
                <a:latin typeface="Helvetica" panose="020B0604020202020204" pitchFamily="34" charset="0"/>
                <a:ea typeface="Times New Roman" panose="02020603050405020304" pitchFamily="18" charset="0"/>
              </a:rPr>
              <a:t>.</a:t>
            </a:r>
            <a:endParaRPr lang="ru-RU" sz="1050" dirty="0" smtClean="0">
              <a:effectLst/>
              <a:latin typeface="Times New Roman" panose="02020603050405020304" pitchFamily="18" charset="0"/>
              <a:ea typeface="Times New Roman" panose="02020603050405020304" pitchFamily="18" charset="0"/>
            </a:endParaRPr>
          </a:p>
          <a:p>
            <a:pPr>
              <a:lnSpc>
                <a:spcPct val="150000"/>
              </a:lnSpc>
            </a:pPr>
            <a:r>
              <a:rPr lang="en-US" dirty="0" err="1">
                <a:solidFill>
                  <a:srgbClr val="212121"/>
                </a:solidFill>
                <a:latin typeface="Helvetica" panose="020B0604020202020204" pitchFamily="34" charset="0"/>
                <a:ea typeface="Times New Roman" panose="02020603050405020304" pitchFamily="18" charset="0"/>
              </a:rPr>
              <a:t>Bizning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saytimizda</a:t>
            </a:r>
            <a:r>
              <a:rPr lang="en-US" dirty="0">
                <a:solidFill>
                  <a:srgbClr val="212121"/>
                </a:solidFill>
                <a:latin typeface="Helvetica" panose="020B0604020202020204" pitchFamily="34" charset="0"/>
                <a:ea typeface="Times New Roman" panose="02020603050405020304" pitchFamily="18" charset="0"/>
              </a:rPr>
              <a:t> "1C: </a:t>
            </a:r>
            <a:r>
              <a:rPr lang="en-US" dirty="0" err="1">
                <a:solidFill>
                  <a:srgbClr val="212121"/>
                </a:solidFill>
                <a:latin typeface="Helvetica" panose="020B0604020202020204" pitchFamily="34" charset="0"/>
                <a:ea typeface="Times New Roman" panose="02020603050405020304" pitchFamily="18" charset="0"/>
              </a:rPr>
              <a:t>Buxgalteriya</a:t>
            </a:r>
            <a:r>
              <a:rPr lang="en-US" dirty="0">
                <a:solidFill>
                  <a:srgbClr val="212121"/>
                </a:solidFill>
                <a:latin typeface="Helvetica" panose="020B0604020202020204" pitchFamily="34" charset="0"/>
                <a:ea typeface="Times New Roman" panose="02020603050405020304" pitchFamily="18" charset="0"/>
              </a:rPr>
              <a:t> 8.2. </a:t>
            </a:r>
            <a:r>
              <a:rPr lang="en-US" dirty="0" err="1">
                <a:solidFill>
                  <a:srgbClr val="212121"/>
                </a:solidFill>
                <a:latin typeface="Helvetica" panose="020B0604020202020204" pitchFamily="34" charset="0"/>
                <a:ea typeface="Times New Roman" panose="02020603050405020304" pitchFamily="18" charset="0"/>
              </a:rPr>
              <a:t>Yangi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boshlanuvchilar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uchun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aniq</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qo'llanma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kitobini</a:t>
            </a:r>
            <a:r>
              <a:rPr lang="en-US" dirty="0">
                <a:solidFill>
                  <a:srgbClr val="212121"/>
                </a:solidFill>
                <a:latin typeface="Helvetica" panose="020B0604020202020204" pitchFamily="34" charset="0"/>
                <a:ea typeface="Times New Roman" panose="02020603050405020304" pitchFamily="18" charset="0"/>
              </a:rPr>
              <a:t> </a:t>
            </a:r>
            <a:endParaRPr lang="ru-RU" dirty="0"/>
          </a:p>
        </p:txBody>
      </p:sp>
    </p:spTree>
    <p:extLst>
      <p:ext uri="{BB962C8B-B14F-4D97-AF65-F5344CB8AC3E}">
        <p14:creationId xmlns:p14="http://schemas.microsoft.com/office/powerpoint/2010/main" val="2101907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59567" y="0"/>
            <a:ext cx="8949128" cy="6324808"/>
          </a:xfrm>
          <a:prstGeom prst="rect">
            <a:avLst/>
          </a:prstGeom>
        </p:spPr>
        <p:txBody>
          <a:bodyPr wrap="square">
            <a:spAutoFit/>
          </a:bodyPr>
          <a:lstStyle/>
          <a:p>
            <a:pPr fontAlgn="base">
              <a:lnSpc>
                <a:spcPct val="150000"/>
              </a:lnSpc>
              <a:spcAft>
                <a:spcPts val="1500"/>
              </a:spcAft>
            </a:pPr>
            <a:r>
              <a:rPr lang="en-US" dirty="0" err="1">
                <a:solidFill>
                  <a:srgbClr val="212121"/>
                </a:solidFill>
                <a:latin typeface="Helvetica" panose="020B0604020202020204" pitchFamily="34" charset="0"/>
                <a:ea typeface="Times New Roman" panose="02020603050405020304" pitchFamily="18" charset="0"/>
              </a:rPr>
              <a:t>yuklab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olishingiz</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mumkin</a:t>
            </a:r>
            <a:r>
              <a:rPr lang="en-US" dirty="0">
                <a:solidFill>
                  <a:srgbClr val="212121"/>
                </a:solidFill>
                <a:latin typeface="Helvetica" panose="020B0604020202020204" pitchFamily="34" charset="0"/>
                <a:ea typeface="Times New Roman" panose="02020603050405020304" pitchFamily="18" charset="0"/>
              </a:rPr>
              <a:t>. Aleksey </a:t>
            </a:r>
            <a:r>
              <a:rPr lang="en-US" dirty="0" err="1">
                <a:solidFill>
                  <a:srgbClr val="212121"/>
                </a:solidFill>
                <a:latin typeface="Helvetica" panose="020B0604020202020204" pitchFamily="34" charset="0"/>
                <a:ea typeface="Times New Roman" panose="02020603050405020304" pitchFamily="18" charset="0"/>
              </a:rPr>
              <a:t>Anatolyevich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Gladki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bepul</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fb2, rtf, </a:t>
            </a:r>
            <a:r>
              <a:rPr lang="en-US" dirty="0" err="1">
                <a:solidFill>
                  <a:srgbClr val="212121"/>
                </a:solidFill>
                <a:latin typeface="Helvetica" panose="020B0604020202020204" pitchFamily="34" charset="0"/>
                <a:ea typeface="Times New Roman" panose="02020603050405020304" pitchFamily="18" charset="0"/>
              </a:rPr>
              <a:t>epub</a:t>
            </a:r>
            <a:r>
              <a:rPr lang="en-US" dirty="0">
                <a:solidFill>
                  <a:srgbClr val="212121"/>
                </a:solidFill>
                <a:latin typeface="Helvetica" panose="020B0604020202020204" pitchFamily="34" charset="0"/>
                <a:ea typeface="Times New Roman" panose="02020603050405020304" pitchFamily="18" charset="0"/>
              </a:rPr>
              <a:t>, pdf, txt </a:t>
            </a:r>
            <a:r>
              <a:rPr lang="en-US" dirty="0" err="1">
                <a:solidFill>
                  <a:srgbClr val="212121"/>
                </a:solidFill>
                <a:latin typeface="Helvetica" panose="020B0604020202020204" pitchFamily="34" charset="0"/>
                <a:ea typeface="Times New Roman" panose="02020603050405020304" pitchFamily="18" charset="0"/>
              </a:rPr>
              <a:t>formatida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ro'yxatdan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o'tmasdan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Internetda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kitob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o'qib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yoki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onlayn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do'kondan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kitob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sotib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olishingiz</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mumkin</a:t>
            </a:r>
            <a:r>
              <a:rPr lang="en-US" dirty="0" smtClean="0">
                <a:solidFill>
                  <a:srgbClr val="212121"/>
                </a:solidFill>
                <a:latin typeface="Helvetica" panose="020B0604020202020204" pitchFamily="34" charset="0"/>
                <a:ea typeface="Times New Roman" panose="02020603050405020304" pitchFamily="18" charset="0"/>
              </a:rPr>
              <a:t>.</a:t>
            </a:r>
            <a:r>
              <a:rPr lang="en-US" dirty="0">
                <a:solidFill>
                  <a:srgbClr val="212121"/>
                </a:solidFill>
                <a:latin typeface="Helvetica" panose="020B0604020202020204" pitchFamily="34" charset="0"/>
                <a:ea typeface="Times New Roman" panose="02020603050405020304" pitchFamily="18" charset="0"/>
              </a:rPr>
              <a:t/>
            </a:r>
            <a:br>
              <a:rPr lang="en-US" dirty="0">
                <a:solidFill>
                  <a:srgbClr val="212121"/>
                </a:solidFill>
                <a:latin typeface="Helvetica" panose="020B0604020202020204" pitchFamily="34" charset="0"/>
                <a:ea typeface="Times New Roman" panose="02020603050405020304" pitchFamily="18" charset="0"/>
              </a:rPr>
            </a:br>
            <a:r>
              <a:rPr lang="en-US" dirty="0" err="1">
                <a:solidFill>
                  <a:srgbClr val="212121"/>
                </a:solidFill>
                <a:latin typeface="Helvetica" panose="020B0604020202020204" pitchFamily="34" charset="0"/>
                <a:ea typeface="Times New Roman" panose="02020603050405020304" pitchFamily="18" charset="0"/>
              </a:rPr>
              <a:t>Har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qanday</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mulkchilik</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shaklidagi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korxonalarda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buxgalteriya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hisobi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soliq</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hisobini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yuritish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uchun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eng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yangi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eng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ilg'or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dasturiy</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mahsulotlar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bilan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ishlash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bo'yicha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batafsil</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ko'rsatma</a:t>
            </a:r>
            <a:r>
              <a:rPr lang="en-US" dirty="0">
                <a:solidFill>
                  <a:srgbClr val="212121"/>
                </a:solidFill>
                <a:latin typeface="Helvetica" panose="020B0604020202020204" pitchFamily="34" charset="0"/>
                <a:ea typeface="Times New Roman" panose="02020603050405020304" pitchFamily="18" charset="0"/>
              </a:rPr>
              <a:t> - 1C: </a:t>
            </a:r>
            <a:r>
              <a:rPr lang="en-US" dirty="0" err="1">
                <a:solidFill>
                  <a:srgbClr val="212121"/>
                </a:solidFill>
                <a:latin typeface="Helvetica" panose="020B0604020202020204" pitchFamily="34" charset="0"/>
                <a:ea typeface="Times New Roman" panose="02020603050405020304" pitchFamily="18" charset="0"/>
              </a:rPr>
              <a:t>Buxgalteriya</a:t>
            </a:r>
            <a:r>
              <a:rPr lang="en-US" dirty="0">
                <a:solidFill>
                  <a:srgbClr val="212121"/>
                </a:solidFill>
                <a:latin typeface="Helvetica" panose="020B0604020202020204" pitchFamily="34" charset="0"/>
                <a:ea typeface="Times New Roman" panose="02020603050405020304" pitchFamily="18" charset="0"/>
              </a:rPr>
              <a:t> 8.3 </a:t>
            </a:r>
            <a:r>
              <a:rPr lang="en-US" dirty="0" err="1">
                <a:solidFill>
                  <a:srgbClr val="212121"/>
                </a:solidFill>
                <a:latin typeface="Helvetica" panose="020B0604020202020204" pitchFamily="34" charset="0"/>
                <a:ea typeface="Times New Roman" panose="02020603050405020304" pitchFamily="18" charset="0"/>
              </a:rPr>
              <a:t>dasturi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Ushbu</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kitob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o'quvchini</a:t>
            </a:r>
            <a:r>
              <a:rPr lang="en-US" dirty="0">
                <a:solidFill>
                  <a:srgbClr val="212121"/>
                </a:solidFill>
                <a:latin typeface="Helvetica" panose="020B0604020202020204" pitchFamily="34" charset="0"/>
                <a:ea typeface="Times New Roman" panose="02020603050405020304" pitchFamily="18" charset="0"/>
              </a:rPr>
              <a:t> "1C: </a:t>
            </a:r>
            <a:r>
              <a:rPr lang="en-US" dirty="0" err="1">
                <a:solidFill>
                  <a:srgbClr val="212121"/>
                </a:solidFill>
                <a:latin typeface="Helvetica" panose="020B0604020202020204" pitchFamily="34" charset="0"/>
                <a:ea typeface="Times New Roman" panose="02020603050405020304" pitchFamily="18" charset="0"/>
              </a:rPr>
              <a:t>Buxgalteriya</a:t>
            </a:r>
            <a:r>
              <a:rPr lang="en-US" dirty="0">
                <a:solidFill>
                  <a:srgbClr val="212121"/>
                </a:solidFill>
                <a:latin typeface="Helvetica" panose="020B0604020202020204" pitchFamily="34" charset="0"/>
                <a:ea typeface="Times New Roman" panose="02020603050405020304" pitchFamily="18" charset="0"/>
              </a:rPr>
              <a:t> 8.3" </a:t>
            </a:r>
            <a:r>
              <a:rPr lang="en-US" dirty="0" err="1">
                <a:solidFill>
                  <a:srgbClr val="212121"/>
                </a:solidFill>
                <a:latin typeface="Helvetica" panose="020B0604020202020204" pitchFamily="34" charset="0"/>
                <a:ea typeface="Times New Roman" panose="02020603050405020304" pitchFamily="18" charset="0"/>
              </a:rPr>
              <a:t>dasturining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barcha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yangi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funktsiyalaridan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foydalangan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holda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buxgalteriya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hisobi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soliqni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hisobga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olish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jarayoni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bilan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tanishtiradi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Amaliy</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misollar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birlamchi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hujjatlar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ma'lumotlarini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ma'lumot</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bazasiga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kiritishdan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tortib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umumiy</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natijalarni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sarhisob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qilishgacha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buxgalteriya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balansi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soliq</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hisobotlari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turli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fondlarga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berilgan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sertifikatlar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tartibga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soluvchi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organlarga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taqdim</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etiladigan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boshqa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hisobotlarda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buxgalteriya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hisobi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metodologiyasini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batafsil</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bayon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qiladi</a:t>
            </a:r>
            <a:r>
              <a:rPr lang="en-US" dirty="0">
                <a:solidFill>
                  <a:srgbClr val="212121"/>
                </a:solidFill>
                <a:latin typeface="Helvetica" panose="020B0604020202020204" pitchFamily="34" charset="0"/>
                <a:ea typeface="Times New Roman" panose="02020603050405020304" pitchFamily="18" charset="0"/>
              </a:rPr>
              <a:t>.</a:t>
            </a:r>
            <a:br>
              <a:rPr lang="en-US" dirty="0">
                <a:solidFill>
                  <a:srgbClr val="212121"/>
                </a:solidFill>
                <a:latin typeface="Helvetica" panose="020B0604020202020204" pitchFamily="34" charset="0"/>
                <a:ea typeface="Times New Roman" panose="02020603050405020304" pitchFamily="18" charset="0"/>
              </a:rPr>
            </a:br>
            <a:r>
              <a:rPr lang="en-US" dirty="0" err="1">
                <a:solidFill>
                  <a:srgbClr val="212121"/>
                </a:solidFill>
                <a:latin typeface="Helvetica" panose="020B0604020202020204" pitchFamily="34" charset="0"/>
                <a:ea typeface="Times New Roman" panose="02020603050405020304" pitchFamily="18" charset="0"/>
              </a:rPr>
              <a:t>Kitob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yangi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boshlanuvchilar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tajribali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hisobchilar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iqtisodchilar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tashkilot</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rahbarlari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uchun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mo'ljallangan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Materiallarning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aniq</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asta-sekin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taqdim</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etilishi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amaliy</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amaliy</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misollar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hatto</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tayyorlanmagan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foydalanuvchilar</a:t>
            </a:r>
            <a:r>
              <a:rPr lang="en-US" dirty="0">
                <a:solidFill>
                  <a:srgbClr val="212121"/>
                </a:solidFill>
                <a:latin typeface="Helvetica" panose="020B0604020202020204" pitchFamily="34" charset="0"/>
                <a:ea typeface="Times New Roman" panose="02020603050405020304" pitchFamily="18" charset="0"/>
              </a:rPr>
              <a:t> </a:t>
            </a:r>
            <a:endParaRPr lang="ru-RU" dirty="0"/>
          </a:p>
        </p:txBody>
      </p:sp>
    </p:spTree>
    <p:extLst>
      <p:ext uri="{BB962C8B-B14F-4D97-AF65-F5344CB8AC3E}">
        <p14:creationId xmlns:p14="http://schemas.microsoft.com/office/powerpoint/2010/main" val="4118709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05979" y="1070765"/>
            <a:ext cx="9205546" cy="4435317"/>
          </a:xfrm>
          <a:prstGeom prst="rect">
            <a:avLst/>
          </a:prstGeom>
        </p:spPr>
        <p:txBody>
          <a:bodyPr wrap="square">
            <a:spAutoFit/>
          </a:bodyPr>
          <a:lstStyle/>
          <a:p>
            <a:pPr fontAlgn="base">
              <a:lnSpc>
                <a:spcPct val="150000"/>
              </a:lnSpc>
              <a:spcAft>
                <a:spcPts val="1500"/>
              </a:spcAft>
            </a:pPr>
            <a:r>
              <a:rPr lang="en-US" sz="3200" dirty="0" err="1">
                <a:solidFill>
                  <a:srgbClr val="212121"/>
                </a:solidFill>
                <a:latin typeface="Helvetica" panose="020B0604020202020204" pitchFamily="34" charset="0"/>
                <a:ea typeface="Times New Roman" panose="02020603050405020304" pitchFamily="18" charset="0"/>
              </a:rPr>
              <a:t>uchun</a:t>
            </a:r>
            <a:r>
              <a:rPr lang="en-US" sz="3200" dirty="0">
                <a:solidFill>
                  <a:srgbClr val="212121"/>
                </a:solidFill>
                <a:latin typeface="Helvetica" panose="020B0604020202020204" pitchFamily="34" charset="0"/>
                <a:ea typeface="Times New Roman" panose="02020603050405020304" pitchFamily="18" charset="0"/>
              </a:rPr>
              <a:t> ham </a:t>
            </a:r>
            <a:r>
              <a:rPr lang="en-US" sz="3200" dirty="0" err="1">
                <a:solidFill>
                  <a:srgbClr val="212121"/>
                </a:solidFill>
                <a:latin typeface="Helvetica" panose="020B0604020202020204" pitchFamily="34" charset="0"/>
                <a:ea typeface="Times New Roman" panose="02020603050405020304" pitchFamily="18" charset="0"/>
              </a:rPr>
              <a:t>dastur</a:t>
            </a:r>
            <a:r>
              <a:rPr lang="en-US" sz="3200" dirty="0">
                <a:solidFill>
                  <a:srgbClr val="212121"/>
                </a:solidFill>
                <a:latin typeface="Helvetica" panose="020B0604020202020204" pitchFamily="34" charset="0"/>
                <a:ea typeface="Times New Roman" panose="02020603050405020304" pitchFamily="18" charset="0"/>
              </a:rPr>
              <a:t> </a:t>
            </a:r>
            <a:r>
              <a:rPr lang="en-US" sz="3200" dirty="0" err="1">
                <a:solidFill>
                  <a:srgbClr val="212121"/>
                </a:solidFill>
                <a:latin typeface="Helvetica" panose="020B0604020202020204" pitchFamily="34" charset="0"/>
                <a:ea typeface="Times New Roman" panose="02020603050405020304" pitchFamily="18" charset="0"/>
              </a:rPr>
              <a:t>bilan</a:t>
            </a:r>
            <a:r>
              <a:rPr lang="en-US" sz="3200" dirty="0">
                <a:solidFill>
                  <a:srgbClr val="212121"/>
                </a:solidFill>
                <a:latin typeface="Helvetica" panose="020B0604020202020204" pitchFamily="34" charset="0"/>
                <a:ea typeface="Times New Roman" panose="02020603050405020304" pitchFamily="18" charset="0"/>
              </a:rPr>
              <a:t> </a:t>
            </a:r>
            <a:r>
              <a:rPr lang="en-US" sz="3200" dirty="0" err="1">
                <a:solidFill>
                  <a:srgbClr val="212121"/>
                </a:solidFill>
                <a:latin typeface="Helvetica" panose="020B0604020202020204" pitchFamily="34" charset="0"/>
                <a:ea typeface="Times New Roman" panose="02020603050405020304" pitchFamily="18" charset="0"/>
              </a:rPr>
              <a:t>tez</a:t>
            </a:r>
            <a:r>
              <a:rPr lang="en-US" sz="3200" dirty="0">
                <a:solidFill>
                  <a:srgbClr val="212121"/>
                </a:solidFill>
                <a:latin typeface="Helvetica" panose="020B0604020202020204" pitchFamily="34" charset="0"/>
                <a:ea typeface="Times New Roman" panose="02020603050405020304" pitchFamily="18" charset="0"/>
              </a:rPr>
              <a:t> </a:t>
            </a:r>
            <a:r>
              <a:rPr lang="en-US" sz="3200" dirty="0" err="1">
                <a:solidFill>
                  <a:srgbClr val="212121"/>
                </a:solidFill>
                <a:latin typeface="Helvetica" panose="020B0604020202020204" pitchFamily="34" charset="0"/>
                <a:ea typeface="Times New Roman" panose="02020603050405020304" pitchFamily="18" charset="0"/>
              </a:rPr>
              <a:t>va</a:t>
            </a:r>
            <a:r>
              <a:rPr lang="en-US" sz="3200" dirty="0">
                <a:solidFill>
                  <a:srgbClr val="212121"/>
                </a:solidFill>
                <a:latin typeface="Helvetica" panose="020B0604020202020204" pitchFamily="34" charset="0"/>
                <a:ea typeface="Times New Roman" panose="02020603050405020304" pitchFamily="18" charset="0"/>
              </a:rPr>
              <a:t> </a:t>
            </a:r>
            <a:r>
              <a:rPr lang="en-US" sz="3200" dirty="0" err="1">
                <a:solidFill>
                  <a:srgbClr val="212121"/>
                </a:solidFill>
                <a:latin typeface="Helvetica" panose="020B0604020202020204" pitchFamily="34" charset="0"/>
                <a:ea typeface="Times New Roman" panose="02020603050405020304" pitchFamily="18" charset="0"/>
              </a:rPr>
              <a:t>samarali</a:t>
            </a:r>
            <a:r>
              <a:rPr lang="en-US" sz="3200" dirty="0">
                <a:solidFill>
                  <a:srgbClr val="212121"/>
                </a:solidFill>
                <a:latin typeface="Helvetica" panose="020B0604020202020204" pitchFamily="34" charset="0"/>
                <a:ea typeface="Times New Roman" panose="02020603050405020304" pitchFamily="18" charset="0"/>
              </a:rPr>
              <a:t> </a:t>
            </a:r>
            <a:r>
              <a:rPr lang="en-US" sz="3200" dirty="0" err="1">
                <a:solidFill>
                  <a:srgbClr val="212121"/>
                </a:solidFill>
                <a:latin typeface="Helvetica" panose="020B0604020202020204" pitchFamily="34" charset="0"/>
                <a:ea typeface="Times New Roman" panose="02020603050405020304" pitchFamily="18" charset="0"/>
              </a:rPr>
              <a:t>ishlashga</a:t>
            </a:r>
            <a:r>
              <a:rPr lang="en-US" sz="3200" dirty="0">
                <a:solidFill>
                  <a:srgbClr val="212121"/>
                </a:solidFill>
                <a:latin typeface="Helvetica" panose="020B0604020202020204" pitchFamily="34" charset="0"/>
                <a:ea typeface="Times New Roman" panose="02020603050405020304" pitchFamily="18" charset="0"/>
              </a:rPr>
              <a:t> </a:t>
            </a:r>
            <a:r>
              <a:rPr lang="en-US" sz="3200" dirty="0" err="1">
                <a:solidFill>
                  <a:srgbClr val="212121"/>
                </a:solidFill>
                <a:latin typeface="Helvetica" panose="020B0604020202020204" pitchFamily="34" charset="0"/>
                <a:ea typeface="Times New Roman" panose="02020603050405020304" pitchFamily="18" charset="0"/>
              </a:rPr>
              <a:t>yordam</a:t>
            </a:r>
            <a:r>
              <a:rPr lang="en-US" sz="3200" dirty="0">
                <a:solidFill>
                  <a:srgbClr val="212121"/>
                </a:solidFill>
                <a:latin typeface="Helvetica" panose="020B0604020202020204" pitchFamily="34" charset="0"/>
                <a:ea typeface="Times New Roman" panose="02020603050405020304" pitchFamily="18" charset="0"/>
              </a:rPr>
              <a:t> </a:t>
            </a:r>
            <a:r>
              <a:rPr lang="en-US" sz="3200" dirty="0" err="1">
                <a:solidFill>
                  <a:srgbClr val="212121"/>
                </a:solidFill>
                <a:latin typeface="Helvetica" panose="020B0604020202020204" pitchFamily="34" charset="0"/>
                <a:ea typeface="Times New Roman" panose="02020603050405020304" pitchFamily="18" charset="0"/>
              </a:rPr>
              <a:t>beradi</a:t>
            </a:r>
            <a:r>
              <a:rPr lang="en-US" sz="3200" dirty="0">
                <a:solidFill>
                  <a:srgbClr val="212121"/>
                </a:solidFill>
                <a:latin typeface="Helvetica" panose="020B0604020202020204" pitchFamily="34" charset="0"/>
                <a:ea typeface="Times New Roman" panose="02020603050405020304" pitchFamily="18" charset="0"/>
              </a:rPr>
              <a:t>. </a:t>
            </a:r>
            <a:r>
              <a:rPr lang="en-US" sz="3200" dirty="0" err="1">
                <a:solidFill>
                  <a:srgbClr val="212121"/>
                </a:solidFill>
                <a:latin typeface="Helvetica" panose="020B0604020202020204" pitchFamily="34" charset="0"/>
                <a:ea typeface="Times New Roman" panose="02020603050405020304" pitchFamily="18" charset="0"/>
              </a:rPr>
              <a:t>Kitob</a:t>
            </a:r>
            <a:r>
              <a:rPr lang="en-US" sz="3200" dirty="0">
                <a:solidFill>
                  <a:srgbClr val="212121"/>
                </a:solidFill>
                <a:latin typeface="Helvetica" panose="020B0604020202020204" pitchFamily="34" charset="0"/>
                <a:ea typeface="Times New Roman" panose="02020603050405020304" pitchFamily="18" charset="0"/>
              </a:rPr>
              <a:t> </a:t>
            </a:r>
            <a:r>
              <a:rPr lang="en-US" sz="3200" dirty="0" err="1">
                <a:solidFill>
                  <a:srgbClr val="212121"/>
                </a:solidFill>
                <a:latin typeface="Helvetica" panose="020B0604020202020204" pitchFamily="34" charset="0"/>
                <a:ea typeface="Times New Roman" panose="02020603050405020304" pitchFamily="18" charset="0"/>
              </a:rPr>
              <a:t>shuningdek</a:t>
            </a:r>
            <a:r>
              <a:rPr lang="en-US" sz="3200" dirty="0">
                <a:solidFill>
                  <a:srgbClr val="212121"/>
                </a:solidFill>
                <a:latin typeface="Helvetica" panose="020B0604020202020204" pitchFamily="34" charset="0"/>
                <a:ea typeface="Times New Roman" panose="02020603050405020304" pitchFamily="18" charset="0"/>
              </a:rPr>
              <a:t>, "1C: </a:t>
            </a:r>
            <a:r>
              <a:rPr lang="en-US" sz="3200" dirty="0" err="1">
                <a:solidFill>
                  <a:srgbClr val="212121"/>
                </a:solidFill>
                <a:latin typeface="Helvetica" panose="020B0604020202020204" pitchFamily="34" charset="0"/>
                <a:ea typeface="Times New Roman" panose="02020603050405020304" pitchFamily="18" charset="0"/>
              </a:rPr>
              <a:t>Buxgalteriya</a:t>
            </a:r>
            <a:r>
              <a:rPr lang="en-US" sz="3200" dirty="0">
                <a:solidFill>
                  <a:srgbClr val="212121"/>
                </a:solidFill>
                <a:latin typeface="Helvetica" panose="020B0604020202020204" pitchFamily="34" charset="0"/>
                <a:ea typeface="Times New Roman" panose="02020603050405020304" pitchFamily="18" charset="0"/>
              </a:rPr>
              <a:t> 8.3" </a:t>
            </a:r>
            <a:r>
              <a:rPr lang="en-US" sz="3200" dirty="0" err="1">
                <a:solidFill>
                  <a:srgbClr val="212121"/>
                </a:solidFill>
                <a:latin typeface="Helvetica" panose="020B0604020202020204" pitchFamily="34" charset="0"/>
                <a:ea typeface="Times New Roman" panose="02020603050405020304" pitchFamily="18" charset="0"/>
              </a:rPr>
              <a:t>dasturidan</a:t>
            </a:r>
            <a:r>
              <a:rPr lang="en-US" sz="3200" dirty="0">
                <a:solidFill>
                  <a:srgbClr val="212121"/>
                </a:solidFill>
                <a:latin typeface="Helvetica" panose="020B0604020202020204" pitchFamily="34" charset="0"/>
                <a:ea typeface="Times New Roman" panose="02020603050405020304" pitchFamily="18" charset="0"/>
              </a:rPr>
              <a:t> </a:t>
            </a:r>
            <a:r>
              <a:rPr lang="en-US" sz="3200" dirty="0" err="1">
                <a:solidFill>
                  <a:srgbClr val="212121"/>
                </a:solidFill>
                <a:latin typeface="Helvetica" panose="020B0604020202020204" pitchFamily="34" charset="0"/>
                <a:ea typeface="Times New Roman" panose="02020603050405020304" pitchFamily="18" charset="0"/>
              </a:rPr>
              <a:t>amaliy</a:t>
            </a:r>
            <a:r>
              <a:rPr lang="en-US" sz="3200" dirty="0">
                <a:solidFill>
                  <a:srgbClr val="212121"/>
                </a:solidFill>
                <a:latin typeface="Helvetica" panose="020B0604020202020204" pitchFamily="34" charset="0"/>
                <a:ea typeface="Times New Roman" panose="02020603050405020304" pitchFamily="18" charset="0"/>
              </a:rPr>
              <a:t> </a:t>
            </a:r>
            <a:r>
              <a:rPr lang="en-US" sz="3200" dirty="0" err="1">
                <a:solidFill>
                  <a:srgbClr val="212121"/>
                </a:solidFill>
                <a:latin typeface="Helvetica" panose="020B0604020202020204" pitchFamily="34" charset="0"/>
                <a:ea typeface="Times New Roman" panose="02020603050405020304" pitchFamily="18" charset="0"/>
              </a:rPr>
              <a:t>foydalanish</a:t>
            </a:r>
            <a:r>
              <a:rPr lang="en-US" sz="3200" dirty="0">
                <a:solidFill>
                  <a:srgbClr val="212121"/>
                </a:solidFill>
                <a:latin typeface="Helvetica" panose="020B0604020202020204" pitchFamily="34" charset="0"/>
                <a:ea typeface="Times New Roman" panose="02020603050405020304" pitchFamily="18" charset="0"/>
              </a:rPr>
              <a:t> </a:t>
            </a:r>
            <a:r>
              <a:rPr lang="en-US" sz="3200" dirty="0" err="1">
                <a:solidFill>
                  <a:srgbClr val="212121"/>
                </a:solidFill>
                <a:latin typeface="Helvetica" panose="020B0604020202020204" pitchFamily="34" charset="0"/>
                <a:ea typeface="Times New Roman" panose="02020603050405020304" pitchFamily="18" charset="0"/>
              </a:rPr>
              <a:t>bo'yicha</a:t>
            </a:r>
            <a:r>
              <a:rPr lang="en-US" sz="3200" dirty="0">
                <a:solidFill>
                  <a:srgbClr val="212121"/>
                </a:solidFill>
                <a:latin typeface="Helvetica" panose="020B0604020202020204" pitchFamily="34" charset="0"/>
                <a:ea typeface="Times New Roman" panose="02020603050405020304" pitchFamily="18" charset="0"/>
              </a:rPr>
              <a:t> </a:t>
            </a:r>
            <a:r>
              <a:rPr lang="en-US" sz="3200" dirty="0" err="1">
                <a:solidFill>
                  <a:srgbClr val="212121"/>
                </a:solidFill>
                <a:latin typeface="Helvetica" panose="020B0604020202020204" pitchFamily="34" charset="0"/>
                <a:ea typeface="Times New Roman" panose="02020603050405020304" pitchFamily="18" charset="0"/>
              </a:rPr>
              <a:t>oliy</a:t>
            </a:r>
            <a:r>
              <a:rPr lang="en-US" sz="3200" dirty="0">
                <a:solidFill>
                  <a:srgbClr val="212121"/>
                </a:solidFill>
                <a:latin typeface="Helvetica" panose="020B0604020202020204" pitchFamily="34" charset="0"/>
                <a:ea typeface="Times New Roman" panose="02020603050405020304" pitchFamily="18" charset="0"/>
              </a:rPr>
              <a:t> </a:t>
            </a:r>
            <a:r>
              <a:rPr lang="en-US" sz="3200" dirty="0" err="1">
                <a:solidFill>
                  <a:srgbClr val="212121"/>
                </a:solidFill>
                <a:latin typeface="Helvetica" panose="020B0604020202020204" pitchFamily="34" charset="0"/>
                <a:ea typeface="Times New Roman" panose="02020603050405020304" pitchFamily="18" charset="0"/>
              </a:rPr>
              <a:t>va</a:t>
            </a:r>
            <a:r>
              <a:rPr lang="en-US" sz="3200" dirty="0">
                <a:solidFill>
                  <a:srgbClr val="212121"/>
                </a:solidFill>
                <a:latin typeface="Helvetica" panose="020B0604020202020204" pitchFamily="34" charset="0"/>
                <a:ea typeface="Times New Roman" panose="02020603050405020304" pitchFamily="18" charset="0"/>
              </a:rPr>
              <a:t> </a:t>
            </a:r>
            <a:r>
              <a:rPr lang="en-US" sz="3200" dirty="0" err="1">
                <a:solidFill>
                  <a:srgbClr val="212121"/>
                </a:solidFill>
                <a:latin typeface="Helvetica" panose="020B0604020202020204" pitchFamily="34" charset="0"/>
                <a:ea typeface="Times New Roman" panose="02020603050405020304" pitchFamily="18" charset="0"/>
              </a:rPr>
              <a:t>o'rta</a:t>
            </a:r>
            <a:r>
              <a:rPr lang="en-US" sz="3200" dirty="0">
                <a:solidFill>
                  <a:srgbClr val="212121"/>
                </a:solidFill>
                <a:latin typeface="Helvetica" panose="020B0604020202020204" pitchFamily="34" charset="0"/>
                <a:ea typeface="Times New Roman" panose="02020603050405020304" pitchFamily="18" charset="0"/>
              </a:rPr>
              <a:t> </a:t>
            </a:r>
            <a:r>
              <a:rPr lang="en-US" sz="3200" dirty="0" err="1">
                <a:solidFill>
                  <a:srgbClr val="212121"/>
                </a:solidFill>
                <a:latin typeface="Helvetica" panose="020B0604020202020204" pitchFamily="34" charset="0"/>
                <a:ea typeface="Times New Roman" panose="02020603050405020304" pitchFamily="18" charset="0"/>
              </a:rPr>
              <a:t>maxsus</a:t>
            </a:r>
            <a:r>
              <a:rPr lang="en-US" sz="3200" dirty="0">
                <a:solidFill>
                  <a:srgbClr val="212121"/>
                </a:solidFill>
                <a:latin typeface="Helvetica" panose="020B0604020202020204" pitchFamily="34" charset="0"/>
                <a:ea typeface="Times New Roman" panose="02020603050405020304" pitchFamily="18" charset="0"/>
              </a:rPr>
              <a:t> </a:t>
            </a:r>
            <a:r>
              <a:rPr lang="en-US" sz="3200" dirty="0" err="1">
                <a:solidFill>
                  <a:srgbClr val="212121"/>
                </a:solidFill>
                <a:latin typeface="Helvetica" panose="020B0604020202020204" pitchFamily="34" charset="0"/>
                <a:ea typeface="Times New Roman" panose="02020603050405020304" pitchFamily="18" charset="0"/>
              </a:rPr>
              <a:t>o'quv</a:t>
            </a:r>
            <a:r>
              <a:rPr lang="en-US" sz="3200" dirty="0">
                <a:solidFill>
                  <a:srgbClr val="212121"/>
                </a:solidFill>
                <a:latin typeface="Helvetica" panose="020B0604020202020204" pitchFamily="34" charset="0"/>
                <a:ea typeface="Times New Roman" panose="02020603050405020304" pitchFamily="18" charset="0"/>
              </a:rPr>
              <a:t> </a:t>
            </a:r>
            <a:r>
              <a:rPr lang="en-US" sz="3200" dirty="0" err="1">
                <a:solidFill>
                  <a:srgbClr val="212121"/>
                </a:solidFill>
                <a:latin typeface="Helvetica" panose="020B0604020202020204" pitchFamily="34" charset="0"/>
                <a:ea typeface="Times New Roman" panose="02020603050405020304" pitchFamily="18" charset="0"/>
              </a:rPr>
              <a:t>yurtlari</a:t>
            </a:r>
            <a:r>
              <a:rPr lang="en-US" sz="3200" dirty="0">
                <a:solidFill>
                  <a:srgbClr val="212121"/>
                </a:solidFill>
                <a:latin typeface="Helvetica" panose="020B0604020202020204" pitchFamily="34" charset="0"/>
                <a:ea typeface="Times New Roman" panose="02020603050405020304" pitchFamily="18" charset="0"/>
              </a:rPr>
              <a:t> </a:t>
            </a:r>
            <a:r>
              <a:rPr lang="en-US" sz="3200" dirty="0" err="1">
                <a:solidFill>
                  <a:srgbClr val="212121"/>
                </a:solidFill>
                <a:latin typeface="Helvetica" panose="020B0604020202020204" pitchFamily="34" charset="0"/>
                <a:ea typeface="Times New Roman" panose="02020603050405020304" pitchFamily="18" charset="0"/>
              </a:rPr>
              <a:t>talabalari</a:t>
            </a:r>
            <a:r>
              <a:rPr lang="en-US" sz="3200" dirty="0">
                <a:solidFill>
                  <a:srgbClr val="212121"/>
                </a:solidFill>
                <a:latin typeface="Helvetica" panose="020B0604020202020204" pitchFamily="34" charset="0"/>
                <a:ea typeface="Times New Roman" panose="02020603050405020304" pitchFamily="18" charset="0"/>
              </a:rPr>
              <a:t>, </a:t>
            </a:r>
            <a:r>
              <a:rPr lang="en-US" sz="3200" dirty="0" err="1">
                <a:solidFill>
                  <a:srgbClr val="212121"/>
                </a:solidFill>
                <a:latin typeface="Helvetica" panose="020B0604020202020204" pitchFamily="34" charset="0"/>
                <a:ea typeface="Times New Roman" panose="02020603050405020304" pitchFamily="18" charset="0"/>
              </a:rPr>
              <a:t>o'qituvchilar</a:t>
            </a:r>
            <a:r>
              <a:rPr lang="en-US" sz="3200" dirty="0">
                <a:solidFill>
                  <a:srgbClr val="212121"/>
                </a:solidFill>
                <a:latin typeface="Helvetica" panose="020B0604020202020204" pitchFamily="34" charset="0"/>
                <a:ea typeface="Times New Roman" panose="02020603050405020304" pitchFamily="18" charset="0"/>
              </a:rPr>
              <a:t> </a:t>
            </a:r>
            <a:r>
              <a:rPr lang="en-US" sz="3200" dirty="0" err="1">
                <a:solidFill>
                  <a:srgbClr val="212121"/>
                </a:solidFill>
                <a:latin typeface="Helvetica" panose="020B0604020202020204" pitchFamily="34" charset="0"/>
                <a:ea typeface="Times New Roman" panose="02020603050405020304" pitchFamily="18" charset="0"/>
              </a:rPr>
              <a:t>va</a:t>
            </a:r>
            <a:r>
              <a:rPr lang="en-US" sz="3200" dirty="0">
                <a:solidFill>
                  <a:srgbClr val="212121"/>
                </a:solidFill>
                <a:latin typeface="Helvetica" panose="020B0604020202020204" pitchFamily="34" charset="0"/>
                <a:ea typeface="Times New Roman" panose="02020603050405020304" pitchFamily="18" charset="0"/>
              </a:rPr>
              <a:t> </a:t>
            </a:r>
            <a:r>
              <a:rPr lang="en-US" sz="3200" dirty="0" err="1">
                <a:solidFill>
                  <a:srgbClr val="212121"/>
                </a:solidFill>
                <a:latin typeface="Helvetica" panose="020B0604020202020204" pitchFamily="34" charset="0"/>
                <a:ea typeface="Times New Roman" panose="02020603050405020304" pitchFamily="18" charset="0"/>
              </a:rPr>
              <a:t>kurs</a:t>
            </a:r>
            <a:r>
              <a:rPr lang="en-US" sz="3200" dirty="0">
                <a:solidFill>
                  <a:srgbClr val="212121"/>
                </a:solidFill>
                <a:latin typeface="Helvetica" panose="020B0604020202020204" pitchFamily="34" charset="0"/>
                <a:ea typeface="Times New Roman" panose="02020603050405020304" pitchFamily="18" charset="0"/>
              </a:rPr>
              <a:t> </a:t>
            </a:r>
            <a:r>
              <a:rPr lang="en-US" sz="3200" dirty="0" err="1">
                <a:solidFill>
                  <a:srgbClr val="212121"/>
                </a:solidFill>
                <a:latin typeface="Helvetica" panose="020B0604020202020204" pitchFamily="34" charset="0"/>
                <a:ea typeface="Times New Roman" panose="02020603050405020304" pitchFamily="18" charset="0"/>
              </a:rPr>
              <a:t>talabalari</a:t>
            </a:r>
            <a:r>
              <a:rPr lang="en-US" sz="3200" dirty="0">
                <a:solidFill>
                  <a:srgbClr val="212121"/>
                </a:solidFill>
                <a:latin typeface="Helvetica" panose="020B0604020202020204" pitchFamily="34" charset="0"/>
                <a:ea typeface="Times New Roman" panose="02020603050405020304" pitchFamily="18" charset="0"/>
              </a:rPr>
              <a:t> </a:t>
            </a:r>
            <a:r>
              <a:rPr lang="en-US" sz="3200" dirty="0" err="1">
                <a:solidFill>
                  <a:srgbClr val="212121"/>
                </a:solidFill>
                <a:latin typeface="Helvetica" panose="020B0604020202020204" pitchFamily="34" charset="0"/>
                <a:ea typeface="Times New Roman" panose="02020603050405020304" pitchFamily="18" charset="0"/>
              </a:rPr>
              <a:t>uchun</a:t>
            </a:r>
            <a:r>
              <a:rPr lang="en-US" sz="3200" dirty="0">
                <a:solidFill>
                  <a:srgbClr val="212121"/>
                </a:solidFill>
                <a:latin typeface="Helvetica" panose="020B0604020202020204" pitchFamily="34" charset="0"/>
                <a:ea typeface="Times New Roman" panose="02020603050405020304" pitchFamily="18" charset="0"/>
              </a:rPr>
              <a:t> </a:t>
            </a:r>
            <a:r>
              <a:rPr lang="en-US" sz="3200" dirty="0" err="1">
                <a:solidFill>
                  <a:srgbClr val="212121"/>
                </a:solidFill>
                <a:latin typeface="Helvetica" panose="020B0604020202020204" pitchFamily="34" charset="0"/>
                <a:ea typeface="Times New Roman" panose="02020603050405020304" pitchFamily="18" charset="0"/>
              </a:rPr>
              <a:t>tavsiya</a:t>
            </a:r>
            <a:r>
              <a:rPr lang="en-US" sz="3200" dirty="0">
                <a:solidFill>
                  <a:srgbClr val="212121"/>
                </a:solidFill>
                <a:latin typeface="Helvetica" panose="020B0604020202020204" pitchFamily="34" charset="0"/>
                <a:ea typeface="Times New Roman" panose="02020603050405020304" pitchFamily="18" charset="0"/>
              </a:rPr>
              <a:t> </a:t>
            </a:r>
            <a:r>
              <a:rPr lang="en-US" sz="3200" dirty="0" err="1">
                <a:solidFill>
                  <a:srgbClr val="212121"/>
                </a:solidFill>
                <a:latin typeface="Helvetica" panose="020B0604020202020204" pitchFamily="34" charset="0"/>
                <a:ea typeface="Times New Roman" panose="02020603050405020304" pitchFamily="18" charset="0"/>
              </a:rPr>
              <a:t>etiladi</a:t>
            </a:r>
            <a:r>
              <a:rPr lang="en-US" sz="3200" dirty="0">
                <a:solidFill>
                  <a:srgbClr val="212121"/>
                </a:solidFill>
                <a:latin typeface="Helvetica" panose="020B0604020202020204" pitchFamily="34" charset="0"/>
                <a:ea typeface="Times New Roman" panose="02020603050405020304" pitchFamily="18" charset="0"/>
              </a:rPr>
              <a:t>.</a:t>
            </a:r>
            <a:endParaRPr lang="ru-RU"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95413311"/>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33</TotalTime>
  <Words>537</Words>
  <Application>Microsoft Office PowerPoint</Application>
  <PresentationFormat>Широкоэкранный</PresentationFormat>
  <Paragraphs>25</Paragraphs>
  <Slides>7</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7</vt:i4>
      </vt:variant>
    </vt:vector>
  </HeadingPairs>
  <TitlesOfParts>
    <vt:vector size="14" baseType="lpstr">
      <vt:lpstr>Arial</vt:lpstr>
      <vt:lpstr>Helvetica</vt:lpstr>
      <vt:lpstr>Times New Roman</vt:lpstr>
      <vt:lpstr>Trebuchet MS</vt:lpstr>
      <vt:lpstr>Wingdings</vt:lpstr>
      <vt:lpstr>Wingdings 3</vt:lpstr>
      <vt:lpstr>Аспект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Учетная запись Майкрософт</cp:lastModifiedBy>
  <cp:revision>11</cp:revision>
  <dcterms:created xsi:type="dcterms:W3CDTF">2021-12-23T09:45:16Z</dcterms:created>
  <dcterms:modified xsi:type="dcterms:W3CDTF">2023-08-08T06:13:11Z</dcterms:modified>
</cp:coreProperties>
</file>