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2F08C-FB51-4EE3-BDFC-2EC64CE1AB7B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9A0B2FE-859C-44A1-A6B0-BA2E1AD119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465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2F08C-FB51-4EE3-BDFC-2EC64CE1AB7B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9A0B2FE-859C-44A1-A6B0-BA2E1AD119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633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2F08C-FB51-4EE3-BDFC-2EC64CE1AB7B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9A0B2FE-859C-44A1-A6B0-BA2E1AD119F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3820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2F08C-FB51-4EE3-BDFC-2EC64CE1AB7B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9A0B2FE-859C-44A1-A6B0-BA2E1AD119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752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2F08C-FB51-4EE3-BDFC-2EC64CE1AB7B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9A0B2FE-859C-44A1-A6B0-BA2E1AD119F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65513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2F08C-FB51-4EE3-BDFC-2EC64CE1AB7B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9A0B2FE-859C-44A1-A6B0-BA2E1AD119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7078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2F08C-FB51-4EE3-BDFC-2EC64CE1AB7B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0B2FE-859C-44A1-A6B0-BA2E1AD119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3654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2F08C-FB51-4EE3-BDFC-2EC64CE1AB7B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0B2FE-859C-44A1-A6B0-BA2E1AD119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897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2F08C-FB51-4EE3-BDFC-2EC64CE1AB7B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0B2FE-859C-44A1-A6B0-BA2E1AD119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438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2F08C-FB51-4EE3-BDFC-2EC64CE1AB7B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9A0B2FE-859C-44A1-A6B0-BA2E1AD119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180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2F08C-FB51-4EE3-BDFC-2EC64CE1AB7B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9A0B2FE-859C-44A1-A6B0-BA2E1AD119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548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2F08C-FB51-4EE3-BDFC-2EC64CE1AB7B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9A0B2FE-859C-44A1-A6B0-BA2E1AD119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21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2F08C-FB51-4EE3-BDFC-2EC64CE1AB7B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0B2FE-859C-44A1-A6B0-BA2E1AD119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553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2F08C-FB51-4EE3-BDFC-2EC64CE1AB7B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0B2FE-859C-44A1-A6B0-BA2E1AD119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264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2F08C-FB51-4EE3-BDFC-2EC64CE1AB7B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0B2FE-859C-44A1-A6B0-BA2E1AD119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675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2F08C-FB51-4EE3-BDFC-2EC64CE1AB7B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9A0B2FE-859C-44A1-A6B0-BA2E1AD119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572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2F08C-FB51-4EE3-BDFC-2EC64CE1AB7B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9A0B2FE-859C-44A1-A6B0-BA2E1AD119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53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94893" y="246185"/>
            <a:ext cx="398471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spcBef>
                <a:spcPts val="12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2500" b="1" kern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Mavzu</a:t>
            </a:r>
            <a:r>
              <a:rPr lang="en-US" sz="2500" b="1" kern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r>
              <a:rPr lang="uz-Cyrl-UZ" sz="2500" b="1" kern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Schetlar rejasi</a:t>
            </a:r>
            <a:endParaRPr lang="ru-RU" sz="2500" b="1" kern="16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33146" y="764931"/>
            <a:ext cx="6891047" cy="2567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Bef>
                <a:spcPts val="100"/>
              </a:spcBef>
              <a:spcAft>
                <a:spcPts val="0"/>
              </a:spcAft>
            </a:pPr>
            <a:r>
              <a:rPr lang="uz-Cyrl-UZ" sz="20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Konfiguratsiya shunday schetlar rejasini o‘z ichiga olganki, ya’ni qonunchilik bilan reglamentlangan, schetlar va subschetlar bilan oldindan to‘ldirilgan schetlar bilan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ru-RU" sz="20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49580" algn="just">
              <a:spcBef>
                <a:spcPts val="100"/>
              </a:spcBef>
              <a:spcAft>
                <a:spcPts val="0"/>
              </a:spcAft>
            </a:pPr>
            <a:r>
              <a:rPr lang="uz-Cyrl-UZ" sz="20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Schetlar rejasi hisobi ma’lumotlar bazasida yuritiladigan, barcha tashkilotlar uchun umumiy hisoblanadi, va tashkilot hisob siyosatining bir qismi hisoblanadi. Schetlar rejasiga </a:t>
            </a:r>
            <a:r>
              <a:rPr lang="uz-Cyrl-UZ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Korxona </a:t>
            </a:r>
            <a:r>
              <a:rPr lang="uz-Cyrl-UZ" sz="20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menyusi – </a:t>
            </a:r>
            <a:r>
              <a:rPr lang="uz-Cyrl-UZ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Schetlar rejasi – Buxgalteriya hisobi schetlar rejasi </a:t>
            </a:r>
            <a:r>
              <a:rPr lang="uz-Cyrl-UZ" sz="20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orqali o‘tish mumkin</a:t>
            </a:r>
            <a:r>
              <a:rPr lang="uz-Cyrl-UZ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16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flipH="1" flipV="1">
            <a:off x="1134209" y="2250830"/>
            <a:ext cx="61545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4159" y="3332300"/>
            <a:ext cx="7632749" cy="3424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008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870436" y="-1474"/>
            <a:ext cx="759655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0" lang="uz-Cyrl-UZ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bo</a:t>
            </a:r>
            <a:r>
              <a:rPr kumimoji="0" lang="uz-Cyrl-UZ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kumimoji="0" lang="uz-Cyrl-UZ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ladi. </a:t>
            </a:r>
            <a:r>
              <a:rPr lang="uz-Cyrl-UZ" alt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OldSchetlar oldindan belgilangan </a:t>
            </a:r>
            <a:r>
              <a:rPr lang="en-US" alt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ru-RU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alt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Konfigurator</a:t>
            </a:r>
            <a:r>
              <a:rPr lang="en-US" altLang="ru-RU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uz-Cyrl-UZ" alt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rejimida yaratilgan</a:t>
            </a:r>
            <a:r>
              <a:rPr lang="en-US" alt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uz-Cyrl-UZ" alt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 belgilanmagan </a:t>
            </a:r>
            <a:r>
              <a:rPr lang="en-US" alt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z-Cyrl-UZ" alt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foydalanuvchi tomonidan yaratiladiganindan </a:t>
            </a:r>
            <a:r>
              <a:rPr kumimoji="0" lang="uz-Cyrl-UZ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belgilangan schetlar </a:t>
            </a:r>
            <a:endParaRPr kumimoji="0" lang="uz-Cyrl-UZ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888022" y="1332602"/>
            <a:ext cx="757896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z-Cyrl-UZ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 belgilangan. Foydalanuvchi oldindan belgilangan schetlarni o</a:t>
            </a:r>
            <a:r>
              <a:rPr kumimoji="0" lang="uz-Cyrl-UZ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kumimoji="0" lang="uz-Cyrl-UZ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chira olmaydi, lekin quyidagi tarkiblarni belgilagan xolda, yangi schetlar va subschetlarni kiritishi mumkin:</a:t>
            </a:r>
            <a:r>
              <a:rPr lang="uz-Cyrl-UZ" alt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piktogrammasi </a:t>
            </a:r>
            <a:endParaRPr kumimoji="0" lang="uz-Cyrl-UZ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29762" y="3193253"/>
            <a:ext cx="4906107" cy="2375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5295" algn="l"/>
              </a:tabLst>
            </a:pPr>
            <a:r>
              <a:rPr lang="uz-Cyrl-UZ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Aktiv, passiv va aktiv-passiv schetlar belgisi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16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5295" algn="l"/>
              </a:tabLst>
            </a:pPr>
            <a:r>
              <a:rPr lang="uz-Cyrl-UZ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Balansdan tashqari schetlar belgisi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16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5295" algn="l"/>
              </a:tabLst>
            </a:pPr>
            <a:r>
              <a:rPr lang="uz-Cyrl-UZ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Analitik </a:t>
            </a:r>
            <a:r>
              <a:rPr lang="uz-Cyrl-UZ" sz="16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hisobni</a:t>
            </a:r>
            <a:r>
              <a:rPr lang="uz-Cyrl-UZ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sozlash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16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5295" algn="l"/>
              </a:tabLst>
            </a:pPr>
            <a:r>
              <a:rPr lang="uz-Cyrl-UZ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Sonli hisobni sozlash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16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5295" algn="l"/>
              </a:tabLst>
            </a:pPr>
            <a:r>
              <a:rPr lang="uz-Cyrl-UZ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Valyuta hisobini sozlash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16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24" name="Рисунок 2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75585" y="2686747"/>
            <a:ext cx="6194029" cy="39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2550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022856" y="189382"/>
            <a:ext cx="1446550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49580" algn="just">
              <a:lnSpc>
                <a:spcPts val="1350"/>
              </a:lnSpc>
              <a:spcBef>
                <a:spcPts val="100"/>
              </a:spcBef>
              <a:spcAft>
                <a:spcPts val="0"/>
              </a:spcAft>
            </a:pPr>
            <a:r>
              <a:rPr lang="uz-Cyrl-UZ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Eslatma</a:t>
            </a:r>
            <a:endParaRPr lang="ru-RU" sz="16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022856" y="741905"/>
            <a:ext cx="881503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z-Cyrl-UZ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YAngi subschetni qo‘shish nusxa olish bilan tavsiya qilinadi. Buning uchun </a:t>
            </a:r>
            <a:endParaRPr kumimoji="0" lang="uz-Cyrl-UZ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9" name="Рисунок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247650" cy="1050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798820" y="1427924"/>
            <a:ext cx="831954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z-Cyrl-UZ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(Nusxalash bilan qo‘shishF9)</a:t>
            </a:r>
            <a:r>
              <a:rPr kumimoji="0" lang="uz-Cyrl-UZ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tugmasini bosgan xolda, o‘xshash subschet kursor bilan ajratiladi, yangi schet kartochkasida  rekvizitlarni to‘g‘irlash va saqlash bo‘yicha </a:t>
            </a:r>
            <a:r>
              <a:rPr kumimoji="0" lang="uz-Cyrl-UZ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OK </a:t>
            </a:r>
            <a:r>
              <a:rPr kumimoji="0" lang="uz-Cyrl-UZ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tugmasi bosiladi.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58976" y="2950002"/>
            <a:ext cx="10073389" cy="2610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</a:pPr>
            <a:r>
              <a:rPr lang="uz-Cyrl-UZ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Analitik hisob sozlanmalari – bu schetlar tarkibi sifatida beriluvchi, subkonto turlaridir. Har bir schet bo‘yicha parallel xolda subkontoning uchta turigacha foydalanib analitik hisob yuritilishi mumkin. </a:t>
            </a:r>
            <a:endParaRPr lang="ru-RU" sz="16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</a:pPr>
            <a:r>
              <a:rPr lang="uz-Cyrl-UZ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Schetlar uchun o‘tkazmalarda foydalanishga ta’qiq o‘rnatilgan bo‘lishi mumkin. O‘tkazmalardan foydalanishga ta’qiq o‘rnatish subschetlarga ega, barcha schetlar uchunmaqsadga muvofiq. O‘tkazmalarda foydalanishi ta’qiqlangan, schetlar, schetlar rejasi shaklida yashil fon bilan ajratiladi. </a:t>
            </a:r>
            <a:endParaRPr lang="ru-RU" sz="16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</a:pPr>
            <a:r>
              <a:rPr lang="uz-Cyrl-UZ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sz="16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95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14400" y="889664"/>
            <a:ext cx="10747947" cy="45627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Bef>
                <a:spcPts val="100"/>
              </a:spcBef>
              <a:spcAft>
                <a:spcPts val="0"/>
              </a:spcAft>
            </a:pPr>
            <a:r>
              <a:rPr lang="uz-Cyrl-UZ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Eslatma</a:t>
            </a:r>
            <a:endParaRPr lang="ru-RU" sz="3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57200" algn="just">
              <a:spcBef>
                <a:spcPts val="100"/>
              </a:spcBef>
              <a:spcAft>
                <a:spcPts val="0"/>
              </a:spcAft>
            </a:pPr>
            <a:r>
              <a:rPr lang="uz-Cyrl-UZ" sz="3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Hujjatlarni kiritish davrida tanlashni tezlashtirish uchun schetlar rejasining </a:t>
            </a:r>
            <a:r>
              <a:rPr lang="uz-Cyrl-UZ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Tez tanlash </a:t>
            </a:r>
            <a:r>
              <a:rPr lang="uz-Cyrl-UZ" sz="3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ustunsida ko‘rsatilgan, tez tanlash kodini ishlatish mumkin. Tez tanlash kodi sifatida ajratuvchisiz schet kodi ishlatiladi. Schetni tanlash uchun klaviaturadan schet kodini terish kifoya.</a:t>
            </a:r>
            <a:endParaRPr lang="ru-RU" sz="3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49580" algn="just">
              <a:spcBef>
                <a:spcPts val="100"/>
              </a:spcBef>
              <a:spcAft>
                <a:spcPts val="0"/>
              </a:spcAft>
            </a:pPr>
            <a:r>
              <a:rPr lang="uz-Cyrl-UZ" sz="3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sz="3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49580" algn="just">
              <a:spcBef>
                <a:spcPts val="100"/>
              </a:spcBef>
              <a:spcAft>
                <a:spcPts val="0"/>
              </a:spcAft>
            </a:pPr>
            <a:r>
              <a:rPr lang="uz-Cyrl-UZ" sz="3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Buxgalteriya hisobi tavsifi bilan tanishish uchun kontekst menyusidagi </a:t>
            </a:r>
            <a:r>
              <a:rPr lang="uz-Cyrl-UZ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Schet tavsifi</a:t>
            </a:r>
            <a:r>
              <a:rPr lang="uz-Cyrl-UZ" sz="3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8877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3738" y="0"/>
            <a:ext cx="10684372" cy="3949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Bef>
                <a:spcPts val="100"/>
              </a:spcBef>
              <a:spcAft>
                <a:spcPts val="0"/>
              </a:spcAft>
            </a:pPr>
            <a:r>
              <a:rPr lang="uz-Cyrl-U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Tanlangan schet bo‘yicha qo‘shimcha ma’lumotlarni olish uchun </a:t>
            </a:r>
            <a:r>
              <a:rPr lang="uz-Cyrl-UZ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Hisobotlar </a:t>
            </a:r>
            <a:r>
              <a:rPr lang="uz-Cyrl-U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tugmasini bosish zarur va standart buxgalteriya hisobotlaridan birini shakllantirish, masalan, </a:t>
            </a:r>
            <a:r>
              <a:rPr lang="uz-Cyrl-UZ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Schet bo‘yicha aylanma-saldo qaydnomasi </a:t>
            </a:r>
            <a:r>
              <a:rPr lang="uz-Cyrl-U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hisoboti. </a:t>
            </a:r>
            <a:endParaRPr lang="ru-RU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49580" algn="just">
              <a:spcBef>
                <a:spcPts val="100"/>
              </a:spcBef>
              <a:spcAft>
                <a:spcPts val="0"/>
              </a:spcAft>
            </a:pPr>
            <a:r>
              <a:rPr lang="uz-Cyrl-U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Schet subkontosi ro‘yxatiga o‘tishda, </a:t>
            </a:r>
            <a:r>
              <a:rPr lang="uz-Cyrl-UZ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Subkonto </a:t>
            </a:r>
            <a:r>
              <a:rPr lang="uz-Cyrl-U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tugmasini bosish lozim.</a:t>
            </a:r>
            <a:endParaRPr lang="ru-RU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49580" algn="just">
              <a:spcBef>
                <a:spcPts val="100"/>
              </a:spcBef>
              <a:spcAft>
                <a:spcPts val="0"/>
              </a:spcAft>
            </a:pPr>
            <a:r>
              <a:rPr lang="uz-Cyrl-UZ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CHop etish </a:t>
            </a:r>
            <a:r>
              <a:rPr lang="uz-Cyrl-U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tugmasi yordamida buxgalteriya hisobi schetlar rejasini ekranga chiqarish va chop etish mumkin.</a:t>
            </a:r>
            <a:endParaRPr lang="ru-RU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742950" lvl="1" indent="-285750">
              <a:spcBef>
                <a:spcPts val="12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uz-Cyrl-UZ" b="1" kern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Subkonto turlari</a:t>
            </a:r>
            <a:endParaRPr lang="ru-RU" b="1" kern="16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49580" algn="just">
              <a:spcBef>
                <a:spcPts val="100"/>
              </a:spcBef>
              <a:spcAft>
                <a:spcPts val="0"/>
              </a:spcAft>
            </a:pPr>
            <a:r>
              <a:rPr lang="uz-Cyrl-U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Dasturda subkonto tushunchasi ostida ob’ektning analitik hisobi tushuniladi.Subkonto ko‘rinishi ostida, ob’ekt tanlanuvchi, ko‘p bir turli ob’ektlarning analitik hisobi tushuniladi.</a:t>
            </a:r>
            <a:endParaRPr lang="ru-RU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49580" algn="just">
              <a:spcBef>
                <a:spcPts val="100"/>
              </a:spcBef>
              <a:spcAft>
                <a:spcPts val="0"/>
              </a:spcAft>
            </a:pPr>
            <a:r>
              <a:rPr lang="uz-Cyrl-U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Subkonto turi sifatida ma’lumotnomalar, hujjat turlari va konfiguratsiyaning boshqa ob’ektlari belgilanishi mumkin. Hisob uchun, </a:t>
            </a:r>
            <a:r>
              <a:rPr lang="uz-Cyrl-UZ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Korxona </a:t>
            </a:r>
            <a:r>
              <a:rPr lang="uz-Cyrl-U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menyusi – </a:t>
            </a:r>
            <a:r>
              <a:rPr lang="uz-Cyrl-UZ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Schetlar rejasi – Subkonto turi </a:t>
            </a:r>
            <a:r>
              <a:rPr lang="uz-Cyrl-U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 ochiq bo‘lgan, umumiy subkonto turlari ishlatiladi. </a:t>
            </a:r>
            <a:endParaRPr lang="ru-RU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49580" algn="just">
              <a:spcBef>
                <a:spcPts val="100"/>
              </a:spcBef>
              <a:spcAft>
                <a:spcPts val="0"/>
              </a:spcAft>
            </a:pPr>
            <a:r>
              <a:rPr lang="uz-Cyrl-U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42896" y="3626069"/>
            <a:ext cx="5939790" cy="3231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2361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300" y="1512277"/>
            <a:ext cx="252069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7" name="Рисунок 259" descr="многоточ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299" y="2217127"/>
            <a:ext cx="138232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918104" y="2441674"/>
            <a:ext cx="10047539" cy="1431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z-Cyrl-UZ" alt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Dastur foydalanuvchi </a:t>
            </a:r>
            <a:r>
              <a:rPr kumimoji="0" lang="uz-Cyrl-UZ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yangi</a:t>
            </a:r>
            <a:r>
              <a:rPr kumimoji="0" lang="uz-Cyrl-UZ" alt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subkonto turlarini kiritishi mumkin bo</a:t>
            </a:r>
            <a:r>
              <a:rPr kumimoji="0" lang="uz-Cyrl-UZ" alt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kumimoji="0" lang="uz-Cyrl-UZ" alt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lgan qo</a:t>
            </a:r>
            <a:r>
              <a:rPr kumimoji="0" lang="uz-Cyrl-UZ" alt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kumimoji="0" lang="uz-Cyrl-UZ" alt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shimchadagi, oldindan belgilangan subkonto turlari ro</a:t>
            </a:r>
            <a:r>
              <a:rPr kumimoji="0" lang="uz-Cyrl-UZ" alt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kumimoji="0" lang="uz-Cyrl-UZ" alt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yxati bilan ta</a:t>
            </a:r>
            <a:r>
              <a:rPr kumimoji="0" lang="uz-Cyrl-UZ" alt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kumimoji="0" lang="uz-Cyrl-UZ" alt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minlanadi. </a:t>
            </a:r>
            <a:endParaRPr kumimoji="0" lang="ru-RU" alt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z-Cyrl-UZ" alt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Subkonto yangi turi </a:t>
            </a:r>
            <a:endParaRPr kumimoji="0" lang="uz-Cyrl-UZ" alt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711471" y="3924682"/>
            <a:ext cx="1029418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(</a:t>
            </a:r>
            <a:r>
              <a:rPr kumimoji="0" lang="uz-Cyrl-UZ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Qo‘shish</a:t>
            </a:r>
            <a:r>
              <a:rPr kumimoji="0" lang="en-US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Ins)</a:t>
            </a:r>
            <a:r>
              <a:rPr kumimoji="0" lang="uz-Cyrl-UZ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tugmasi yordamida yaratiladi. Subkonto ro‘yxati shakliga yangi yozuv qo‘shiladi.Undan so‘ng ro‘yxat shaklning </a:t>
            </a:r>
            <a:r>
              <a:rPr kumimoji="0" lang="uz-Cyrl-UZ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Nomi </a:t>
            </a:r>
            <a:r>
              <a:rPr kumimoji="0" lang="uz-Cyrl-UZ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ustunidagi yangi subkonto turi nomini ko‘rsatish va </a:t>
            </a:r>
            <a:r>
              <a:rPr kumimoji="0" lang="uz-Cyrl-UZ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Qiymat tipi </a:t>
            </a:r>
            <a:r>
              <a:rPr kumimoji="0" lang="uz-Cyrl-UZ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ustundanyangi subkonto turining qiymat tipini tanlash lozim.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z-Cyrl-UZ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YAngi subkonto qiymat tipi </a:t>
            </a:r>
            <a:r>
              <a:rPr kumimoji="0" lang="uz-Cyrl-UZ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Qiymat tipi </a:t>
            </a:r>
            <a:r>
              <a:rPr kumimoji="0" lang="uz-Cyrl-UZ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ustunning o</a:t>
            </a:r>
            <a:r>
              <a:rPr kumimoji="0" lang="uz-Cyrl-UZ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kumimoji="0" lang="uz-Cyrl-UZ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 chismida, joriy yozuvdagi </a:t>
            </a:r>
            <a:endParaRPr kumimoji="0" lang="uz-Cyrl-UZ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654553" y="5549645"/>
            <a:ext cx="1040802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z-Cyrl-UZ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tanlash tugmasini bosish bilan chaqiriladigan, ma</a:t>
            </a:r>
            <a:r>
              <a:rPr kumimoji="0" lang="uz-Cyrl-UZ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kumimoji="0" lang="uz-Cyrl-UZ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lumotlar tipini Taxrirlash maxsus oynasidan tanlanadi. </a:t>
            </a:r>
            <a:endParaRPr kumimoji="0" lang="uz-Cyrl-UZ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14007" y="180014"/>
            <a:ext cx="9129009" cy="203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6108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42</TotalTime>
  <Words>460</Words>
  <Application>Microsoft Office PowerPoint</Application>
  <PresentationFormat>Широкоэкранный</PresentationFormat>
  <Paragraphs>32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Century Gothic</vt:lpstr>
      <vt:lpstr>Times New Roman</vt:lpstr>
      <vt:lpstr>Wingdings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Учетная запись Майкрософт</cp:lastModifiedBy>
  <cp:revision>8</cp:revision>
  <dcterms:created xsi:type="dcterms:W3CDTF">2021-12-23T09:19:21Z</dcterms:created>
  <dcterms:modified xsi:type="dcterms:W3CDTF">2023-07-21T06:23:12Z</dcterms:modified>
</cp:coreProperties>
</file>