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5"/>
  </p:notes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2" d="100"/>
          <a:sy n="72" d="100"/>
        </p:scale>
        <p:origin x="-114" y="-8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75AED-6605-4009-A6E3-CBB25A520E93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7613A-DE4A-47CA-91F6-7156810480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808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73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6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4123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975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3770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157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264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397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4585" y="617538"/>
            <a:ext cx="10390716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B2FDA-13A7-441C-8B2A-B8CFC6A414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990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69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44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62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04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39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747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704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722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88185-ECD8-4A21-825F-D0BB4C8CF1CF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7990FA1-B63D-4F38-AAE8-B76D05A12E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  <p:sldLayoutId id="214748385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../../../Documents%20and%20Settings/G'olib/&#1056;&#1072;&#1073;&#1086;&#1095;&#1080;&#1081;%20&#1089;&#1090;&#1086;&#1083;/ABC%20auto/1%20holat.sw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2210" y="609600"/>
            <a:ext cx="8875457" cy="552226"/>
          </a:xfrm>
        </p:spPr>
        <p:txBody>
          <a:bodyPr>
            <a:normAutofit/>
          </a:bodyPr>
          <a:lstStyle/>
          <a:p>
            <a:pPr algn="ctr"/>
            <a:r>
              <a:rPr lang="uz-Cyrl-UZ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мавзу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z-Cyrl-UZ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Замонавий тормоз тизимлари</a:t>
            </a:r>
            <a:endParaRPr lang="ru-RU" sz="2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210833" y="1956195"/>
            <a:ext cx="9770333" cy="3880773"/>
          </a:xfrm>
        </p:spPr>
        <p:txBody>
          <a:bodyPr/>
          <a:lstStyle/>
          <a:p>
            <a:pPr marL="0" indent="0">
              <a:buNone/>
            </a:pPr>
            <a:r>
              <a:rPr lang="uz-Latn-U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uz-Cyrl-U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latinLnBrk="1">
              <a:buNone/>
            </a:pPr>
            <a:r>
              <a:rPr lang="en-US" dirty="0" smtClean="0"/>
              <a:t>1. </a:t>
            </a:r>
            <a:r>
              <a:rPr lang="uz-Cyrl-UZ" dirty="0" smtClean="0"/>
              <a:t>Tormoz </a:t>
            </a:r>
            <a:r>
              <a:rPr lang="uz-Cyrl-UZ" dirty="0"/>
              <a:t>tizimini electron boshqarish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uz-Cyrl-UZ" dirty="0" smtClean="0"/>
              <a:t>Antiblakirovkali </a:t>
            </a:r>
            <a:r>
              <a:rPr lang="uz-Cyrl-UZ" dirty="0"/>
              <a:t>tormoz tizimi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372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674939" y="188913"/>
            <a:ext cx="3925887" cy="1511300"/>
          </a:xfrm>
        </p:spPr>
        <p:txBody>
          <a:bodyPr/>
          <a:lstStyle/>
          <a:p>
            <a:pPr algn="ctr">
              <a:defRPr/>
            </a:pPr>
            <a:r>
              <a:rPr lang="en-US" u="sng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ABS </a:t>
            </a:r>
            <a:r>
              <a:rPr lang="ru-RU" u="sng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нинг ишлаш принципи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>
          <a:xfrm>
            <a:off x="1809750" y="2017713"/>
            <a:ext cx="5581650" cy="1987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uz-Cyrl-UZ" sz="26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Тормозланиш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режими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26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z-Cyrl-UZ" sz="26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ҳ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олатда</a:t>
            </a:r>
            <a:r>
              <a:rPr lang="uz-Cyrl-UZ" sz="26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амалга оширилади:</a:t>
            </a:r>
          </a:p>
          <a:p>
            <a:pPr>
              <a:buFont typeface="Wingdings" pitchFamily="2" charset="2"/>
              <a:buNone/>
            </a:pPr>
            <a:r>
              <a:rPr lang="uz-Cyrl-UZ" sz="2600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600" b="1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600" b="1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ABS</a:t>
            </a:r>
            <a:r>
              <a:rPr lang="ru-RU" sz="2600" b="1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сиз </a:t>
            </a:r>
            <a:r>
              <a:rPr lang="uz-Cyrl-UZ" sz="2600" b="1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600" b="1" i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ормозлаш</a:t>
            </a:r>
            <a:r>
              <a:rPr lang="ru-RU" sz="2600" b="1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режими</a:t>
            </a:r>
            <a:endParaRPr lang="uz-Cyrl-UZ" sz="2600" b="1" i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uz-Cyrl-UZ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z-Cyrl-UZ" sz="26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Бу ҳолда:</a:t>
            </a:r>
          </a:p>
          <a:p>
            <a:pPr>
              <a:buFont typeface="Wingdings" pitchFamily="2" charset="2"/>
              <a:buNone/>
            </a:pPr>
            <a:endParaRPr lang="ru-RU" sz="26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A71DB4-751E-4AA8-A81A-B2FBD1CFF587}" type="slidenum">
              <a:rPr lang="en-GB"/>
              <a:pPr>
                <a:defRPr/>
              </a:pPr>
              <a:t>10</a:t>
            </a:fld>
            <a:endParaRPr lang="en-GB"/>
          </a:p>
        </p:txBody>
      </p:sp>
      <p:pic>
        <p:nvPicPr>
          <p:cNvPr id="41988" name="Picture 4" descr="51-ўзб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224142"/>
            <a:ext cx="3527197" cy="3542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1703389" y="3933825"/>
            <a:ext cx="87852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Verdana" pitchFamily="34" charset="0"/>
            </a:endParaRP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1774825" y="4076700"/>
            <a:ext cx="86756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Verdana" pitchFamily="34" charset="0"/>
            </a:endParaRP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2024064" y="3857626"/>
            <a:ext cx="8643937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z-Cyrl-UZ" sz="2600" b="1" i="1" dirty="0">
                <a:solidFill>
                  <a:srgbClr val="000099"/>
                </a:solidFill>
                <a:latin typeface="Times New Roman" pitchFamily="18" charset="0"/>
              </a:rPr>
              <a:t>а) </a:t>
            </a:r>
            <a:r>
              <a:rPr lang="ru-RU" sz="2600" b="1" i="1" dirty="0">
                <a:latin typeface="Times New Roman" pitchFamily="18" charset="0"/>
              </a:rPr>
              <a:t> 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Тормоз педали 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</a:rPr>
              <a:t>датчиги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 ПД 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</a:rPr>
              <a:t>босилиши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</a:rPr>
              <a:t>билан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600" b="1" i="1" dirty="0">
                <a:solidFill>
                  <a:srgbClr val="000099"/>
                </a:solidFill>
                <a:latin typeface="Times New Roman" pitchFamily="18" charset="0"/>
              </a:rPr>
              <a:t>ABS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</a:rPr>
              <a:t>уланади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, 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</a:rPr>
              <a:t>лекин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 у 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</a:rPr>
              <a:t>ишламайди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, 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</a:rPr>
              <a:t>чунки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</a:rPr>
              <a:t>ғилдиракларнинг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</a:rPr>
              <a:t>айланиш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</a:rPr>
              <a:t>тезлигида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</a:rPr>
              <a:t>фарқ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</a:rPr>
              <a:t>йўқ</a:t>
            </a:r>
            <a:r>
              <a:rPr lang="uz-Cyrl-UZ" sz="2600" b="1" i="1" dirty="0">
                <a:solidFill>
                  <a:srgbClr val="000099"/>
                </a:solidFill>
                <a:latin typeface="Times New Roman" pitchFamily="18" charset="0"/>
              </a:rPr>
              <a:t>;                                                     б) Тормоз суюқлиги БТЦ дан М канал ва К4  клапан орқали ҒТЦ га узатилади.К1, К2 ва К5 клапанлар ёпиқ</a:t>
            </a:r>
            <a:endParaRPr lang="ru-RU" sz="2600" b="1" i="1" dirty="0">
              <a:solidFill>
                <a:srgbClr val="00009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6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640014" y="333375"/>
            <a:ext cx="7242175" cy="1143000"/>
          </a:xfrm>
        </p:spPr>
        <p:txBody>
          <a:bodyPr anchor="t" anchorCtr="0"/>
          <a:lstStyle/>
          <a:p>
            <a:pPr algn="ctr">
              <a:defRPr/>
            </a:pPr>
            <a:r>
              <a:rPr lang="en-US" sz="3200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ABS </a:t>
            </a:r>
            <a:r>
              <a:rPr lang="ru-RU" sz="3200" u="sng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нинг</a:t>
            </a:r>
            <a:r>
              <a:rPr lang="ru-RU" sz="3200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3200" u="sng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ишлаш</a:t>
            </a:r>
            <a:r>
              <a:rPr lang="ru-RU" sz="3200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3200" u="sng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принципи</a:t>
            </a:r>
            <a:endParaRPr lang="ru-RU" sz="3200" u="sng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152524"/>
            <a:ext cx="7615237" cy="112395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uz-Cyrl-UZ" sz="2000" b="1" i="1" dirty="0" smtClean="0">
                <a:solidFill>
                  <a:srgbClr val="CC0000"/>
                </a:solidFill>
                <a:latin typeface="Times New Roman" pitchFamily="18" charset="0"/>
              </a:rPr>
              <a:t>2. </a:t>
            </a:r>
            <a:r>
              <a:rPr lang="ru-RU" sz="2000" b="1" i="1" dirty="0" smtClean="0">
                <a:solidFill>
                  <a:srgbClr val="CC0000"/>
                </a:solidFill>
                <a:latin typeface="Times New Roman" pitchFamily="18" charset="0"/>
              </a:rPr>
              <a:t>Ғ</a:t>
            </a:r>
            <a:r>
              <a:rPr lang="uz-Cyrl-UZ" sz="2000" b="1" i="1" dirty="0" smtClean="0">
                <a:solidFill>
                  <a:srgbClr val="CC0000"/>
                </a:solidFill>
                <a:latin typeface="Times New Roman" pitchFamily="18" charset="0"/>
              </a:rPr>
              <a:t>Т</a:t>
            </a:r>
            <a:r>
              <a:rPr lang="ru-RU" sz="2000" b="1" i="1" dirty="0" smtClean="0">
                <a:solidFill>
                  <a:srgbClr val="CC0000"/>
                </a:solidFill>
                <a:latin typeface="Times New Roman" pitchFamily="18" charset="0"/>
              </a:rPr>
              <a:t>Ц да «</a:t>
            </a:r>
            <a:r>
              <a:rPr lang="ru-RU" sz="2000" b="1" i="1" dirty="0" err="1" smtClean="0">
                <a:solidFill>
                  <a:srgbClr val="CC0000"/>
                </a:solidFill>
                <a:latin typeface="Times New Roman" pitchFamily="18" charset="0"/>
              </a:rPr>
              <a:t>босимни</a:t>
            </a:r>
            <a:r>
              <a:rPr lang="ru-RU" sz="2000" b="1" i="1" dirty="0" smtClean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rgbClr val="CC0000"/>
                </a:solidFill>
                <a:latin typeface="Times New Roman" pitchFamily="18" charset="0"/>
              </a:rPr>
              <a:t>пасайиш</a:t>
            </a:r>
            <a:r>
              <a:rPr lang="ru-RU" sz="2000" b="1" i="1" dirty="0" smtClean="0">
                <a:solidFill>
                  <a:srgbClr val="CC0000"/>
                </a:solidFill>
                <a:latin typeface="Times New Roman" pitchFamily="18" charset="0"/>
              </a:rPr>
              <a:t>» </a:t>
            </a:r>
            <a:r>
              <a:rPr lang="ru-RU" sz="2000" b="1" i="1" dirty="0" err="1" smtClean="0">
                <a:solidFill>
                  <a:srgbClr val="CC0000"/>
                </a:solidFill>
                <a:latin typeface="Times New Roman" pitchFamily="18" charset="0"/>
              </a:rPr>
              <a:t>режими</a:t>
            </a:r>
            <a:r>
              <a:rPr lang="ru-RU" sz="2000" b="1" dirty="0" smtClean="0">
                <a:solidFill>
                  <a:srgbClr val="CC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072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37FC0E-FD21-49B3-88CF-0EB1D768C65C}" type="slidenum">
              <a:rPr lang="en-GB"/>
              <a:pPr>
                <a:defRPr/>
              </a:pPr>
              <a:t>11</a:t>
            </a:fld>
            <a:endParaRPr lang="en-GB"/>
          </a:p>
        </p:txBody>
      </p:sp>
      <p:sp>
        <p:nvSpPr>
          <p:cNvPr id="43012" name="Text Box 5"/>
          <p:cNvSpPr txBox="1">
            <a:spLocks noChangeArrowheads="1"/>
          </p:cNvSpPr>
          <p:nvPr/>
        </p:nvSpPr>
        <p:spPr bwMode="auto">
          <a:xfrm>
            <a:off x="1066800" y="1709063"/>
            <a:ext cx="9278938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uz-Cyrl-UZ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en-US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ABS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нинг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ЭББ  </a:t>
            </a:r>
            <a:r>
              <a:rPr lang="en-US" sz="22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сигнал </a:t>
            </a:r>
            <a:r>
              <a:rPr lang="ru-RU" sz="2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асосида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«А» </a:t>
            </a:r>
            <a:r>
              <a:rPr lang="ru-RU" sz="2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контактларга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 =10В </a:t>
            </a:r>
            <a:r>
              <a:rPr lang="ru-RU" sz="2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кучланиш</a:t>
            </a:r>
            <a:r>
              <a:rPr lang="uz-Cyrl-UZ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узатади</a:t>
            </a:r>
            <a:r>
              <a:rPr lang="uz-Cyrl-UZ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z-Cyrl-UZ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гидроклапаннинг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z-Cyrl-UZ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электромагнит </a:t>
            </a:r>
            <a:r>
              <a:rPr lang="ru-RU" sz="2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ғал</a:t>
            </a:r>
            <a:r>
              <a:rPr lang="uz-Cyrl-UZ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таги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орқали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~5А ток </a:t>
            </a:r>
            <a:r>
              <a:rPr lang="ru-RU" sz="2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ўта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бошлайди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Шу </a:t>
            </a:r>
            <a:r>
              <a:rPr lang="ru-RU" sz="2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билан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вақтда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гидронасос </a:t>
            </a:r>
            <a:r>
              <a:rPr lang="uz-Cyrl-UZ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нинг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контактига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12В </a:t>
            </a:r>
            <a:r>
              <a:rPr lang="ru-RU" sz="2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кучланиш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узатилади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гидронасос </a:t>
            </a:r>
            <a:r>
              <a:rPr lang="ru-RU" sz="2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ишлай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бошлайди</a:t>
            </a:r>
            <a:r>
              <a:rPr lang="uz-Cyrl-UZ" sz="22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spcBef>
                <a:spcPct val="50000"/>
              </a:spcBef>
            </a:pPr>
            <a:r>
              <a:rPr lang="uz-Cyrl-UZ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Гидронасос Н </a:t>
            </a:r>
            <a:r>
              <a:rPr lang="uz-Cyrl-UZ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нинг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z-Cyrl-UZ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босими</a:t>
            </a:r>
            <a:r>
              <a:rPr lang="uz-Cyrl-UZ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таъсирида</a:t>
            </a:r>
            <a:r>
              <a:rPr lang="uz-Cyrl-UZ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К1</a:t>
            </a:r>
            <a:r>
              <a:rPr lang="uz-Cyrl-UZ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К2 </a:t>
            </a:r>
            <a:r>
              <a:rPr lang="ru-RU" sz="2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клапанлар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очилади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Бош </a:t>
            </a:r>
            <a:r>
              <a:rPr lang="ru-RU" sz="2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электрогидроклапандаги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К5 клапан </a:t>
            </a:r>
            <a:r>
              <a:rPr lang="ru-RU" sz="2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ҳам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очилади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К4 клапан </a:t>
            </a:r>
            <a:r>
              <a:rPr lang="ru-RU" sz="2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эса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электромагнит </a:t>
            </a:r>
            <a:r>
              <a:rPr lang="ru-RU" sz="2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ғалтак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ru-RU" sz="2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нинг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нинаси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таъсирида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ёпилади</a:t>
            </a:r>
            <a:r>
              <a:rPr lang="ru-RU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spcBef>
                <a:spcPct val="50000"/>
              </a:spcBef>
            </a:pPr>
            <a:r>
              <a:rPr lang="uz-Cyrl-UZ" sz="2000" b="1" i="1" dirty="0">
                <a:solidFill>
                  <a:srgbClr val="000099"/>
                </a:solidFill>
                <a:latin typeface="Times New Roman" pitchFamily="18" charset="0"/>
              </a:rPr>
              <a:t>с</a:t>
            </a:r>
            <a:r>
              <a:rPr lang="uz-Cyrl-UZ" sz="1600" b="1" i="1" dirty="0">
                <a:solidFill>
                  <a:srgbClr val="000099"/>
                </a:solidFill>
                <a:latin typeface="Times New Roman" pitchFamily="18" charset="0"/>
              </a:rPr>
              <a:t>) </a:t>
            </a:r>
            <a:r>
              <a:rPr lang="ru-RU" sz="2000" b="1" i="1" dirty="0">
                <a:solidFill>
                  <a:srgbClr val="000099"/>
                </a:solidFill>
                <a:latin typeface="Times New Roman" pitchFamily="18" charset="0"/>
              </a:rPr>
              <a:t>тормоз </a:t>
            </a:r>
            <a:r>
              <a:rPr lang="ru-RU" sz="2000" b="1" i="1" dirty="0" err="1">
                <a:solidFill>
                  <a:srgbClr val="000099"/>
                </a:solidFill>
                <a:latin typeface="Times New Roman" pitchFamily="18" charset="0"/>
              </a:rPr>
              <a:t>суюқлиги</a:t>
            </a:r>
            <a:r>
              <a:rPr lang="ru-RU" sz="2000" b="1" i="1" dirty="0">
                <a:solidFill>
                  <a:srgbClr val="000099"/>
                </a:solidFill>
                <a:latin typeface="Times New Roman" pitchFamily="18" charset="0"/>
              </a:rPr>
              <a:t> К5</a:t>
            </a:r>
            <a:r>
              <a:rPr lang="uz-Cyrl-UZ" sz="2000" b="1" i="1" dirty="0">
                <a:solidFill>
                  <a:srgbClr val="000099"/>
                </a:solidFill>
                <a:latin typeface="Times New Roman" pitchFamily="18" charset="0"/>
              </a:rPr>
              <a:t>, </a:t>
            </a:r>
            <a:r>
              <a:rPr lang="ru-RU" sz="2000" b="1" i="1" dirty="0">
                <a:solidFill>
                  <a:srgbClr val="000099"/>
                </a:solidFill>
                <a:latin typeface="Times New Roman" pitchFamily="18" charset="0"/>
              </a:rPr>
              <a:t> К2 </a:t>
            </a:r>
            <a:r>
              <a:rPr lang="ru-RU" sz="2000" b="1" i="1" dirty="0" err="1">
                <a:solidFill>
                  <a:srgbClr val="000099"/>
                </a:solidFill>
                <a:latin typeface="Times New Roman" pitchFamily="18" charset="0"/>
              </a:rPr>
              <a:t>ва</a:t>
            </a:r>
            <a:r>
              <a:rPr lang="ru-RU" sz="2000" b="1" i="1" dirty="0">
                <a:solidFill>
                  <a:srgbClr val="000099"/>
                </a:solidFill>
                <a:latin typeface="Times New Roman" pitchFamily="18" charset="0"/>
              </a:rPr>
              <a:t> К1</a:t>
            </a:r>
            <a:r>
              <a:rPr lang="uz-Cyrl-UZ" sz="2000" b="1" i="1" dirty="0">
                <a:solidFill>
                  <a:srgbClr val="000099"/>
                </a:solidFill>
                <a:latin typeface="Times New Roman" pitchFamily="18" charset="0"/>
              </a:rPr>
              <a:t> к</a:t>
            </a:r>
            <a:r>
              <a:rPr lang="ru-RU" sz="2000" b="1" i="1" dirty="0" err="1">
                <a:solidFill>
                  <a:srgbClr val="000099"/>
                </a:solidFill>
                <a:latin typeface="Times New Roman" pitchFamily="18" charset="0"/>
              </a:rPr>
              <a:t>лапанлар</a:t>
            </a:r>
            <a:r>
              <a:rPr lang="ru-RU" sz="20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0099"/>
                </a:solidFill>
                <a:latin typeface="Times New Roman" pitchFamily="18" charset="0"/>
              </a:rPr>
              <a:t>орқали</a:t>
            </a:r>
            <a:r>
              <a:rPr lang="ru-RU" sz="2000" b="1" i="1" dirty="0">
                <a:solidFill>
                  <a:srgbClr val="000099"/>
                </a:solidFill>
                <a:latin typeface="Times New Roman" pitchFamily="18" charset="0"/>
              </a:rPr>
              <a:t>  Ғ</a:t>
            </a:r>
            <a:r>
              <a:rPr lang="uz-Cyrl-UZ" sz="2000" b="1" i="1" dirty="0">
                <a:solidFill>
                  <a:srgbClr val="000099"/>
                </a:solidFill>
                <a:latin typeface="Times New Roman" pitchFamily="18" charset="0"/>
              </a:rPr>
              <a:t>Т</a:t>
            </a:r>
            <a:r>
              <a:rPr lang="ru-RU" sz="2000" b="1" i="1" dirty="0">
                <a:solidFill>
                  <a:srgbClr val="000099"/>
                </a:solidFill>
                <a:latin typeface="Times New Roman" pitchFamily="18" charset="0"/>
              </a:rPr>
              <a:t>Ц дан Б</a:t>
            </a:r>
            <a:r>
              <a:rPr lang="uz-Cyrl-UZ" sz="2000" b="1" i="1" dirty="0">
                <a:solidFill>
                  <a:srgbClr val="000099"/>
                </a:solidFill>
                <a:latin typeface="Times New Roman" pitchFamily="18" charset="0"/>
              </a:rPr>
              <a:t>Т</a:t>
            </a:r>
            <a:r>
              <a:rPr lang="ru-RU" sz="2000" b="1" i="1" dirty="0">
                <a:solidFill>
                  <a:srgbClr val="000099"/>
                </a:solidFill>
                <a:latin typeface="Times New Roman" pitchFamily="18" charset="0"/>
              </a:rPr>
              <a:t>Ц га </a:t>
            </a:r>
            <a:r>
              <a:rPr lang="ru-RU" sz="2000" b="1" i="1" dirty="0" err="1">
                <a:solidFill>
                  <a:srgbClr val="000099"/>
                </a:solidFill>
                <a:latin typeface="Times New Roman" pitchFamily="18" charset="0"/>
              </a:rPr>
              <a:t>қайтар</a:t>
            </a:r>
            <a:r>
              <a:rPr lang="uz-Cyrl-UZ" sz="2000" b="1" i="1" dirty="0">
                <a:solidFill>
                  <a:srgbClr val="000099"/>
                </a:solidFill>
                <a:latin typeface="Times New Roman" pitchFamily="18" charset="0"/>
              </a:rPr>
              <a:t>алади.</a:t>
            </a:r>
            <a:r>
              <a:rPr lang="uz-Cyrl-UZ" sz="2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pPr algn="just">
              <a:spcBef>
                <a:spcPct val="50000"/>
              </a:spcBef>
            </a:pPr>
            <a:endParaRPr lang="ru-RU" sz="22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32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4938" y="617538"/>
            <a:ext cx="6850062" cy="1143000"/>
          </a:xfrm>
        </p:spPr>
        <p:txBody>
          <a:bodyPr anchor="t" anchorCtr="0"/>
          <a:lstStyle/>
          <a:p>
            <a:pPr algn="ctr">
              <a:defRPr/>
            </a:pPr>
            <a:r>
              <a:rPr lang="en-US" sz="3200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ABS </a:t>
            </a:r>
            <a:r>
              <a:rPr lang="ru-RU" sz="3200" u="sng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нинг</a:t>
            </a:r>
            <a:r>
              <a:rPr lang="ru-RU" sz="3200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3200" u="sng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ишлаш</a:t>
            </a:r>
            <a:r>
              <a:rPr lang="ru-RU" sz="3200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3200" u="sng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принципи</a:t>
            </a:r>
            <a:endParaRPr lang="ru-RU" sz="3200" u="sng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174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738E1F-A362-46A3-968B-C10027648899}" type="slidenum">
              <a:rPr lang="en-GB"/>
              <a:pPr>
                <a:defRPr/>
              </a:pPr>
              <a:t>12</a:t>
            </a:fld>
            <a:endParaRPr lang="en-GB"/>
          </a:p>
        </p:txBody>
      </p:sp>
      <p:sp>
        <p:nvSpPr>
          <p:cNvPr id="44035" name="Text Box 5"/>
          <p:cNvSpPr txBox="1">
            <a:spLocks noChangeArrowheads="1"/>
          </p:cNvSpPr>
          <p:nvPr/>
        </p:nvSpPr>
        <p:spPr bwMode="auto">
          <a:xfrm>
            <a:off x="2024064" y="1357313"/>
            <a:ext cx="8143875" cy="449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z-Cyrl-UZ" sz="2600" b="1" i="1">
                <a:solidFill>
                  <a:srgbClr val="CC0000"/>
                </a:solidFill>
                <a:latin typeface="Times New Roman" pitchFamily="18" charset="0"/>
              </a:rPr>
              <a:t>3. </a:t>
            </a:r>
            <a:r>
              <a:rPr lang="ru-RU" sz="2600" b="1" i="1">
                <a:solidFill>
                  <a:srgbClr val="CC0000"/>
                </a:solidFill>
                <a:latin typeface="Times New Roman" pitchFamily="18" charset="0"/>
              </a:rPr>
              <a:t>Ғ</a:t>
            </a:r>
            <a:r>
              <a:rPr lang="uz-Cyrl-UZ" sz="2600" b="1" i="1">
                <a:solidFill>
                  <a:srgbClr val="CC0000"/>
                </a:solidFill>
                <a:latin typeface="Times New Roman" pitchFamily="18" charset="0"/>
              </a:rPr>
              <a:t>Т</a:t>
            </a:r>
            <a:r>
              <a:rPr lang="ru-RU" sz="2600" b="1" i="1">
                <a:solidFill>
                  <a:srgbClr val="CC0000"/>
                </a:solidFill>
                <a:latin typeface="Times New Roman" pitchFamily="18" charset="0"/>
              </a:rPr>
              <a:t>Ц да «босимни ушлаш» режими</a:t>
            </a:r>
            <a:r>
              <a:rPr lang="uz-Cyrl-UZ" sz="2600" b="1" i="1">
                <a:solidFill>
                  <a:srgbClr val="CC0000"/>
                </a:solidFill>
                <a:latin typeface="Times New Roman" pitchFamily="18" charset="0"/>
              </a:rPr>
              <a:t>.</a:t>
            </a:r>
          </a:p>
          <a:p>
            <a:r>
              <a:rPr lang="ru-RU" sz="2600" b="1" i="1">
                <a:solidFill>
                  <a:srgbClr val="000099"/>
                </a:solidFill>
                <a:latin typeface="Times New Roman" pitchFamily="18" charset="0"/>
              </a:rPr>
              <a:t>а) </a:t>
            </a:r>
            <a:r>
              <a:rPr lang="en-US" sz="2600" b="1" i="1">
                <a:solidFill>
                  <a:srgbClr val="000099"/>
                </a:solidFill>
                <a:latin typeface="Times New Roman" pitchFamily="18" charset="0"/>
              </a:rPr>
              <a:t>ABS</a:t>
            </a:r>
            <a:r>
              <a:rPr lang="ru-RU" sz="2600" b="1" i="1">
                <a:solidFill>
                  <a:srgbClr val="000099"/>
                </a:solidFill>
                <a:latin typeface="Times New Roman" pitchFamily="18" charset="0"/>
              </a:rPr>
              <a:t>нинг ЭББ «А» контактларга ~ 4 Б кучланиш узатади, электромагнит ғалтак </a:t>
            </a:r>
            <a:r>
              <a:rPr lang="en-US" sz="2600" b="1" i="1">
                <a:solidFill>
                  <a:srgbClr val="000099"/>
                </a:solidFill>
                <a:latin typeface="Times New Roman" pitchFamily="18" charset="0"/>
              </a:rPr>
              <a:t>W</a:t>
            </a:r>
            <a:r>
              <a:rPr lang="ru-RU" sz="2600" b="1" i="1">
                <a:solidFill>
                  <a:srgbClr val="000099"/>
                </a:solidFill>
                <a:latin typeface="Times New Roman" pitchFamily="18" charset="0"/>
              </a:rPr>
              <a:t> даги ток 2А гача камаяди. «В» контактларга 12В кучланиш узатилиши сақланиб қолади ва гидронасос </a:t>
            </a:r>
            <a:r>
              <a:rPr lang="uz-Cyrl-UZ" sz="2600" b="1" i="1">
                <a:solidFill>
                  <a:srgbClr val="000099"/>
                </a:solidFill>
                <a:latin typeface="Times New Roman" pitchFamily="18" charset="0"/>
              </a:rPr>
              <a:t>Н</a:t>
            </a:r>
            <a:r>
              <a:rPr lang="ru-RU" sz="2600" b="1" i="1">
                <a:solidFill>
                  <a:srgbClr val="000099"/>
                </a:solidFill>
                <a:latin typeface="Times New Roman" pitchFamily="18" charset="0"/>
              </a:rPr>
              <a:t> ишлашда давом этади.</a:t>
            </a:r>
          </a:p>
          <a:p>
            <a:r>
              <a:rPr lang="ru-RU" sz="2600" b="1" i="1">
                <a:solidFill>
                  <a:srgbClr val="000099"/>
                </a:solidFill>
                <a:latin typeface="Times New Roman" pitchFamily="18" charset="0"/>
              </a:rPr>
              <a:t>б) электромагнит ғалтак </a:t>
            </a:r>
            <a:r>
              <a:rPr lang="en-US" sz="2600" b="1" i="1">
                <a:solidFill>
                  <a:srgbClr val="000099"/>
                </a:solidFill>
                <a:latin typeface="Times New Roman" pitchFamily="18" charset="0"/>
              </a:rPr>
              <a:t>W</a:t>
            </a:r>
            <a:r>
              <a:rPr lang="ru-RU" sz="2600" b="1" i="1">
                <a:solidFill>
                  <a:srgbClr val="000099"/>
                </a:solidFill>
                <a:latin typeface="Times New Roman" pitchFamily="18" charset="0"/>
              </a:rPr>
              <a:t> даги ток 2А гача камайиши натижасида  электромагнит клапан К4 ва К5 ишчи клапанларни беркитади ва Ғ</a:t>
            </a:r>
            <a:r>
              <a:rPr lang="uz-Cyrl-UZ" sz="2600" b="1" i="1">
                <a:solidFill>
                  <a:srgbClr val="000099"/>
                </a:solidFill>
                <a:latin typeface="Times New Roman" pitchFamily="18" charset="0"/>
              </a:rPr>
              <a:t>Т</a:t>
            </a:r>
            <a:r>
              <a:rPr lang="ru-RU" sz="2600" b="1" i="1">
                <a:solidFill>
                  <a:srgbClr val="000099"/>
                </a:solidFill>
                <a:latin typeface="Times New Roman" pitchFamily="18" charset="0"/>
              </a:rPr>
              <a:t>Ц даги тормоз суюқли</a:t>
            </a:r>
            <a:r>
              <a:rPr lang="uz-Cyrl-UZ" sz="2600" b="1" i="1">
                <a:solidFill>
                  <a:srgbClr val="000099"/>
                </a:solidFill>
                <a:latin typeface="Times New Roman" pitchFamily="18" charset="0"/>
              </a:rPr>
              <a:t>к босимининг</a:t>
            </a:r>
            <a:r>
              <a:rPr lang="ru-RU" sz="2600" b="1" i="1">
                <a:solidFill>
                  <a:srgbClr val="000099"/>
                </a:solidFill>
                <a:latin typeface="Times New Roman" pitchFamily="18" charset="0"/>
              </a:rPr>
              <a:t> барқарор бўлишини таъминлайди</a:t>
            </a:r>
            <a:r>
              <a:rPr lang="uz-Cyrl-UZ" sz="2600" b="1" i="1">
                <a:solidFill>
                  <a:srgbClr val="000099"/>
                </a:solidFill>
                <a:latin typeface="Times New Roman" pitchFamily="18" charset="0"/>
              </a:rPr>
              <a:t>.</a:t>
            </a:r>
            <a:r>
              <a:rPr lang="ru-RU" sz="2600" b="1" i="1">
                <a:solidFill>
                  <a:srgbClr val="000099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025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74939" y="617539"/>
            <a:ext cx="6992937" cy="739775"/>
          </a:xfrm>
        </p:spPr>
        <p:txBody>
          <a:bodyPr anchor="t" anchorCtr="0"/>
          <a:lstStyle/>
          <a:p>
            <a:pPr algn="ctr">
              <a:defRPr/>
            </a:pPr>
            <a:r>
              <a:rPr lang="en-US" sz="3200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ABS </a:t>
            </a:r>
            <a:r>
              <a:rPr lang="ru-RU" sz="3200" u="sng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нинг</a:t>
            </a:r>
            <a:r>
              <a:rPr lang="ru-RU" sz="3200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3200" u="sng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ишлаш</a:t>
            </a:r>
            <a:r>
              <a:rPr lang="ru-RU" sz="3200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3200" u="sng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принципи</a:t>
            </a:r>
            <a:endParaRPr lang="ru-RU" sz="3200" u="sng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>
          <a:xfrm>
            <a:off x="1989139" y="1449389"/>
            <a:ext cx="7964487" cy="10509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z-Cyrl-UZ" sz="2400" b="1" i="1" dirty="0" smtClean="0">
                <a:solidFill>
                  <a:srgbClr val="CC0000"/>
                </a:solidFill>
                <a:latin typeface="Times New Roman" pitchFamily="18" charset="0"/>
              </a:rPr>
              <a:t>4. </a:t>
            </a:r>
            <a:r>
              <a:rPr lang="ru-RU" sz="2400" b="1" i="1" dirty="0" smtClean="0">
                <a:solidFill>
                  <a:srgbClr val="CC0000"/>
                </a:solidFill>
                <a:latin typeface="Times New Roman" pitchFamily="18" charset="0"/>
              </a:rPr>
              <a:t>Ғ</a:t>
            </a:r>
            <a:r>
              <a:rPr lang="uz-Cyrl-UZ" sz="2400" b="1" i="1" dirty="0" smtClean="0">
                <a:solidFill>
                  <a:srgbClr val="CC0000"/>
                </a:solidFill>
                <a:latin typeface="Times New Roman" pitchFamily="18" charset="0"/>
              </a:rPr>
              <a:t>Т</a:t>
            </a:r>
            <a:r>
              <a:rPr lang="ru-RU" sz="2400" b="1" i="1" dirty="0" smtClean="0">
                <a:solidFill>
                  <a:srgbClr val="CC0000"/>
                </a:solidFill>
                <a:latin typeface="Times New Roman" pitchFamily="18" charset="0"/>
              </a:rPr>
              <a:t>Ц </a:t>
            </a:r>
            <a:r>
              <a:rPr lang="ru-RU" sz="2400" b="1" i="1" dirty="0" err="1" smtClean="0">
                <a:solidFill>
                  <a:srgbClr val="CC0000"/>
                </a:solidFill>
                <a:latin typeface="Times New Roman" pitchFamily="18" charset="0"/>
              </a:rPr>
              <a:t>даги</a:t>
            </a:r>
            <a:r>
              <a:rPr lang="ru-RU" sz="2400" b="1" i="1" dirty="0" smtClean="0">
                <a:solidFill>
                  <a:srgbClr val="CC0000"/>
                </a:solidFill>
                <a:latin typeface="Times New Roman" pitchFamily="18" charset="0"/>
              </a:rPr>
              <a:t> «</a:t>
            </a:r>
            <a:r>
              <a:rPr lang="ru-RU" sz="2400" b="1" i="1" dirty="0" err="1" smtClean="0">
                <a:solidFill>
                  <a:srgbClr val="CC0000"/>
                </a:solidFill>
                <a:latin typeface="Times New Roman" pitchFamily="18" charset="0"/>
              </a:rPr>
              <a:t>босимни</a:t>
            </a:r>
            <a:r>
              <a:rPr lang="ru-RU" sz="2400" b="1" i="1" dirty="0" smtClean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CC0000"/>
                </a:solidFill>
                <a:latin typeface="Times New Roman" pitchFamily="18" charset="0"/>
              </a:rPr>
              <a:t>ошириш</a:t>
            </a:r>
            <a:r>
              <a:rPr lang="ru-RU" sz="2400" b="1" i="1" dirty="0" smtClean="0">
                <a:solidFill>
                  <a:srgbClr val="CC0000"/>
                </a:solidFill>
                <a:latin typeface="Times New Roman" pitchFamily="18" charset="0"/>
              </a:rPr>
              <a:t>» </a:t>
            </a:r>
            <a:r>
              <a:rPr lang="ru-RU" sz="2400" b="1" i="1" dirty="0" err="1" smtClean="0">
                <a:solidFill>
                  <a:srgbClr val="CC0000"/>
                </a:solidFill>
                <a:latin typeface="Times New Roman" pitchFamily="18" charset="0"/>
              </a:rPr>
              <a:t>режими</a:t>
            </a:r>
            <a:r>
              <a:rPr lang="ru-RU" sz="2400" b="1" i="1" dirty="0" smtClean="0">
                <a:solidFill>
                  <a:srgbClr val="CC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277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9BAB40-6336-414B-BD2E-58FA4FE23CCA}" type="slidenum">
              <a:rPr lang="en-GB"/>
              <a:pPr>
                <a:defRPr/>
              </a:pPr>
              <a:t>13</a:t>
            </a:fld>
            <a:endParaRPr lang="en-GB"/>
          </a:p>
        </p:txBody>
      </p:sp>
      <p:sp>
        <p:nvSpPr>
          <p:cNvPr id="45060" name="Text Box 5"/>
          <p:cNvSpPr txBox="1">
            <a:spLocks noChangeArrowheads="1"/>
          </p:cNvSpPr>
          <p:nvPr/>
        </p:nvSpPr>
        <p:spPr bwMode="auto">
          <a:xfrm>
            <a:off x="1703389" y="3357563"/>
            <a:ext cx="87852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Verdana" pitchFamily="34" charset="0"/>
            </a:endParaRPr>
          </a:p>
        </p:txBody>
      </p:sp>
      <p:sp>
        <p:nvSpPr>
          <p:cNvPr id="45061" name="Text Box 6"/>
          <p:cNvSpPr txBox="1">
            <a:spLocks noChangeArrowheads="1"/>
          </p:cNvSpPr>
          <p:nvPr/>
        </p:nvSpPr>
        <p:spPr bwMode="auto">
          <a:xfrm>
            <a:off x="2095500" y="2286001"/>
            <a:ext cx="8072438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а) </a:t>
            </a:r>
            <a:r>
              <a:rPr lang="en-US" sz="2600" b="1" i="1" dirty="0">
                <a:solidFill>
                  <a:srgbClr val="000099"/>
                </a:solidFill>
                <a:latin typeface="Times New Roman" pitchFamily="18" charset="0"/>
              </a:rPr>
              <a:t>ABS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</a:rPr>
              <a:t>нинг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 ЭББ </a:t>
            </a:r>
            <a:r>
              <a:rPr lang="en-US" sz="2600" b="1" i="1" dirty="0">
                <a:solidFill>
                  <a:srgbClr val="CC0000"/>
                </a:solidFill>
                <a:latin typeface="Times New Roman" pitchFamily="18" charset="0"/>
              </a:rPr>
              <a:t>C</a:t>
            </a:r>
            <a:r>
              <a:rPr lang="en-US" sz="26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 сигнал 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</a:rPr>
              <a:t>бўйича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 «А» 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</a:rPr>
              <a:t>контактларга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 уза</a:t>
            </a:r>
            <a:r>
              <a:rPr lang="uz-Cyrl-UZ" sz="2600" b="1" i="1" dirty="0">
                <a:solidFill>
                  <a:srgbClr val="000099"/>
                </a:solidFill>
                <a:latin typeface="Times New Roman" pitchFamily="18" charset="0"/>
              </a:rPr>
              <a:t>-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</a:rPr>
              <a:t>тилаётган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 ток 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</a:rPr>
              <a:t>занжирини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</a:rPr>
              <a:t>узади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 ( </a:t>
            </a:r>
            <a:r>
              <a:rPr lang="en-US" sz="2600" b="1" i="1" dirty="0" err="1">
                <a:solidFill>
                  <a:srgbClr val="000099"/>
                </a:solidFill>
                <a:latin typeface="Times New Roman" pitchFamily="18" charset="0"/>
              </a:rPr>
              <a:t>Iw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 = 0 ), 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</a:rPr>
              <a:t>аммо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 12В 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</a:rPr>
              <a:t>кучланиш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 «В» 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</a:rPr>
              <a:t>контактлардан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 гидронасос </a:t>
            </a:r>
            <a:r>
              <a:rPr lang="uz-Cyrl-UZ" sz="2600" b="1" i="1" dirty="0">
                <a:solidFill>
                  <a:srgbClr val="000099"/>
                </a:solidFill>
                <a:latin typeface="Times New Roman" pitchFamily="18" charset="0"/>
              </a:rPr>
              <a:t> Н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 га 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</a:rPr>
              <a:t>узатилиши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</a:rPr>
              <a:t>давом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</a:rPr>
              <a:t>этади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</a:rPr>
              <a:t>ва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uz-Cyrl-UZ" sz="26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</a:rPr>
              <a:t>гидроклапан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 К4 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</a:rPr>
              <a:t>клапанни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</a:rPr>
              <a:t>очади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, К5 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</a:rPr>
              <a:t>клапанни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</a:rPr>
              <a:t>эса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</a:rPr>
              <a:t>беркитади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.</a:t>
            </a:r>
          </a:p>
          <a:p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б) Ғ</a:t>
            </a:r>
            <a:r>
              <a:rPr lang="uz-Cyrl-UZ" sz="2600" b="1" i="1" dirty="0">
                <a:solidFill>
                  <a:srgbClr val="000099"/>
                </a:solidFill>
                <a:latin typeface="Times New Roman" pitchFamily="18" charset="0"/>
              </a:rPr>
              <a:t>Т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Ц 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</a:rPr>
              <a:t>даги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</a:rPr>
              <a:t>босим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</a:rPr>
              <a:t>ортади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, 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</a:rPr>
              <a:t>чунки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 гидронасос </a:t>
            </a:r>
            <a:r>
              <a:rPr lang="uz-Cyrl-UZ" sz="2600" b="1" i="1" dirty="0">
                <a:solidFill>
                  <a:srgbClr val="000099"/>
                </a:solidFill>
                <a:latin typeface="Times New Roman" pitchFamily="18" charset="0"/>
              </a:rPr>
              <a:t>Н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 тормоз 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</a:rPr>
              <a:t>бакчаси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600" b="1" i="1" dirty="0">
                <a:solidFill>
                  <a:srgbClr val="000099"/>
                </a:solidFill>
                <a:latin typeface="Times New Roman" pitchFamily="18" charset="0"/>
              </a:rPr>
              <a:t>B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 дан 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</a:rPr>
              <a:t>суюқликни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 К1, К2 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</a:rPr>
              <a:t>ва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 К4 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</a:rPr>
              <a:t>клапанлари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</a:rPr>
              <a:t>орқали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 Ғ</a:t>
            </a:r>
            <a:r>
              <a:rPr lang="uz-Cyrl-UZ" sz="2600" b="1" i="1" dirty="0">
                <a:solidFill>
                  <a:srgbClr val="000099"/>
                </a:solidFill>
                <a:latin typeface="Times New Roman" pitchFamily="18" charset="0"/>
              </a:rPr>
              <a:t>Т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Ц га </a:t>
            </a:r>
            <a:r>
              <a:rPr lang="ru-RU" sz="2600" b="1" i="1" dirty="0" err="1">
                <a:solidFill>
                  <a:srgbClr val="000099"/>
                </a:solidFill>
                <a:latin typeface="Times New Roman" pitchFamily="18" charset="0"/>
              </a:rPr>
              <a:t>узатади</a:t>
            </a:r>
            <a:r>
              <a:rPr lang="ru-RU" sz="2600" b="1" i="1" dirty="0">
                <a:solidFill>
                  <a:srgbClr val="000099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517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idx="1"/>
          </p:nvPr>
        </p:nvSpPr>
        <p:spPr>
          <a:xfrm>
            <a:off x="1703388" y="1814513"/>
            <a:ext cx="8464550" cy="4114800"/>
          </a:xfrm>
        </p:spPr>
        <p:txBody>
          <a:bodyPr/>
          <a:lstStyle/>
          <a:p>
            <a:pPr algn="just"/>
            <a:r>
              <a:rPr lang="ru-RU" sz="3600" b="1" i="1">
                <a:solidFill>
                  <a:srgbClr val="000099"/>
                </a:solidFill>
                <a:latin typeface="Times New Roman" pitchFamily="18" charset="0"/>
              </a:rPr>
              <a:t>Антиблокировкали тормоз тизими</a:t>
            </a:r>
            <a:r>
              <a:rPr lang="uz-Cyrl-UZ" sz="3600" b="1" i="1">
                <a:solidFill>
                  <a:srgbClr val="000099"/>
                </a:solidFill>
                <a:latin typeface="Times New Roman" pitchFamily="18" charset="0"/>
              </a:rPr>
              <a:t>-</a:t>
            </a:r>
            <a:r>
              <a:rPr lang="ru-RU" sz="3600" b="1" i="1">
                <a:solidFill>
                  <a:srgbClr val="000099"/>
                </a:solidFill>
                <a:latin typeface="Times New Roman" pitchFamily="18" charset="0"/>
              </a:rPr>
              <a:t>нинг (</a:t>
            </a:r>
            <a:r>
              <a:rPr lang="en-US" sz="3600" b="1" i="1">
                <a:solidFill>
                  <a:srgbClr val="000099"/>
                </a:solidFill>
                <a:latin typeface="Times New Roman" pitchFamily="18" charset="0"/>
              </a:rPr>
              <a:t>ABS)</a:t>
            </a:r>
            <a:r>
              <a:rPr lang="ru-RU" sz="3600" b="1" i="1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3600" b="1" i="1">
                <a:solidFill>
                  <a:schemeClr val="hlink"/>
                </a:solidFill>
                <a:latin typeface="Times New Roman" pitchFamily="18" charset="0"/>
              </a:rPr>
              <a:t>асосий вазифаси-</a:t>
            </a:r>
            <a:r>
              <a:rPr lang="uz-Cyrl-UZ" sz="3600" b="1" i="1">
                <a:solidFill>
                  <a:srgbClr val="000099"/>
                </a:solidFill>
                <a:latin typeface="Times New Roman" pitchFamily="18" charset="0"/>
              </a:rPr>
              <a:t> тормоз-лаш жараёнида ғилдиракларни қотиб қолишини олдини олиш ва автомобил-нинг  ҳаракат барқарорлиги ва бошқа-рувини йўқотмасдан равон тўхташини таъминлашдан иборат</a:t>
            </a:r>
            <a:endParaRPr lang="ru-RU" sz="3600" b="1" i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2150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D99242-ECF1-4A14-8631-9CB3D14C0FA5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3071814" y="981075"/>
            <a:ext cx="5400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uz-Cyrl-UZ" sz="3600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ВАЗИФАСИ:</a:t>
            </a:r>
            <a:endParaRPr lang="ru-RU" sz="3600" b="1" u="sng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47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095501" y="571501"/>
            <a:ext cx="8183563" cy="1050925"/>
          </a:xfrm>
        </p:spPr>
        <p:txBody>
          <a:bodyPr/>
          <a:lstStyle/>
          <a:p>
            <a:pPr>
              <a:defRPr/>
            </a:pPr>
            <a:r>
              <a:rPr lang="uz-Cyrl-UZ" sz="4800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Яратилиш тарихи</a:t>
            </a:r>
            <a:endParaRPr lang="ru-RU" sz="4800" u="sng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1952626" y="1785939"/>
            <a:ext cx="8183563" cy="4187825"/>
          </a:xfrm>
        </p:spPr>
        <p:txBody>
          <a:bodyPr/>
          <a:lstStyle/>
          <a:p>
            <a:pPr algn="just"/>
            <a:r>
              <a:rPr lang="uz-Cyrl-UZ" sz="4000" b="1" i="1">
                <a:solidFill>
                  <a:srgbClr val="000099"/>
                </a:solidFill>
                <a:latin typeface="Times New Roman" pitchFamily="18" charset="0"/>
              </a:rPr>
              <a:t>Микропроцессорли бошқарувга эга бўлган </a:t>
            </a:r>
            <a:r>
              <a:rPr lang="en-US" sz="4000" b="1" i="1">
                <a:solidFill>
                  <a:srgbClr val="000099"/>
                </a:solidFill>
                <a:latin typeface="Times New Roman" pitchFamily="18" charset="0"/>
              </a:rPr>
              <a:t>ABS </a:t>
            </a:r>
            <a:r>
              <a:rPr lang="uz-Cyrl-UZ" sz="4000" b="1" i="1">
                <a:solidFill>
                  <a:srgbClr val="000099"/>
                </a:solidFill>
                <a:latin typeface="Times New Roman" pitchFamily="18" charset="0"/>
              </a:rPr>
              <a:t>биринчи бор </a:t>
            </a:r>
            <a:r>
              <a:rPr lang="en-US" sz="4000" b="1" i="1">
                <a:solidFill>
                  <a:srgbClr val="000099"/>
                </a:solidFill>
                <a:latin typeface="Times New Roman" pitchFamily="18" charset="0"/>
              </a:rPr>
              <a:t>1978 </a:t>
            </a:r>
            <a:r>
              <a:rPr lang="uz-Cyrl-UZ" sz="4000" b="1" i="1">
                <a:solidFill>
                  <a:srgbClr val="000099"/>
                </a:solidFill>
                <a:latin typeface="Times New Roman" pitchFamily="18" charset="0"/>
              </a:rPr>
              <a:t>йилда </a:t>
            </a:r>
            <a:r>
              <a:rPr lang="en-US" sz="4000" b="1" i="1">
                <a:solidFill>
                  <a:srgbClr val="000099"/>
                </a:solidFill>
                <a:latin typeface="Times New Roman" pitchFamily="18" charset="0"/>
              </a:rPr>
              <a:t>BOSCH </a:t>
            </a:r>
            <a:r>
              <a:rPr lang="uz-Cyrl-UZ" sz="4000" b="1" i="1">
                <a:solidFill>
                  <a:srgbClr val="000099"/>
                </a:solidFill>
                <a:latin typeface="Times New Roman" pitchFamily="18" charset="0"/>
              </a:rPr>
              <a:t>фирмаси томонидан тақдим қилинди ва у </a:t>
            </a:r>
            <a:r>
              <a:rPr lang="en-US" sz="4000" b="1" i="1">
                <a:solidFill>
                  <a:srgbClr val="000099"/>
                </a:solidFill>
                <a:latin typeface="Times New Roman" pitchFamily="18" charset="0"/>
              </a:rPr>
              <a:t>Mercedes</a:t>
            </a:r>
            <a:r>
              <a:rPr lang="ru-RU" sz="4000" b="1" i="1">
                <a:solidFill>
                  <a:srgbClr val="000099"/>
                </a:solidFill>
                <a:latin typeface="Times New Roman" pitchFamily="18" charset="0"/>
              </a:rPr>
              <a:t>-</a:t>
            </a:r>
            <a:r>
              <a:rPr lang="en-US" sz="4000" b="1" i="1">
                <a:solidFill>
                  <a:srgbClr val="000099"/>
                </a:solidFill>
                <a:latin typeface="Times New Roman" pitchFamily="18" charset="0"/>
              </a:rPr>
              <a:t>Benz</a:t>
            </a:r>
            <a:r>
              <a:rPr lang="ru-RU" sz="4000" b="1" i="1">
                <a:solidFill>
                  <a:srgbClr val="000099"/>
                </a:solidFill>
                <a:latin typeface="Times New Roman" pitchFamily="18" charset="0"/>
              </a:rPr>
              <a:t> 450 SEL </a:t>
            </a:r>
            <a:r>
              <a:rPr lang="uz-Cyrl-UZ" sz="4000" b="1" i="1">
                <a:solidFill>
                  <a:srgbClr val="000099"/>
                </a:solidFill>
                <a:latin typeface="Times New Roman" pitchFamily="18" charset="0"/>
              </a:rPr>
              <a:t>авто-мобилига ўрнатилди</a:t>
            </a:r>
            <a:endParaRPr lang="ru-RU" sz="4000" b="1" i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2253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8DCA1-73EA-4E7E-B4B9-54DF9D46BCAD}" type="slidenum">
              <a:rPr lang="en-GB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34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640014" y="260351"/>
            <a:ext cx="7793037" cy="14398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u="sng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Автомобил</a:t>
            </a:r>
            <a:r>
              <a:rPr lang="uz-Cyrl-UZ" u="sng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u="sng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ғилдиракларнинг блокировка </a:t>
            </a:r>
            <a:r>
              <a:rPr lang="uz-Cyrl-UZ" u="sng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</a:t>
            </a:r>
            <a:r>
              <a:rPr lang="ru-RU" u="sng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ўлиш шартлари</a:t>
            </a:r>
            <a:r>
              <a:rPr lang="ru-RU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uz-Cyrl-UZ" u="sng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endParaRPr lang="ru-RU" u="sng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1703389" y="2017713"/>
            <a:ext cx="8535987" cy="4114800"/>
          </a:xfrm>
        </p:spPr>
        <p:txBody>
          <a:bodyPr/>
          <a:lstStyle/>
          <a:p>
            <a:r>
              <a:rPr lang="ru-RU" sz="3600" b="1" i="1">
                <a:solidFill>
                  <a:srgbClr val="000099"/>
                </a:solidFill>
                <a:latin typeface="Times New Roman" pitchFamily="18" charset="0"/>
              </a:rPr>
              <a:t>Тормоз тизимида автомобилни ишчи тормозлашнинг самараси икки тормоз кучи ҳисобига эришилади: </a:t>
            </a:r>
            <a:r>
              <a:rPr lang="ru-RU" sz="3600" b="1" i="1">
                <a:solidFill>
                  <a:schemeClr val="hlink"/>
                </a:solidFill>
                <a:latin typeface="Times New Roman" pitchFamily="18" charset="0"/>
              </a:rPr>
              <a:t>Р</a:t>
            </a:r>
            <a:r>
              <a:rPr lang="ru-RU" sz="3600" b="1" i="1" baseline="-25000">
                <a:solidFill>
                  <a:schemeClr val="hlink"/>
                </a:solidFill>
                <a:latin typeface="Times New Roman" pitchFamily="18" charset="0"/>
              </a:rPr>
              <a:t>иш</a:t>
            </a:r>
            <a:r>
              <a:rPr lang="uz-Cyrl-UZ" sz="3600" b="1" i="1" baseline="-25000">
                <a:solidFill>
                  <a:schemeClr val="hlink"/>
                </a:solidFill>
                <a:latin typeface="Times New Roman" pitchFamily="18" charset="0"/>
              </a:rPr>
              <a:t>қ</a:t>
            </a:r>
            <a:r>
              <a:rPr lang="ru-RU" sz="3600" b="1" i="1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uz-Cyrl-UZ" sz="3600" b="1" i="1">
                <a:solidFill>
                  <a:srgbClr val="000099"/>
                </a:solidFill>
                <a:latin typeface="Times New Roman" pitchFamily="18" charset="0"/>
              </a:rPr>
              <a:t>- </a:t>
            </a:r>
            <a:r>
              <a:rPr lang="ru-RU" sz="3600" b="1" i="1">
                <a:solidFill>
                  <a:srgbClr val="000099"/>
                </a:solidFill>
                <a:latin typeface="Times New Roman" pitchFamily="18" charset="0"/>
              </a:rPr>
              <a:t>тормоз устқуймалари</a:t>
            </a:r>
            <a:r>
              <a:rPr lang="uz-Cyrl-UZ" sz="3600" b="1" i="1">
                <a:solidFill>
                  <a:srgbClr val="000099"/>
                </a:solidFill>
                <a:latin typeface="Times New Roman" pitchFamily="18" charset="0"/>
              </a:rPr>
              <a:t> (колодкалари)</a:t>
            </a:r>
            <a:r>
              <a:rPr lang="ru-RU" sz="3600" b="1" i="1">
                <a:solidFill>
                  <a:srgbClr val="000099"/>
                </a:solidFill>
                <a:latin typeface="Times New Roman" pitchFamily="18" charset="0"/>
              </a:rPr>
              <a:t> ва тормоз дисклари орасидаги ишқаланиш кучи; </a:t>
            </a:r>
            <a:r>
              <a:rPr lang="ru-RU" sz="3600" b="1" i="1">
                <a:solidFill>
                  <a:schemeClr val="hlink"/>
                </a:solidFill>
                <a:latin typeface="Times New Roman" pitchFamily="18" charset="0"/>
              </a:rPr>
              <a:t>Р</a:t>
            </a:r>
            <a:r>
              <a:rPr lang="ru-RU" sz="3600" b="1" i="1" baseline="-25000">
                <a:solidFill>
                  <a:schemeClr val="hlink"/>
                </a:solidFill>
                <a:latin typeface="Times New Roman" pitchFamily="18" charset="0"/>
              </a:rPr>
              <a:t>й</a:t>
            </a:r>
            <a:r>
              <a:rPr lang="ru-RU" sz="3600" b="1" i="1">
                <a:solidFill>
                  <a:srgbClr val="000099"/>
                </a:solidFill>
                <a:latin typeface="Times New Roman" pitchFamily="18" charset="0"/>
              </a:rPr>
              <a:t> – шина ва йўл орасидаги ишқаланиш кучи.</a:t>
            </a:r>
            <a:endParaRPr lang="ru-RU" sz="3600"/>
          </a:p>
        </p:txBody>
      </p:sp>
      <p:sp>
        <p:nvSpPr>
          <p:cNvPr id="2355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04FE8-B0DF-4C77-91EF-C95349DEEE9C}" type="slidenum">
              <a:rPr lang="en-GB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94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26" y="428626"/>
            <a:ext cx="8183563" cy="1050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u="sng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Автомобил</a:t>
            </a:r>
            <a:r>
              <a:rPr lang="uz-Cyrl-UZ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u="sng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ғилдиракларнинг </a:t>
            </a:r>
            <a:r>
              <a:rPr lang="ru-RU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блокировка </a:t>
            </a:r>
            <a:r>
              <a:rPr lang="uz-Cyrl-UZ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</a:t>
            </a:r>
            <a:r>
              <a:rPr lang="ru-RU" u="sng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ўлиш</a:t>
            </a:r>
            <a:r>
              <a:rPr lang="ru-RU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u="sng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шартлари</a:t>
            </a:r>
            <a:r>
              <a:rPr lang="ru-RU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uz-Cyrl-UZ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endParaRPr lang="ru-RU" u="sng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1738313" y="1708151"/>
            <a:ext cx="8501062" cy="4506913"/>
          </a:xfrm>
        </p:spPr>
        <p:txBody>
          <a:bodyPr>
            <a:normAutofit fontScale="92500"/>
          </a:bodyPr>
          <a:lstStyle/>
          <a:p>
            <a:pPr marL="265176" indent="-265176" algn="just">
              <a:buFont typeface="Wingdings 2"/>
              <a:buChar char=""/>
              <a:defRPr/>
            </a:pPr>
            <a:r>
              <a:rPr lang="ru-RU" sz="3600" b="1" i="1" dirty="0" err="1">
                <a:solidFill>
                  <a:srgbClr val="000099"/>
                </a:solidFill>
                <a:latin typeface="Times New Roman" pitchFamily="18" charset="0"/>
              </a:rPr>
              <a:t>Агар</a:t>
            </a:r>
            <a:r>
              <a:rPr lang="ru-RU" sz="36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3600" b="1" i="1" dirty="0" err="1">
                <a:solidFill>
                  <a:schemeClr val="hlink"/>
                </a:solidFill>
                <a:latin typeface="Times New Roman" pitchFamily="18" charset="0"/>
              </a:rPr>
              <a:t>Р</a:t>
            </a:r>
            <a:r>
              <a:rPr lang="ru-RU" sz="3600" b="1" i="1" baseline="-25000" dirty="0" err="1">
                <a:solidFill>
                  <a:schemeClr val="hlink"/>
                </a:solidFill>
                <a:latin typeface="Times New Roman" pitchFamily="18" charset="0"/>
              </a:rPr>
              <a:t>ишқ</a:t>
            </a:r>
            <a:r>
              <a:rPr lang="ru-RU" sz="3600" b="1" i="1" dirty="0" err="1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ru-RU" sz="3600" b="1" i="1" dirty="0">
                <a:solidFill>
                  <a:schemeClr val="hlink"/>
                </a:solidFill>
                <a:latin typeface="Times New Roman" pitchFamily="18" charset="0"/>
              </a:rPr>
              <a:t>&lt; </a:t>
            </a:r>
            <a:r>
              <a:rPr lang="ru-RU" sz="3600" b="1" i="1" dirty="0" err="1">
                <a:solidFill>
                  <a:schemeClr val="hlink"/>
                </a:solidFill>
                <a:latin typeface="Times New Roman" pitchFamily="18" charset="0"/>
              </a:rPr>
              <a:t>Р</a:t>
            </a:r>
            <a:r>
              <a:rPr lang="ru-RU" sz="3600" b="1" i="1" baseline="-25000" dirty="0" err="1">
                <a:solidFill>
                  <a:schemeClr val="hlink"/>
                </a:solidFill>
                <a:latin typeface="Times New Roman" pitchFamily="18" charset="0"/>
              </a:rPr>
              <a:t>й</a:t>
            </a:r>
            <a:r>
              <a:rPr lang="ru-RU" sz="36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3600" b="1" i="1" dirty="0" err="1">
                <a:solidFill>
                  <a:srgbClr val="000099"/>
                </a:solidFill>
                <a:latin typeface="Times New Roman" pitchFamily="18" charset="0"/>
              </a:rPr>
              <a:t>бўлса</a:t>
            </a:r>
            <a:r>
              <a:rPr lang="ru-RU" sz="3600" b="1" i="1" dirty="0">
                <a:solidFill>
                  <a:srgbClr val="000099"/>
                </a:solidFill>
                <a:latin typeface="Times New Roman" pitchFamily="18" charset="0"/>
              </a:rPr>
              <a:t>, </a:t>
            </a:r>
            <a:r>
              <a:rPr lang="ru-RU" sz="3600" b="1" i="1" dirty="0" err="1">
                <a:solidFill>
                  <a:srgbClr val="000099"/>
                </a:solidFill>
                <a:latin typeface="Times New Roman" pitchFamily="18" charset="0"/>
              </a:rPr>
              <a:t>тормозланиш</a:t>
            </a:r>
            <a:r>
              <a:rPr lang="ru-RU" sz="36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3600" b="1" i="1" dirty="0" err="1">
                <a:solidFill>
                  <a:srgbClr val="000099"/>
                </a:solidFill>
                <a:latin typeface="Times New Roman" pitchFamily="18" charset="0"/>
              </a:rPr>
              <a:t>жа</a:t>
            </a:r>
            <a:r>
              <a:rPr lang="uz-Cyrl-UZ" sz="3600" b="1" i="1" dirty="0">
                <a:solidFill>
                  <a:srgbClr val="000099"/>
                </a:solidFill>
                <a:latin typeface="Times New Roman" pitchFamily="18" charset="0"/>
              </a:rPr>
              <a:t>-</a:t>
            </a:r>
            <a:r>
              <a:rPr lang="ru-RU" sz="3600" b="1" i="1" dirty="0" err="1">
                <a:solidFill>
                  <a:srgbClr val="000099"/>
                </a:solidFill>
                <a:latin typeface="Times New Roman" pitchFamily="18" charset="0"/>
              </a:rPr>
              <a:t>раёни</a:t>
            </a:r>
            <a:r>
              <a:rPr lang="ru-RU" sz="36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3600" b="1" i="1" u="sng" dirty="0" err="1">
                <a:solidFill>
                  <a:schemeClr val="hlink"/>
                </a:solidFill>
                <a:latin typeface="Times New Roman" pitchFamily="18" charset="0"/>
              </a:rPr>
              <a:t>барқарор</a:t>
            </a:r>
            <a:r>
              <a:rPr lang="ru-RU" sz="3600" b="1" i="1" dirty="0" err="1">
                <a:solidFill>
                  <a:srgbClr val="000099"/>
                </a:solidFill>
                <a:latin typeface="Times New Roman" pitchFamily="18" charset="0"/>
              </a:rPr>
              <a:t> бўлади</a:t>
            </a:r>
            <a:r>
              <a:rPr lang="ru-RU" sz="3600" b="1" i="1" dirty="0">
                <a:solidFill>
                  <a:srgbClr val="000099"/>
                </a:solidFill>
                <a:latin typeface="Times New Roman" pitchFamily="18" charset="0"/>
              </a:rPr>
              <a:t>;</a:t>
            </a:r>
            <a:endParaRPr lang="uz-Cyrl-UZ" sz="3600" b="1" i="1" dirty="0">
              <a:solidFill>
                <a:srgbClr val="000099"/>
              </a:solidFill>
              <a:latin typeface="Times New Roman" pitchFamily="18" charset="0"/>
            </a:endParaRPr>
          </a:p>
          <a:p>
            <a:pPr marL="265176" indent="-265176" algn="just">
              <a:buFont typeface="Wingdings 2"/>
              <a:buChar char=""/>
              <a:defRPr/>
            </a:pPr>
            <a:r>
              <a:rPr lang="ru-RU" sz="3600" b="1" i="1" dirty="0" err="1">
                <a:solidFill>
                  <a:srgbClr val="000099"/>
                </a:solidFill>
                <a:latin typeface="Times New Roman" pitchFamily="18" charset="0"/>
              </a:rPr>
              <a:t>Агар</a:t>
            </a:r>
            <a:r>
              <a:rPr lang="ru-RU" sz="36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3600" b="1" i="1" dirty="0" err="1">
                <a:solidFill>
                  <a:schemeClr val="hlink"/>
                </a:solidFill>
                <a:latin typeface="Times New Roman" pitchFamily="18" charset="0"/>
              </a:rPr>
              <a:t>Р</a:t>
            </a:r>
            <a:r>
              <a:rPr lang="ru-RU" sz="3600" b="1" i="1" baseline="-25000" dirty="0" err="1">
                <a:solidFill>
                  <a:schemeClr val="hlink"/>
                </a:solidFill>
                <a:latin typeface="Times New Roman" pitchFamily="18" charset="0"/>
              </a:rPr>
              <a:t>ишқ</a:t>
            </a:r>
            <a:r>
              <a:rPr lang="ru-RU" sz="3600" b="1" i="1" dirty="0" err="1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ru-RU" sz="3600" b="1" i="1" dirty="0">
                <a:solidFill>
                  <a:schemeClr val="hlink"/>
                </a:solidFill>
                <a:latin typeface="Times New Roman" pitchFamily="18" charset="0"/>
              </a:rPr>
              <a:t>&gt; </a:t>
            </a:r>
            <a:r>
              <a:rPr lang="ru-RU" sz="3600" b="1" i="1" dirty="0" err="1">
                <a:solidFill>
                  <a:schemeClr val="hlink"/>
                </a:solidFill>
                <a:latin typeface="Times New Roman" pitchFamily="18" charset="0"/>
              </a:rPr>
              <a:t>Р</a:t>
            </a:r>
            <a:r>
              <a:rPr lang="ru-RU" sz="3600" b="1" i="1" baseline="-25000" dirty="0" err="1">
                <a:solidFill>
                  <a:schemeClr val="hlink"/>
                </a:solidFill>
                <a:latin typeface="Times New Roman" pitchFamily="18" charset="0"/>
              </a:rPr>
              <a:t>й</a:t>
            </a:r>
            <a:r>
              <a:rPr lang="ru-RU" sz="36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3600" b="1" i="1" dirty="0" err="1">
                <a:solidFill>
                  <a:srgbClr val="000099"/>
                </a:solidFill>
                <a:latin typeface="Times New Roman" pitchFamily="18" charset="0"/>
              </a:rPr>
              <a:t>бўлса</a:t>
            </a:r>
            <a:r>
              <a:rPr lang="ru-RU" sz="3600" b="1" i="1" dirty="0">
                <a:solidFill>
                  <a:srgbClr val="000099"/>
                </a:solidFill>
                <a:latin typeface="Times New Roman" pitchFamily="18" charset="0"/>
              </a:rPr>
              <a:t> (</a:t>
            </a:r>
            <a:r>
              <a:rPr lang="ru-RU" sz="3600" b="1" i="1" dirty="0" err="1">
                <a:solidFill>
                  <a:srgbClr val="000099"/>
                </a:solidFill>
                <a:latin typeface="Times New Roman" pitchFamily="18" charset="0"/>
              </a:rPr>
              <a:t>агар</a:t>
            </a:r>
            <a:r>
              <a:rPr lang="ru-RU" sz="3600" b="1" i="1" dirty="0">
                <a:solidFill>
                  <a:srgbClr val="000099"/>
                </a:solidFill>
                <a:latin typeface="Times New Roman" pitchFamily="18" charset="0"/>
              </a:rPr>
              <a:t> тормоз педали </a:t>
            </a:r>
            <a:r>
              <a:rPr lang="ru-RU" sz="3600" b="1" i="1" dirty="0" err="1">
                <a:solidFill>
                  <a:srgbClr val="000099"/>
                </a:solidFill>
                <a:latin typeface="Times New Roman" pitchFamily="18" charset="0"/>
              </a:rPr>
              <a:t>кескин</a:t>
            </a:r>
            <a:r>
              <a:rPr lang="ru-RU" sz="36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3600" b="1" i="1" dirty="0" err="1">
                <a:solidFill>
                  <a:srgbClr val="000099"/>
                </a:solidFill>
                <a:latin typeface="Times New Roman" pitchFamily="18" charset="0"/>
              </a:rPr>
              <a:t>босилса</a:t>
            </a:r>
            <a:r>
              <a:rPr lang="ru-RU" sz="3600" b="1" i="1" dirty="0">
                <a:solidFill>
                  <a:srgbClr val="000099"/>
                </a:solidFill>
                <a:latin typeface="Times New Roman" pitchFamily="18" charset="0"/>
              </a:rPr>
              <a:t>) </a:t>
            </a:r>
            <a:r>
              <a:rPr lang="ru-RU" sz="3600" b="1" i="1" u="sng" dirty="0" err="1">
                <a:solidFill>
                  <a:schemeClr val="hlink"/>
                </a:solidFill>
                <a:latin typeface="Times New Roman" pitchFamily="18" charset="0"/>
              </a:rPr>
              <a:t>ғилдираклар </a:t>
            </a:r>
            <a:r>
              <a:rPr lang="ru-RU" sz="3600" b="1" i="1" u="sng" dirty="0">
                <a:solidFill>
                  <a:schemeClr val="hlink"/>
                </a:solidFill>
                <a:latin typeface="Times New Roman" pitchFamily="18" charset="0"/>
              </a:rPr>
              <a:t>блокировка </a:t>
            </a:r>
            <a:r>
              <a:rPr lang="ru-RU" sz="3600" b="1" i="1" u="sng" dirty="0" err="1">
                <a:solidFill>
                  <a:schemeClr val="hlink"/>
                </a:solidFill>
                <a:latin typeface="Times New Roman" pitchFamily="18" charset="0"/>
              </a:rPr>
              <a:t>бўлиши</a:t>
            </a:r>
            <a:r>
              <a:rPr lang="ru-RU" sz="3600" b="1" i="1" dirty="0">
                <a:solidFill>
                  <a:srgbClr val="000099"/>
                </a:solidFill>
                <a:latin typeface="Times New Roman" pitchFamily="18" charset="0"/>
              </a:rPr>
              <a:t> – </a:t>
            </a:r>
            <a:r>
              <a:rPr lang="ru-RU" sz="3600" b="1" i="1" dirty="0" err="1">
                <a:solidFill>
                  <a:srgbClr val="000099"/>
                </a:solidFill>
                <a:latin typeface="Times New Roman" pitchFamily="18" charset="0"/>
              </a:rPr>
              <a:t>автомобил</a:t>
            </a:r>
            <a:r>
              <a:rPr lang="ru-RU" sz="36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3600" b="1" i="1" dirty="0" err="1">
                <a:solidFill>
                  <a:srgbClr val="000099"/>
                </a:solidFill>
                <a:latin typeface="Times New Roman" pitchFamily="18" charset="0"/>
              </a:rPr>
              <a:t>кузови</a:t>
            </a:r>
            <a:r>
              <a:rPr lang="ru-RU" sz="3600" b="1" i="1" dirty="0">
                <a:solidFill>
                  <a:srgbClr val="000099"/>
                </a:solidFill>
                <a:latin typeface="Times New Roman" pitchFamily="18" charset="0"/>
              </a:rPr>
              <a:t> инерция </a:t>
            </a:r>
            <a:r>
              <a:rPr lang="ru-RU" sz="3600" b="1" i="1" dirty="0" err="1">
                <a:solidFill>
                  <a:srgbClr val="000099"/>
                </a:solidFill>
                <a:latin typeface="Times New Roman" pitchFamily="18" charset="0"/>
              </a:rPr>
              <a:t>бўйича</a:t>
            </a:r>
            <a:r>
              <a:rPr lang="ru-RU" sz="36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3600" b="1" i="1" dirty="0" err="1">
                <a:solidFill>
                  <a:srgbClr val="000099"/>
                </a:solidFill>
                <a:latin typeface="Times New Roman" pitchFamily="18" charset="0"/>
              </a:rPr>
              <a:t>ҳаракатланишида давом</a:t>
            </a:r>
            <a:r>
              <a:rPr lang="ru-RU" sz="36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3600" b="1" i="1" dirty="0" err="1">
                <a:solidFill>
                  <a:srgbClr val="000099"/>
                </a:solidFill>
                <a:latin typeface="Times New Roman" pitchFamily="18" charset="0"/>
              </a:rPr>
              <a:t>этган</a:t>
            </a:r>
            <a:r>
              <a:rPr lang="ru-RU" sz="36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3600" b="1" i="1" dirty="0" err="1">
                <a:solidFill>
                  <a:srgbClr val="000099"/>
                </a:solidFill>
                <a:latin typeface="Times New Roman" pitchFamily="18" charset="0"/>
              </a:rPr>
              <a:t>ҳолда ғилдиракларни айланишдан</a:t>
            </a:r>
            <a:r>
              <a:rPr lang="ru-RU" sz="36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3600" b="1" i="1" dirty="0" err="1">
                <a:solidFill>
                  <a:srgbClr val="000099"/>
                </a:solidFill>
                <a:latin typeface="Times New Roman" pitchFamily="18" charset="0"/>
              </a:rPr>
              <a:t>тўла</a:t>
            </a:r>
            <a:r>
              <a:rPr lang="ru-RU" sz="36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3600" b="1" i="1" dirty="0" err="1">
                <a:solidFill>
                  <a:srgbClr val="000099"/>
                </a:solidFill>
                <a:latin typeface="Times New Roman" pitchFamily="18" charset="0"/>
              </a:rPr>
              <a:t>тўхташидир</a:t>
            </a:r>
            <a:r>
              <a:rPr lang="ru-RU" sz="3600" b="1" i="1" dirty="0">
                <a:latin typeface="Times New Roman" pitchFamily="18" charset="0"/>
              </a:rPr>
              <a:t>. </a:t>
            </a:r>
          </a:p>
        </p:txBody>
      </p:sp>
      <p:sp>
        <p:nvSpPr>
          <p:cNvPr id="2457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FC811A-802E-4786-95F2-4EFBB2D5ED27}" type="slidenum">
              <a:rPr lang="en-GB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12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024063" y="449264"/>
            <a:ext cx="8183562" cy="1050925"/>
          </a:xfrm>
        </p:spPr>
        <p:txBody>
          <a:bodyPr/>
          <a:lstStyle/>
          <a:p>
            <a:pPr>
              <a:defRPr/>
            </a:pPr>
            <a:r>
              <a:rPr lang="en-US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ABS </a:t>
            </a:r>
            <a:r>
              <a:rPr lang="uz-Cyrl-UZ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турлари:</a:t>
            </a:r>
            <a:endParaRPr lang="ru-RU" u="sng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1738314" y="1743075"/>
            <a:ext cx="8535987" cy="4114800"/>
          </a:xfrm>
        </p:spPr>
        <p:txBody>
          <a:bodyPr/>
          <a:lstStyle/>
          <a:p>
            <a:pPr algn="just"/>
            <a:r>
              <a:rPr lang="en-US" sz="3600" b="1" i="1">
                <a:solidFill>
                  <a:srgbClr val="000099"/>
                </a:solidFill>
                <a:latin typeface="Times New Roman" pitchFamily="18" charset="0"/>
              </a:rPr>
              <a:t>ABS </a:t>
            </a:r>
            <a:r>
              <a:rPr lang="uz-Cyrl-UZ" sz="3600" b="1" i="1">
                <a:solidFill>
                  <a:srgbClr val="000099"/>
                </a:solidFill>
                <a:latin typeface="Times New Roman" pitchFamily="18" charset="0"/>
              </a:rPr>
              <a:t>лар икки, уч ва тўрт каналли бўлиши мумкин; </a:t>
            </a:r>
          </a:p>
          <a:p>
            <a:pPr algn="just"/>
            <a:r>
              <a:rPr lang="en-US" sz="3600" b="1" i="1">
                <a:solidFill>
                  <a:srgbClr val="000099"/>
                </a:solidFill>
                <a:latin typeface="Times New Roman" pitchFamily="18" charset="0"/>
              </a:rPr>
              <a:t>ABS </a:t>
            </a:r>
            <a:r>
              <a:rPr lang="uz-Cyrl-UZ" sz="3600" b="1" i="1">
                <a:solidFill>
                  <a:srgbClr val="000099"/>
                </a:solidFill>
                <a:latin typeface="Times New Roman" pitchFamily="18" charset="0"/>
              </a:rPr>
              <a:t>нинг энг такомиллашган ва қим-мат тури 4 каналли, яъни </a:t>
            </a:r>
            <a:r>
              <a:rPr lang="en-US" sz="3600" b="1" i="1">
                <a:solidFill>
                  <a:srgbClr val="000099"/>
                </a:solidFill>
                <a:latin typeface="Times New Roman" pitchFamily="18" charset="0"/>
              </a:rPr>
              <a:t>ҳар бир ғил</a:t>
            </a:r>
            <a:r>
              <a:rPr lang="uz-Cyrl-UZ" sz="3600" b="1" i="1">
                <a:solidFill>
                  <a:srgbClr val="000099"/>
                </a:solidFill>
                <a:latin typeface="Times New Roman" pitchFamily="18" charset="0"/>
              </a:rPr>
              <a:t>-</a:t>
            </a:r>
            <a:r>
              <a:rPr lang="en-US" sz="3600" b="1" i="1">
                <a:solidFill>
                  <a:srgbClr val="000099"/>
                </a:solidFill>
                <a:latin typeface="Times New Roman" pitchFamily="18" charset="0"/>
              </a:rPr>
              <a:t>дираги алоҳида бошқариладиган гидравлик контурга эга бўлган </a:t>
            </a:r>
            <a:r>
              <a:rPr lang="uz-Cyrl-UZ" sz="3600" b="1" i="1">
                <a:solidFill>
                  <a:srgbClr val="000099"/>
                </a:solidFill>
                <a:latin typeface="Times New Roman" pitchFamily="18" charset="0"/>
              </a:rPr>
              <a:t>тормоз тизими ҳисобланади</a:t>
            </a:r>
            <a:r>
              <a:rPr lang="ru-RU" sz="3600" b="1" i="1">
                <a:solidFill>
                  <a:srgbClr val="000099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560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CF2A11-8333-4FDB-AB3D-14E7991EF507}" type="slidenum">
              <a:rPr lang="en-GB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31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024063" y="1"/>
            <a:ext cx="8183562" cy="1050925"/>
          </a:xfrm>
        </p:spPr>
        <p:txBody>
          <a:bodyPr rtlCol="0" anchor="t">
            <a:normAutofit/>
          </a:bodyPr>
          <a:lstStyle/>
          <a:p>
            <a:pPr>
              <a:defRPr/>
            </a:pPr>
            <a:r>
              <a:rPr lang="uz-Cyrl-UZ" b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Тўрт каналли </a:t>
            </a:r>
            <a:r>
              <a:rPr lang="en-US" b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ABS</a:t>
            </a:r>
            <a:r>
              <a:rPr lang="uz-Cyrl-UZ" b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endParaRPr lang="ru-RU" b="1" u="sng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62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0EC1DB-0F44-41CB-91F9-DC877F71A8BB}" type="slidenum">
              <a:rPr lang="en-GB"/>
              <a:pPr>
                <a:defRPr/>
              </a:pPr>
              <a:t>7</a:t>
            </a:fld>
            <a:endParaRPr lang="en-GB"/>
          </a:p>
        </p:txBody>
      </p:sp>
      <p:pic>
        <p:nvPicPr>
          <p:cNvPr id="38915" name="Picture 2" descr="C:\Documents and Settings\User\Рабочий стол\IMG_00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1188" y="785813"/>
            <a:ext cx="8286750" cy="581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2287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640014" y="476250"/>
            <a:ext cx="7793037" cy="1143000"/>
          </a:xfrm>
        </p:spPr>
        <p:txBody>
          <a:bodyPr/>
          <a:lstStyle/>
          <a:p>
            <a:pPr>
              <a:defRPr/>
            </a:pPr>
            <a:r>
              <a:rPr lang="uz-Cyrl-UZ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ABS</a:t>
            </a:r>
            <a:r>
              <a:rPr lang="uz-Cyrl-UZ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нинг тузилиши</a:t>
            </a:r>
            <a:endParaRPr lang="ru-RU" u="sng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68112" y="1971012"/>
            <a:ext cx="5572125" cy="4435475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ABS</a:t>
            </a:r>
            <a:r>
              <a:rPr lang="uz-Cyrl-UZ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асосан қуйидаги элемент-лардан ташкил топган:</a:t>
            </a:r>
          </a:p>
          <a:p>
            <a:pPr marL="0" indent="0">
              <a:buNone/>
              <a:defRPr/>
            </a:pPr>
            <a:r>
              <a:rPr lang="uz-Cyrl-UZ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-Ғилдирак тезлиги датчиги (ҒТД);</a:t>
            </a:r>
          </a:p>
          <a:p>
            <a:pPr marL="0" indent="0">
              <a:buNone/>
              <a:defRPr/>
            </a:pPr>
            <a:r>
              <a:rPr lang="uz-Cyrl-UZ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-Ғилдирак тормоз цилиндри (ҒТЦ);</a:t>
            </a:r>
          </a:p>
          <a:p>
            <a:pPr marL="0" indent="0">
              <a:buNone/>
              <a:defRPr/>
            </a:pPr>
            <a:r>
              <a:rPr lang="uz-Cyrl-UZ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-Гидромодулятор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(ГМ)</a:t>
            </a:r>
            <a:r>
              <a:rPr lang="uz-Cyrl-UZ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  <a:defRPr/>
            </a:pPr>
            <a:r>
              <a:rPr lang="uz-Cyrl-UZ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-Бош тормоз цилиндри (БТЦ);</a:t>
            </a:r>
            <a:endParaRPr lang="ru-RU" sz="24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-Электрон бош</a:t>
            </a:r>
            <a:r>
              <a:rPr lang="uz-Cyrl-UZ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қариш блоки (ЭББ).</a:t>
            </a:r>
            <a:br>
              <a:rPr lang="uz-Cyrl-UZ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z-Cyrl-UZ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z-Cyrl-UZ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z-Cyrl-UZ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939" name="Picture 4" descr="51-ўзб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376100" y="1477514"/>
            <a:ext cx="5043013" cy="5062635"/>
          </a:xfrm>
        </p:spPr>
      </p:pic>
      <p:sp>
        <p:nvSpPr>
          <p:cNvPr id="2765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459C9-7F62-4739-9835-B3084AB1CA35}" type="slidenum">
              <a:rPr lang="en-GB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17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2378075" y="404813"/>
            <a:ext cx="7361238" cy="1143000"/>
          </a:xfrm>
        </p:spPr>
        <p:txBody>
          <a:bodyPr anchor="t" anchorCtr="0">
            <a:normAutofit/>
          </a:bodyPr>
          <a:lstStyle/>
          <a:p>
            <a:pPr>
              <a:defRPr/>
            </a:pPr>
            <a:r>
              <a:rPr lang="uz-Cyrl-UZ" sz="4000" dirty="0">
                <a:solidFill>
                  <a:schemeClr val="hlink"/>
                </a:solidFill>
              </a:rPr>
              <a:t>Гидромодулятор таркиби:</a:t>
            </a:r>
            <a:endParaRPr lang="ru-RU" sz="4000" dirty="0">
              <a:solidFill>
                <a:schemeClr val="hlink"/>
              </a:solidFill>
            </a:endParaRPr>
          </a:p>
        </p:txBody>
      </p:sp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>
          <a:xfrm>
            <a:off x="341767" y="1731169"/>
            <a:ext cx="4932362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z-Cyrl-UZ" sz="2400" b="1" i="1" dirty="0" smtClean="0">
                <a:solidFill>
                  <a:srgbClr val="000099"/>
                </a:solidFill>
                <a:latin typeface="Times New Roman" pitchFamily="18" charset="0"/>
              </a:rPr>
              <a:t>Электр гидронасос (Н);</a:t>
            </a:r>
          </a:p>
          <a:p>
            <a:pPr marL="0" indent="0">
              <a:buNone/>
            </a:pPr>
            <a:r>
              <a:rPr lang="uz-Cyrl-UZ" sz="2400" b="1" i="1" dirty="0" smtClean="0">
                <a:solidFill>
                  <a:srgbClr val="000099"/>
                </a:solidFill>
                <a:latin typeface="Times New Roman" pitchFamily="18" charset="0"/>
              </a:rPr>
              <a:t>К1, К2,К3 тескари редукция клапанлари; </a:t>
            </a:r>
          </a:p>
          <a:p>
            <a:pPr marL="0" indent="0">
              <a:buNone/>
            </a:pPr>
            <a:r>
              <a:rPr lang="uz-Cyrl-UZ" sz="2400" b="1" i="1" dirty="0" smtClean="0">
                <a:solidFill>
                  <a:srgbClr val="000099"/>
                </a:solidFill>
                <a:latin typeface="Times New Roman" pitchFamily="18" charset="0"/>
              </a:rPr>
              <a:t>Беркитиш клапанлари К4, К5 ни ўз ичига олган</a:t>
            </a:r>
          </a:p>
          <a:p>
            <a:pPr marL="0" indent="0">
              <a:buNone/>
            </a:pPr>
            <a:r>
              <a:rPr lang="uz-Cyrl-UZ" sz="2400" b="1" i="1" dirty="0" smtClean="0">
                <a:solidFill>
                  <a:srgbClr val="000099"/>
                </a:solidFill>
                <a:latin typeface="Times New Roman" pitchFamily="18" charset="0"/>
              </a:rPr>
              <a:t>   уч ҳолатли электромаг-нитли гидроклапан.</a:t>
            </a:r>
          </a:p>
          <a:p>
            <a:pPr marL="0" indent="0">
              <a:buNone/>
            </a:pPr>
            <a:endParaRPr lang="ru-RU" sz="2400" b="1" i="1" dirty="0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2867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E95AA-B0D7-48EA-B547-624FE248F991}" type="slidenum">
              <a:rPr lang="en-GB"/>
              <a:pPr>
                <a:defRPr/>
              </a:pPr>
              <a:t>9</a:t>
            </a:fld>
            <a:endParaRPr lang="en-GB"/>
          </a:p>
        </p:txBody>
      </p:sp>
      <p:pic>
        <p:nvPicPr>
          <p:cNvPr id="40964" name="Picture 4" descr="51-ўз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1261643"/>
            <a:ext cx="5123035" cy="5144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4137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167</TotalTime>
  <Words>665</Words>
  <Application>Microsoft Office PowerPoint</Application>
  <PresentationFormat>Произвольный</PresentationFormat>
  <Paragraphs>59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мавзу   Замонавий тормоз тизимлари</vt:lpstr>
      <vt:lpstr>Презентация PowerPoint</vt:lpstr>
      <vt:lpstr>Яратилиш тарихи</vt:lpstr>
      <vt:lpstr>Автомобил ғилдиракларнинг блокировка бўлиш шартлари :</vt:lpstr>
      <vt:lpstr>Автомобил ғилдиракларнинг блокировка бўлиш шартлари :</vt:lpstr>
      <vt:lpstr>ABS турлари:</vt:lpstr>
      <vt:lpstr>Тўрт каналли ABS:</vt:lpstr>
      <vt:lpstr> ABS нинг тузилиши</vt:lpstr>
      <vt:lpstr>Гидромодулятор таркиби:</vt:lpstr>
      <vt:lpstr>ABS нинг ишлаш принципи</vt:lpstr>
      <vt:lpstr>ABS нинг ишлаш принципи</vt:lpstr>
      <vt:lpstr>ABS нинг ишлаш принципи</vt:lpstr>
      <vt:lpstr>ABS нинг ишлаш принципи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Transmissiyaning vazifasi tuzilishi va ishlashi</dc:title>
  <dc:creator>Пользователь</dc:creator>
  <cp:lastModifiedBy>Bayramali</cp:lastModifiedBy>
  <cp:revision>68</cp:revision>
  <dcterms:created xsi:type="dcterms:W3CDTF">2019-08-16T04:59:11Z</dcterms:created>
  <dcterms:modified xsi:type="dcterms:W3CDTF">2023-07-02T07:45:07Z</dcterms:modified>
</cp:coreProperties>
</file>