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5"/>
  </p:notesMasterIdLst>
  <p:sldIdLst>
    <p:sldId id="272" r:id="rId2"/>
    <p:sldId id="273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82" r:id="rId12"/>
    <p:sldId id="283" r:id="rId13"/>
    <p:sldId id="284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2" d="100"/>
          <a:sy n="72" d="100"/>
        </p:scale>
        <p:origin x="-114" y="-89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975AED-6605-4009-A6E3-CBB25A520E93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97613A-DE4A-47CA-91F6-7156810480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58087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0737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463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541234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99758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837702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21579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82641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43970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34585" y="617538"/>
            <a:ext cx="10390716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576917" y="2017713"/>
            <a:ext cx="508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860117" y="2017713"/>
            <a:ext cx="508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B2FDA-13A7-441C-8B2A-B8CFC6A4143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990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8693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2449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4624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404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439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7747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6704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9722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88185-ECD8-4A21-825F-D0BB4C8CF1CF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7990FA1-B63D-4F38-AAE8-B76D05A12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41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  <p:sldLayoutId id="2147483852" r:id="rId12"/>
    <p:sldLayoutId id="2147483853" r:id="rId13"/>
    <p:sldLayoutId id="2147483854" r:id="rId14"/>
    <p:sldLayoutId id="2147483855" r:id="rId15"/>
    <p:sldLayoutId id="2147483856" r:id="rId16"/>
    <p:sldLayoutId id="214748385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../../../Documents%20and%20Settings/G'olib/&#1056;&#1072;&#1073;&#1086;&#1095;&#1080;&#1081;%20&#1089;&#1090;&#1086;&#1083;/ABC%20auto/1%20holat.swf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2210" y="609600"/>
            <a:ext cx="8875457" cy="552226"/>
          </a:xfrm>
        </p:spPr>
        <p:txBody>
          <a:bodyPr>
            <a:normAutofit/>
          </a:bodyPr>
          <a:lstStyle/>
          <a:p>
            <a:pPr algn="ctr"/>
            <a:r>
              <a:rPr lang="uz-Cyrl-UZ" sz="28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мавзу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uz-Cyrl-UZ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Замонавий тормоз тизимлари</a:t>
            </a:r>
            <a:endParaRPr lang="ru-RU" sz="27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210833" y="1956195"/>
            <a:ext cx="9770333" cy="3880773"/>
          </a:xfrm>
        </p:spPr>
        <p:txBody>
          <a:bodyPr/>
          <a:lstStyle/>
          <a:p>
            <a:pPr marL="0" indent="0">
              <a:buNone/>
            </a:pPr>
            <a:r>
              <a:rPr lang="uz-Latn-U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Reja</a:t>
            </a:r>
            <a:r>
              <a:rPr lang="uz-Cyrl-U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latinLnBrk="1">
              <a:buNone/>
            </a:pPr>
            <a:r>
              <a:rPr lang="en-US" dirty="0" smtClean="0"/>
              <a:t>1. </a:t>
            </a:r>
            <a:r>
              <a:rPr lang="uz-Cyrl-UZ" dirty="0" smtClean="0"/>
              <a:t>Tormoz </a:t>
            </a:r>
            <a:r>
              <a:rPr lang="uz-Cyrl-UZ" dirty="0"/>
              <a:t>tizimini electron boshqarish</a:t>
            </a:r>
            <a:endParaRPr lang="ru-RU" dirty="0"/>
          </a:p>
          <a:p>
            <a:pPr marL="0" indent="0">
              <a:buNone/>
            </a:pPr>
            <a:r>
              <a:rPr lang="en-US" dirty="0" smtClean="0"/>
              <a:t>2. </a:t>
            </a:r>
            <a:r>
              <a:rPr lang="uz-Cyrl-UZ" dirty="0" smtClean="0"/>
              <a:t>Antiblakirovkali </a:t>
            </a:r>
            <a:r>
              <a:rPr lang="uz-Cyrl-UZ" dirty="0"/>
              <a:t>tormoz tizimi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3721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>
          <a:xfrm>
            <a:off x="2674939" y="188913"/>
            <a:ext cx="3925887" cy="1511300"/>
          </a:xfrm>
        </p:spPr>
        <p:txBody>
          <a:bodyPr/>
          <a:lstStyle/>
          <a:p>
            <a:pPr algn="ctr">
              <a:defRPr/>
            </a:pPr>
            <a:r>
              <a:rPr lang="en-US" u="sng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ABS </a:t>
            </a:r>
            <a:r>
              <a:rPr lang="ru-RU" u="sng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нинг ишлаш принципи</a:t>
            </a:r>
          </a:p>
        </p:txBody>
      </p:sp>
      <p:sp>
        <p:nvSpPr>
          <p:cNvPr id="41986" name="Rectangle 3"/>
          <p:cNvSpPr>
            <a:spLocks noGrp="1" noChangeArrowheads="1"/>
          </p:cNvSpPr>
          <p:nvPr>
            <p:ph idx="1"/>
          </p:nvPr>
        </p:nvSpPr>
        <p:spPr>
          <a:xfrm>
            <a:off x="1809750" y="2017713"/>
            <a:ext cx="5581650" cy="19875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uz-Cyrl-UZ" sz="2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600" b="1" i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Тормозланиш</a:t>
            </a:r>
            <a:r>
              <a:rPr lang="ru-RU" sz="26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i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режими</a:t>
            </a:r>
            <a:r>
              <a:rPr lang="ru-RU" sz="26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4</a:t>
            </a:r>
            <a:r>
              <a:rPr lang="en-US" sz="26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z-Cyrl-UZ" sz="26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ҳ</a:t>
            </a:r>
            <a:r>
              <a:rPr lang="ru-RU" sz="2600" b="1" i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олатда</a:t>
            </a:r>
            <a:r>
              <a:rPr lang="uz-Cyrl-UZ" sz="26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амалга оширилади:</a:t>
            </a:r>
          </a:p>
          <a:p>
            <a:pPr>
              <a:buFont typeface="Wingdings" pitchFamily="2" charset="2"/>
              <a:buNone/>
            </a:pPr>
            <a:r>
              <a:rPr lang="uz-Cyrl-UZ" sz="2600" i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600" b="1" i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n-US" sz="2600" b="1" i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ABS</a:t>
            </a:r>
            <a:r>
              <a:rPr lang="ru-RU" sz="2600" b="1" i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сиз </a:t>
            </a:r>
            <a:r>
              <a:rPr lang="uz-Cyrl-UZ" sz="2600" b="1" i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2600" b="1" i="1" dirty="0" err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ормозлаш</a:t>
            </a:r>
            <a:r>
              <a:rPr lang="ru-RU" sz="2600" b="1" i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26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i="1" dirty="0" err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режими</a:t>
            </a:r>
            <a:endParaRPr lang="uz-Cyrl-UZ" sz="2600" b="1" i="1" dirty="0">
              <a:solidFill>
                <a:srgbClr val="CC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uz-Cyrl-UZ" sz="2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z-Cyrl-UZ" sz="26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Бу ҳолда:</a:t>
            </a:r>
          </a:p>
          <a:p>
            <a:pPr>
              <a:buFont typeface="Wingdings" pitchFamily="2" charset="2"/>
              <a:buNone/>
            </a:pPr>
            <a:endParaRPr lang="ru-RU" sz="2600" b="1" i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6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A71DB4-751E-4AA8-A81A-B2FBD1CFF587}" type="slidenum">
              <a:rPr lang="en-GB"/>
              <a:pPr>
                <a:defRPr/>
              </a:pPr>
              <a:t>10</a:t>
            </a:fld>
            <a:endParaRPr lang="en-GB"/>
          </a:p>
        </p:txBody>
      </p:sp>
      <p:pic>
        <p:nvPicPr>
          <p:cNvPr id="41988" name="Picture 4" descr="51-ўзб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91400" y="224142"/>
            <a:ext cx="3527197" cy="3542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89" name="Text Box 5"/>
          <p:cNvSpPr txBox="1">
            <a:spLocks noChangeArrowheads="1"/>
          </p:cNvSpPr>
          <p:nvPr/>
        </p:nvSpPr>
        <p:spPr bwMode="auto">
          <a:xfrm>
            <a:off x="1703389" y="3933825"/>
            <a:ext cx="87852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>
              <a:latin typeface="Verdana" pitchFamily="34" charset="0"/>
            </a:endParaRPr>
          </a:p>
        </p:txBody>
      </p:sp>
      <p:sp>
        <p:nvSpPr>
          <p:cNvPr id="41990" name="Text Box 6"/>
          <p:cNvSpPr txBox="1">
            <a:spLocks noChangeArrowheads="1"/>
          </p:cNvSpPr>
          <p:nvPr/>
        </p:nvSpPr>
        <p:spPr bwMode="auto">
          <a:xfrm>
            <a:off x="1774825" y="4076700"/>
            <a:ext cx="86756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>
              <a:latin typeface="Verdana" pitchFamily="34" charset="0"/>
            </a:endParaRPr>
          </a:p>
        </p:txBody>
      </p:sp>
      <p:sp>
        <p:nvSpPr>
          <p:cNvPr id="41991" name="Text Box 7"/>
          <p:cNvSpPr txBox="1">
            <a:spLocks noChangeArrowheads="1"/>
          </p:cNvSpPr>
          <p:nvPr/>
        </p:nvSpPr>
        <p:spPr bwMode="auto">
          <a:xfrm>
            <a:off x="2024064" y="3857626"/>
            <a:ext cx="8643937" cy="209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z-Cyrl-UZ" sz="2600" b="1" i="1" dirty="0">
                <a:solidFill>
                  <a:srgbClr val="000099"/>
                </a:solidFill>
                <a:latin typeface="Times New Roman" pitchFamily="18" charset="0"/>
              </a:rPr>
              <a:t>а) </a:t>
            </a:r>
            <a:r>
              <a:rPr lang="ru-RU" sz="2600" b="1" i="1" dirty="0">
                <a:latin typeface="Times New Roman" pitchFamily="18" charset="0"/>
              </a:rPr>
              <a:t> </a:t>
            </a:r>
            <a:r>
              <a:rPr lang="ru-RU" sz="2600" b="1" i="1" dirty="0">
                <a:solidFill>
                  <a:srgbClr val="000099"/>
                </a:solidFill>
                <a:latin typeface="Times New Roman" pitchFamily="18" charset="0"/>
              </a:rPr>
              <a:t>Тормоз педали </a:t>
            </a:r>
            <a:r>
              <a:rPr lang="ru-RU" sz="2600" b="1" i="1" dirty="0" err="1">
                <a:solidFill>
                  <a:srgbClr val="000099"/>
                </a:solidFill>
                <a:latin typeface="Times New Roman" pitchFamily="18" charset="0"/>
              </a:rPr>
              <a:t>датчиги</a:t>
            </a:r>
            <a:r>
              <a:rPr lang="ru-RU" sz="2600" b="1" i="1" dirty="0">
                <a:solidFill>
                  <a:srgbClr val="000099"/>
                </a:solidFill>
                <a:latin typeface="Times New Roman" pitchFamily="18" charset="0"/>
              </a:rPr>
              <a:t> ПД </a:t>
            </a:r>
            <a:r>
              <a:rPr lang="ru-RU" sz="2600" b="1" i="1" dirty="0" err="1">
                <a:solidFill>
                  <a:srgbClr val="000099"/>
                </a:solidFill>
                <a:latin typeface="Times New Roman" pitchFamily="18" charset="0"/>
              </a:rPr>
              <a:t>босилиши</a:t>
            </a:r>
            <a:r>
              <a:rPr lang="ru-RU" sz="2600" b="1" i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ru-RU" sz="2600" b="1" i="1" dirty="0" err="1">
                <a:solidFill>
                  <a:srgbClr val="000099"/>
                </a:solidFill>
                <a:latin typeface="Times New Roman" pitchFamily="18" charset="0"/>
              </a:rPr>
              <a:t>билан</a:t>
            </a:r>
            <a:r>
              <a:rPr lang="ru-RU" sz="2600" b="1" i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en-US" sz="2600" b="1" i="1" dirty="0">
                <a:solidFill>
                  <a:srgbClr val="000099"/>
                </a:solidFill>
                <a:latin typeface="Times New Roman" pitchFamily="18" charset="0"/>
              </a:rPr>
              <a:t>ABS</a:t>
            </a:r>
            <a:r>
              <a:rPr lang="ru-RU" sz="2600" b="1" i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ru-RU" sz="2600" b="1" i="1" dirty="0" err="1">
                <a:solidFill>
                  <a:srgbClr val="000099"/>
                </a:solidFill>
                <a:latin typeface="Times New Roman" pitchFamily="18" charset="0"/>
              </a:rPr>
              <a:t>уланади</a:t>
            </a:r>
            <a:r>
              <a:rPr lang="ru-RU" sz="2600" b="1" i="1" dirty="0">
                <a:solidFill>
                  <a:srgbClr val="000099"/>
                </a:solidFill>
                <a:latin typeface="Times New Roman" pitchFamily="18" charset="0"/>
              </a:rPr>
              <a:t>, </a:t>
            </a:r>
            <a:r>
              <a:rPr lang="ru-RU" sz="2600" b="1" i="1" dirty="0" err="1">
                <a:solidFill>
                  <a:srgbClr val="000099"/>
                </a:solidFill>
                <a:latin typeface="Times New Roman" pitchFamily="18" charset="0"/>
              </a:rPr>
              <a:t>лекин</a:t>
            </a:r>
            <a:r>
              <a:rPr lang="ru-RU" sz="2600" b="1" i="1" dirty="0">
                <a:solidFill>
                  <a:srgbClr val="000099"/>
                </a:solidFill>
                <a:latin typeface="Times New Roman" pitchFamily="18" charset="0"/>
              </a:rPr>
              <a:t> у </a:t>
            </a:r>
            <a:r>
              <a:rPr lang="ru-RU" sz="2600" b="1" i="1" dirty="0" err="1">
                <a:solidFill>
                  <a:srgbClr val="000099"/>
                </a:solidFill>
                <a:latin typeface="Times New Roman" pitchFamily="18" charset="0"/>
              </a:rPr>
              <a:t>ишламайди</a:t>
            </a:r>
            <a:r>
              <a:rPr lang="ru-RU" sz="2600" b="1" i="1" dirty="0">
                <a:solidFill>
                  <a:srgbClr val="000099"/>
                </a:solidFill>
                <a:latin typeface="Times New Roman" pitchFamily="18" charset="0"/>
              </a:rPr>
              <a:t>, </a:t>
            </a:r>
            <a:r>
              <a:rPr lang="ru-RU" sz="2600" b="1" i="1" dirty="0" err="1">
                <a:solidFill>
                  <a:srgbClr val="000099"/>
                </a:solidFill>
                <a:latin typeface="Times New Roman" pitchFamily="18" charset="0"/>
              </a:rPr>
              <a:t>чунки</a:t>
            </a:r>
            <a:r>
              <a:rPr lang="ru-RU" sz="2600" b="1" i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ru-RU" sz="2600" b="1" i="1" dirty="0" err="1">
                <a:solidFill>
                  <a:srgbClr val="000099"/>
                </a:solidFill>
                <a:latin typeface="Times New Roman" pitchFamily="18" charset="0"/>
              </a:rPr>
              <a:t>ғилдиракларнинг</a:t>
            </a:r>
            <a:r>
              <a:rPr lang="ru-RU" sz="2600" b="1" i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ru-RU" sz="2600" b="1" i="1" dirty="0" err="1">
                <a:solidFill>
                  <a:srgbClr val="000099"/>
                </a:solidFill>
                <a:latin typeface="Times New Roman" pitchFamily="18" charset="0"/>
              </a:rPr>
              <a:t>айланиш</a:t>
            </a:r>
            <a:r>
              <a:rPr lang="ru-RU" sz="2600" b="1" i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ru-RU" sz="2600" b="1" i="1" dirty="0" err="1">
                <a:solidFill>
                  <a:srgbClr val="000099"/>
                </a:solidFill>
                <a:latin typeface="Times New Roman" pitchFamily="18" charset="0"/>
              </a:rPr>
              <a:t>тезлигида</a:t>
            </a:r>
            <a:r>
              <a:rPr lang="ru-RU" sz="2600" b="1" i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ru-RU" sz="2600" b="1" i="1" dirty="0" err="1">
                <a:solidFill>
                  <a:srgbClr val="000099"/>
                </a:solidFill>
                <a:latin typeface="Times New Roman" pitchFamily="18" charset="0"/>
              </a:rPr>
              <a:t>фарқ</a:t>
            </a:r>
            <a:r>
              <a:rPr lang="ru-RU" sz="2600" b="1" i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ru-RU" sz="2600" b="1" i="1" dirty="0" err="1">
                <a:solidFill>
                  <a:srgbClr val="000099"/>
                </a:solidFill>
                <a:latin typeface="Times New Roman" pitchFamily="18" charset="0"/>
              </a:rPr>
              <a:t>йўқ</a:t>
            </a:r>
            <a:r>
              <a:rPr lang="uz-Cyrl-UZ" sz="2600" b="1" i="1" dirty="0">
                <a:solidFill>
                  <a:srgbClr val="000099"/>
                </a:solidFill>
                <a:latin typeface="Times New Roman" pitchFamily="18" charset="0"/>
              </a:rPr>
              <a:t>;                                                     б) Тормоз суюқлиги БТЦ дан М канал ва К4  клапан орқали ҒТЦ га узатилади.К1, К2 ва К5 клапанлар ёпиқ</a:t>
            </a:r>
            <a:endParaRPr lang="ru-RU" sz="2600" b="1" i="1" dirty="0">
              <a:solidFill>
                <a:srgbClr val="000099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064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>
          <a:xfrm>
            <a:off x="2640014" y="333375"/>
            <a:ext cx="7242175" cy="1143000"/>
          </a:xfrm>
        </p:spPr>
        <p:txBody>
          <a:bodyPr anchor="t" anchorCtr="0"/>
          <a:lstStyle/>
          <a:p>
            <a:pPr algn="ctr">
              <a:defRPr/>
            </a:pPr>
            <a:r>
              <a:rPr lang="en-US" sz="3200" u="sng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ABS </a:t>
            </a:r>
            <a:r>
              <a:rPr lang="ru-RU" sz="3200" u="sng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нинг</a:t>
            </a:r>
            <a:r>
              <a:rPr lang="ru-RU" sz="3200" u="sng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ru-RU" sz="3200" u="sng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ишлаш</a:t>
            </a:r>
            <a:r>
              <a:rPr lang="ru-RU" sz="3200" u="sng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ru-RU" sz="3200" u="sng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принципи</a:t>
            </a:r>
            <a:endParaRPr lang="ru-RU" sz="3200" u="sng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3010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152524"/>
            <a:ext cx="7615237" cy="112395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uz-Cyrl-UZ" sz="2000" b="1" i="1" dirty="0" smtClean="0">
                <a:solidFill>
                  <a:srgbClr val="CC0000"/>
                </a:solidFill>
                <a:latin typeface="Times New Roman" pitchFamily="18" charset="0"/>
              </a:rPr>
              <a:t>2. </a:t>
            </a:r>
            <a:r>
              <a:rPr lang="ru-RU" sz="2000" b="1" i="1" dirty="0" smtClean="0">
                <a:solidFill>
                  <a:srgbClr val="CC0000"/>
                </a:solidFill>
                <a:latin typeface="Times New Roman" pitchFamily="18" charset="0"/>
              </a:rPr>
              <a:t>Ғ</a:t>
            </a:r>
            <a:r>
              <a:rPr lang="uz-Cyrl-UZ" sz="2000" b="1" i="1" dirty="0" smtClean="0">
                <a:solidFill>
                  <a:srgbClr val="CC0000"/>
                </a:solidFill>
                <a:latin typeface="Times New Roman" pitchFamily="18" charset="0"/>
              </a:rPr>
              <a:t>Т</a:t>
            </a:r>
            <a:r>
              <a:rPr lang="ru-RU" sz="2000" b="1" i="1" dirty="0" smtClean="0">
                <a:solidFill>
                  <a:srgbClr val="CC0000"/>
                </a:solidFill>
                <a:latin typeface="Times New Roman" pitchFamily="18" charset="0"/>
              </a:rPr>
              <a:t>Ц да «</a:t>
            </a:r>
            <a:r>
              <a:rPr lang="ru-RU" sz="2000" b="1" i="1" dirty="0" err="1" smtClean="0">
                <a:solidFill>
                  <a:srgbClr val="CC0000"/>
                </a:solidFill>
                <a:latin typeface="Times New Roman" pitchFamily="18" charset="0"/>
              </a:rPr>
              <a:t>босимни</a:t>
            </a:r>
            <a:r>
              <a:rPr lang="ru-RU" sz="2000" b="1" i="1" dirty="0" smtClean="0">
                <a:solidFill>
                  <a:srgbClr val="CC0000"/>
                </a:solidFill>
                <a:latin typeface="Times New Roman" pitchFamily="18" charset="0"/>
              </a:rPr>
              <a:t> </a:t>
            </a:r>
            <a:r>
              <a:rPr lang="ru-RU" sz="2000" b="1" i="1" dirty="0" err="1" smtClean="0">
                <a:solidFill>
                  <a:srgbClr val="CC0000"/>
                </a:solidFill>
                <a:latin typeface="Times New Roman" pitchFamily="18" charset="0"/>
              </a:rPr>
              <a:t>пасайиш</a:t>
            </a:r>
            <a:r>
              <a:rPr lang="ru-RU" sz="2000" b="1" i="1" dirty="0" smtClean="0">
                <a:solidFill>
                  <a:srgbClr val="CC0000"/>
                </a:solidFill>
                <a:latin typeface="Times New Roman" pitchFamily="18" charset="0"/>
              </a:rPr>
              <a:t>» </a:t>
            </a:r>
            <a:r>
              <a:rPr lang="ru-RU" sz="2000" b="1" i="1" dirty="0" err="1" smtClean="0">
                <a:solidFill>
                  <a:srgbClr val="CC0000"/>
                </a:solidFill>
                <a:latin typeface="Times New Roman" pitchFamily="18" charset="0"/>
              </a:rPr>
              <a:t>режими</a:t>
            </a:r>
            <a:r>
              <a:rPr lang="ru-RU" sz="2000" b="1" dirty="0" smtClean="0">
                <a:solidFill>
                  <a:srgbClr val="CC0000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30722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37FC0E-FD21-49B3-88CF-0EB1D768C65C}" type="slidenum">
              <a:rPr lang="en-GB"/>
              <a:pPr>
                <a:defRPr/>
              </a:pPr>
              <a:t>11</a:t>
            </a:fld>
            <a:endParaRPr lang="en-GB"/>
          </a:p>
        </p:txBody>
      </p:sp>
      <p:sp>
        <p:nvSpPr>
          <p:cNvPr id="43012" name="Text Box 5"/>
          <p:cNvSpPr txBox="1">
            <a:spLocks noChangeArrowheads="1"/>
          </p:cNvSpPr>
          <p:nvPr/>
        </p:nvSpPr>
        <p:spPr bwMode="auto">
          <a:xfrm>
            <a:off x="1066800" y="1709063"/>
            <a:ext cx="9278938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uz-Cyrl-UZ" sz="22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а) </a:t>
            </a:r>
            <a:r>
              <a:rPr lang="en-US" sz="22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ABS</a:t>
            </a:r>
            <a:r>
              <a:rPr lang="ru-RU" sz="22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i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нинг</a:t>
            </a:r>
            <a:r>
              <a:rPr lang="ru-RU" sz="22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ЭББ  </a:t>
            </a:r>
            <a:r>
              <a:rPr lang="en-US" sz="2200" b="1" i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22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сигнал </a:t>
            </a:r>
            <a:r>
              <a:rPr lang="ru-RU" sz="2200" b="1" i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асосида</a:t>
            </a:r>
            <a:r>
              <a:rPr lang="ru-RU" sz="22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«А» </a:t>
            </a:r>
            <a:r>
              <a:rPr lang="ru-RU" sz="2200" b="1" i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контактларга</a:t>
            </a:r>
            <a:r>
              <a:rPr lang="ru-RU" sz="22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ru-RU" sz="22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к =10В </a:t>
            </a:r>
            <a:r>
              <a:rPr lang="ru-RU" sz="2200" b="1" i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кучланиш</a:t>
            </a:r>
            <a:r>
              <a:rPr lang="uz-Cyrl-UZ" sz="22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i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узатади</a:t>
            </a:r>
            <a:r>
              <a:rPr lang="uz-Cyrl-UZ" sz="22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i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2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z-Cyrl-UZ" sz="22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200" b="1" i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гидроклапаннинг</a:t>
            </a:r>
            <a:r>
              <a:rPr lang="ru-RU" sz="22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z-Cyrl-UZ" sz="22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электромагнит </a:t>
            </a:r>
            <a:r>
              <a:rPr lang="ru-RU" sz="2200" b="1" i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ғал</a:t>
            </a:r>
            <a:r>
              <a:rPr lang="uz-Cyrl-UZ" sz="22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200" b="1" i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таги</a:t>
            </a:r>
            <a:r>
              <a:rPr lang="ru-RU" sz="22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ru-RU" sz="22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i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орқали</a:t>
            </a:r>
            <a:r>
              <a:rPr lang="ru-RU" sz="22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~5А ток </a:t>
            </a:r>
            <a:r>
              <a:rPr lang="ru-RU" sz="2200" b="1" i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ўта</a:t>
            </a:r>
            <a:r>
              <a:rPr lang="ru-RU" sz="22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i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бошлайди</a:t>
            </a:r>
            <a:r>
              <a:rPr lang="ru-RU" sz="22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 Шу </a:t>
            </a:r>
            <a:r>
              <a:rPr lang="ru-RU" sz="2200" b="1" i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билан</a:t>
            </a:r>
            <a:r>
              <a:rPr lang="ru-RU" sz="22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i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бир</a:t>
            </a:r>
            <a:r>
              <a:rPr lang="ru-RU" sz="22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i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вақтда</a:t>
            </a:r>
            <a:r>
              <a:rPr lang="ru-RU" sz="22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гидронасос </a:t>
            </a:r>
            <a:r>
              <a:rPr lang="uz-Cyrl-UZ" sz="22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2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i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нинг</a:t>
            </a:r>
            <a:r>
              <a:rPr lang="ru-RU" sz="22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en-US" sz="22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2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200" b="1" i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контактига</a:t>
            </a:r>
            <a:r>
              <a:rPr lang="ru-RU" sz="22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12В </a:t>
            </a:r>
            <a:r>
              <a:rPr lang="ru-RU" sz="2200" b="1" i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кучланиш</a:t>
            </a:r>
            <a:r>
              <a:rPr lang="ru-RU" sz="22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i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узатилади</a:t>
            </a:r>
            <a:r>
              <a:rPr lang="ru-RU" sz="22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i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2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гидронасос </a:t>
            </a:r>
            <a:r>
              <a:rPr lang="ru-RU" sz="2200" b="1" i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ишлай</a:t>
            </a:r>
            <a:r>
              <a:rPr lang="ru-RU" sz="22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i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бошлайди</a:t>
            </a:r>
            <a:r>
              <a:rPr lang="uz-Cyrl-UZ" sz="2200" dirty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algn="just">
              <a:spcBef>
                <a:spcPct val="50000"/>
              </a:spcBef>
            </a:pPr>
            <a:r>
              <a:rPr lang="uz-Cyrl-UZ" sz="22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б) </a:t>
            </a:r>
            <a:r>
              <a:rPr lang="ru-RU" sz="22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Гидронасос Н </a:t>
            </a:r>
            <a:r>
              <a:rPr lang="uz-Cyrl-UZ" sz="22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i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нинг</a:t>
            </a:r>
            <a:r>
              <a:rPr lang="ru-RU" sz="22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z-Cyrl-UZ" sz="22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i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босими</a:t>
            </a:r>
            <a:r>
              <a:rPr lang="uz-Cyrl-UZ" sz="22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i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таъсирида</a:t>
            </a:r>
            <a:r>
              <a:rPr lang="uz-Cyrl-UZ" sz="22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К1</a:t>
            </a:r>
            <a:r>
              <a:rPr lang="uz-Cyrl-UZ" sz="22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i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2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К2 </a:t>
            </a:r>
            <a:r>
              <a:rPr lang="ru-RU" sz="2200" b="1" i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клапанлар</a:t>
            </a:r>
            <a:r>
              <a:rPr lang="ru-RU" sz="22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i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очилади</a:t>
            </a:r>
            <a:r>
              <a:rPr lang="ru-RU" sz="22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 Бош </a:t>
            </a:r>
            <a:r>
              <a:rPr lang="ru-RU" sz="2200" b="1" i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электрогидроклапандаги</a:t>
            </a:r>
            <a:r>
              <a:rPr lang="ru-RU" sz="22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К5 клапан </a:t>
            </a:r>
            <a:r>
              <a:rPr lang="ru-RU" sz="2200" b="1" i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ҳам</a:t>
            </a:r>
            <a:r>
              <a:rPr lang="ru-RU" sz="22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i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очилади</a:t>
            </a:r>
            <a:r>
              <a:rPr lang="ru-RU" sz="22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 К4 клапан </a:t>
            </a:r>
            <a:r>
              <a:rPr lang="ru-RU" sz="2200" b="1" i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эса</a:t>
            </a:r>
            <a:r>
              <a:rPr lang="ru-RU" sz="22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электромагнит </a:t>
            </a:r>
            <a:r>
              <a:rPr lang="ru-RU" sz="2200" b="1" i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ғалтак</a:t>
            </a:r>
            <a:r>
              <a:rPr lang="ru-RU" sz="22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W </a:t>
            </a:r>
            <a:r>
              <a:rPr lang="ru-RU" sz="2200" b="1" i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нинг</a:t>
            </a:r>
            <a:r>
              <a:rPr lang="ru-RU" sz="22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i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нинаси</a:t>
            </a:r>
            <a:r>
              <a:rPr lang="ru-RU" sz="22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i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таъсирида</a:t>
            </a:r>
            <a:r>
              <a:rPr lang="ru-RU" sz="22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i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ёпилади</a:t>
            </a:r>
            <a:r>
              <a:rPr lang="ru-RU" sz="22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spcBef>
                <a:spcPct val="50000"/>
              </a:spcBef>
            </a:pPr>
            <a:r>
              <a:rPr lang="uz-Cyrl-UZ" sz="2000" b="1" i="1" dirty="0">
                <a:solidFill>
                  <a:srgbClr val="000099"/>
                </a:solidFill>
                <a:latin typeface="Times New Roman" pitchFamily="18" charset="0"/>
              </a:rPr>
              <a:t>с</a:t>
            </a:r>
            <a:r>
              <a:rPr lang="uz-Cyrl-UZ" sz="1600" b="1" i="1" dirty="0">
                <a:solidFill>
                  <a:srgbClr val="000099"/>
                </a:solidFill>
                <a:latin typeface="Times New Roman" pitchFamily="18" charset="0"/>
              </a:rPr>
              <a:t>) </a:t>
            </a:r>
            <a:r>
              <a:rPr lang="ru-RU" sz="2000" b="1" i="1" dirty="0">
                <a:solidFill>
                  <a:srgbClr val="000099"/>
                </a:solidFill>
                <a:latin typeface="Times New Roman" pitchFamily="18" charset="0"/>
              </a:rPr>
              <a:t>тормоз </a:t>
            </a:r>
            <a:r>
              <a:rPr lang="ru-RU" sz="2000" b="1" i="1" dirty="0" err="1">
                <a:solidFill>
                  <a:srgbClr val="000099"/>
                </a:solidFill>
                <a:latin typeface="Times New Roman" pitchFamily="18" charset="0"/>
              </a:rPr>
              <a:t>суюқлиги</a:t>
            </a:r>
            <a:r>
              <a:rPr lang="ru-RU" sz="2000" b="1" i="1" dirty="0">
                <a:solidFill>
                  <a:srgbClr val="000099"/>
                </a:solidFill>
                <a:latin typeface="Times New Roman" pitchFamily="18" charset="0"/>
              </a:rPr>
              <a:t> К5</a:t>
            </a:r>
            <a:r>
              <a:rPr lang="uz-Cyrl-UZ" sz="2000" b="1" i="1" dirty="0">
                <a:solidFill>
                  <a:srgbClr val="000099"/>
                </a:solidFill>
                <a:latin typeface="Times New Roman" pitchFamily="18" charset="0"/>
              </a:rPr>
              <a:t>, </a:t>
            </a:r>
            <a:r>
              <a:rPr lang="ru-RU" sz="2000" b="1" i="1" dirty="0">
                <a:solidFill>
                  <a:srgbClr val="000099"/>
                </a:solidFill>
                <a:latin typeface="Times New Roman" pitchFamily="18" charset="0"/>
              </a:rPr>
              <a:t> К2 </a:t>
            </a:r>
            <a:r>
              <a:rPr lang="ru-RU" sz="2000" b="1" i="1" dirty="0" err="1">
                <a:solidFill>
                  <a:srgbClr val="000099"/>
                </a:solidFill>
                <a:latin typeface="Times New Roman" pitchFamily="18" charset="0"/>
              </a:rPr>
              <a:t>ва</a:t>
            </a:r>
            <a:r>
              <a:rPr lang="ru-RU" sz="2000" b="1" i="1" dirty="0">
                <a:solidFill>
                  <a:srgbClr val="000099"/>
                </a:solidFill>
                <a:latin typeface="Times New Roman" pitchFamily="18" charset="0"/>
              </a:rPr>
              <a:t> К1</a:t>
            </a:r>
            <a:r>
              <a:rPr lang="uz-Cyrl-UZ" sz="2000" b="1" i="1" dirty="0">
                <a:solidFill>
                  <a:srgbClr val="000099"/>
                </a:solidFill>
                <a:latin typeface="Times New Roman" pitchFamily="18" charset="0"/>
              </a:rPr>
              <a:t> к</a:t>
            </a:r>
            <a:r>
              <a:rPr lang="ru-RU" sz="2000" b="1" i="1" dirty="0" err="1">
                <a:solidFill>
                  <a:srgbClr val="000099"/>
                </a:solidFill>
                <a:latin typeface="Times New Roman" pitchFamily="18" charset="0"/>
              </a:rPr>
              <a:t>лапанлар</a:t>
            </a:r>
            <a:r>
              <a:rPr lang="ru-RU" sz="2000" b="1" i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ru-RU" sz="2000" b="1" i="1" dirty="0" err="1">
                <a:solidFill>
                  <a:srgbClr val="000099"/>
                </a:solidFill>
                <a:latin typeface="Times New Roman" pitchFamily="18" charset="0"/>
              </a:rPr>
              <a:t>орқали</a:t>
            </a:r>
            <a:r>
              <a:rPr lang="ru-RU" sz="2000" b="1" i="1" dirty="0">
                <a:solidFill>
                  <a:srgbClr val="000099"/>
                </a:solidFill>
                <a:latin typeface="Times New Roman" pitchFamily="18" charset="0"/>
              </a:rPr>
              <a:t>  Ғ</a:t>
            </a:r>
            <a:r>
              <a:rPr lang="uz-Cyrl-UZ" sz="2000" b="1" i="1" dirty="0">
                <a:solidFill>
                  <a:srgbClr val="000099"/>
                </a:solidFill>
                <a:latin typeface="Times New Roman" pitchFamily="18" charset="0"/>
              </a:rPr>
              <a:t>Т</a:t>
            </a:r>
            <a:r>
              <a:rPr lang="ru-RU" sz="2000" b="1" i="1" dirty="0">
                <a:solidFill>
                  <a:srgbClr val="000099"/>
                </a:solidFill>
                <a:latin typeface="Times New Roman" pitchFamily="18" charset="0"/>
              </a:rPr>
              <a:t>Ц дан Б</a:t>
            </a:r>
            <a:r>
              <a:rPr lang="uz-Cyrl-UZ" sz="2000" b="1" i="1" dirty="0">
                <a:solidFill>
                  <a:srgbClr val="000099"/>
                </a:solidFill>
                <a:latin typeface="Times New Roman" pitchFamily="18" charset="0"/>
              </a:rPr>
              <a:t>Т</a:t>
            </a:r>
            <a:r>
              <a:rPr lang="ru-RU" sz="2000" b="1" i="1" dirty="0">
                <a:solidFill>
                  <a:srgbClr val="000099"/>
                </a:solidFill>
                <a:latin typeface="Times New Roman" pitchFamily="18" charset="0"/>
              </a:rPr>
              <a:t>Ц га </a:t>
            </a:r>
            <a:r>
              <a:rPr lang="ru-RU" sz="2000" b="1" i="1" dirty="0" err="1">
                <a:solidFill>
                  <a:srgbClr val="000099"/>
                </a:solidFill>
                <a:latin typeface="Times New Roman" pitchFamily="18" charset="0"/>
              </a:rPr>
              <a:t>қайтар</a:t>
            </a:r>
            <a:r>
              <a:rPr lang="uz-Cyrl-UZ" sz="2000" b="1" i="1" dirty="0">
                <a:solidFill>
                  <a:srgbClr val="000099"/>
                </a:solidFill>
                <a:latin typeface="Times New Roman" pitchFamily="18" charset="0"/>
              </a:rPr>
              <a:t>алади.</a:t>
            </a:r>
            <a:r>
              <a:rPr lang="uz-Cyrl-UZ" sz="22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               </a:t>
            </a:r>
          </a:p>
          <a:p>
            <a:pPr algn="just">
              <a:spcBef>
                <a:spcPct val="50000"/>
              </a:spcBef>
            </a:pPr>
            <a:endParaRPr lang="ru-RU" sz="2200" b="1" i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532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>
          <a:xfrm>
            <a:off x="2674938" y="617538"/>
            <a:ext cx="6850062" cy="1143000"/>
          </a:xfrm>
        </p:spPr>
        <p:txBody>
          <a:bodyPr anchor="t" anchorCtr="0"/>
          <a:lstStyle/>
          <a:p>
            <a:pPr algn="ctr">
              <a:defRPr/>
            </a:pPr>
            <a:r>
              <a:rPr lang="en-US" sz="3200" u="sng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ABS </a:t>
            </a:r>
            <a:r>
              <a:rPr lang="ru-RU" sz="3200" u="sng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нинг</a:t>
            </a:r>
            <a:r>
              <a:rPr lang="ru-RU" sz="3200" u="sng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ru-RU" sz="3200" u="sng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ишлаш</a:t>
            </a:r>
            <a:r>
              <a:rPr lang="ru-RU" sz="3200" u="sng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ru-RU" sz="3200" u="sng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принципи</a:t>
            </a:r>
            <a:endParaRPr lang="ru-RU" sz="3200" u="sng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174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738E1F-A362-46A3-968B-C10027648899}" type="slidenum">
              <a:rPr lang="en-GB"/>
              <a:pPr>
                <a:defRPr/>
              </a:pPr>
              <a:t>12</a:t>
            </a:fld>
            <a:endParaRPr lang="en-GB"/>
          </a:p>
        </p:txBody>
      </p:sp>
      <p:sp>
        <p:nvSpPr>
          <p:cNvPr id="44035" name="Text Box 5"/>
          <p:cNvSpPr txBox="1">
            <a:spLocks noChangeArrowheads="1"/>
          </p:cNvSpPr>
          <p:nvPr/>
        </p:nvSpPr>
        <p:spPr bwMode="auto">
          <a:xfrm>
            <a:off x="2024064" y="1357313"/>
            <a:ext cx="8143875" cy="449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z-Cyrl-UZ" sz="2600" b="1" i="1">
                <a:solidFill>
                  <a:srgbClr val="CC0000"/>
                </a:solidFill>
                <a:latin typeface="Times New Roman" pitchFamily="18" charset="0"/>
              </a:rPr>
              <a:t>3. </a:t>
            </a:r>
            <a:r>
              <a:rPr lang="ru-RU" sz="2600" b="1" i="1">
                <a:solidFill>
                  <a:srgbClr val="CC0000"/>
                </a:solidFill>
                <a:latin typeface="Times New Roman" pitchFamily="18" charset="0"/>
              </a:rPr>
              <a:t>Ғ</a:t>
            </a:r>
            <a:r>
              <a:rPr lang="uz-Cyrl-UZ" sz="2600" b="1" i="1">
                <a:solidFill>
                  <a:srgbClr val="CC0000"/>
                </a:solidFill>
                <a:latin typeface="Times New Roman" pitchFamily="18" charset="0"/>
              </a:rPr>
              <a:t>Т</a:t>
            </a:r>
            <a:r>
              <a:rPr lang="ru-RU" sz="2600" b="1" i="1">
                <a:solidFill>
                  <a:srgbClr val="CC0000"/>
                </a:solidFill>
                <a:latin typeface="Times New Roman" pitchFamily="18" charset="0"/>
              </a:rPr>
              <a:t>Ц да «босимни ушлаш» режими</a:t>
            </a:r>
            <a:r>
              <a:rPr lang="uz-Cyrl-UZ" sz="2600" b="1" i="1">
                <a:solidFill>
                  <a:srgbClr val="CC0000"/>
                </a:solidFill>
                <a:latin typeface="Times New Roman" pitchFamily="18" charset="0"/>
              </a:rPr>
              <a:t>.</a:t>
            </a:r>
          </a:p>
          <a:p>
            <a:r>
              <a:rPr lang="ru-RU" sz="2600" b="1" i="1">
                <a:solidFill>
                  <a:srgbClr val="000099"/>
                </a:solidFill>
                <a:latin typeface="Times New Roman" pitchFamily="18" charset="0"/>
              </a:rPr>
              <a:t>а) </a:t>
            </a:r>
            <a:r>
              <a:rPr lang="en-US" sz="2600" b="1" i="1">
                <a:solidFill>
                  <a:srgbClr val="000099"/>
                </a:solidFill>
                <a:latin typeface="Times New Roman" pitchFamily="18" charset="0"/>
              </a:rPr>
              <a:t>ABS</a:t>
            </a:r>
            <a:r>
              <a:rPr lang="ru-RU" sz="2600" b="1" i="1">
                <a:solidFill>
                  <a:srgbClr val="000099"/>
                </a:solidFill>
                <a:latin typeface="Times New Roman" pitchFamily="18" charset="0"/>
              </a:rPr>
              <a:t>нинг ЭББ «А» контактларга ~ 4 Б кучланиш узатади, электромагнит ғалтак </a:t>
            </a:r>
            <a:r>
              <a:rPr lang="en-US" sz="2600" b="1" i="1">
                <a:solidFill>
                  <a:srgbClr val="000099"/>
                </a:solidFill>
                <a:latin typeface="Times New Roman" pitchFamily="18" charset="0"/>
              </a:rPr>
              <a:t>W</a:t>
            </a:r>
            <a:r>
              <a:rPr lang="ru-RU" sz="2600" b="1" i="1">
                <a:solidFill>
                  <a:srgbClr val="000099"/>
                </a:solidFill>
                <a:latin typeface="Times New Roman" pitchFamily="18" charset="0"/>
              </a:rPr>
              <a:t> даги ток 2А гача камаяди. «В» контактларга 12В кучланиш узатилиши сақланиб қолади ва гидронасос </a:t>
            </a:r>
            <a:r>
              <a:rPr lang="uz-Cyrl-UZ" sz="2600" b="1" i="1">
                <a:solidFill>
                  <a:srgbClr val="000099"/>
                </a:solidFill>
                <a:latin typeface="Times New Roman" pitchFamily="18" charset="0"/>
              </a:rPr>
              <a:t>Н</a:t>
            </a:r>
            <a:r>
              <a:rPr lang="ru-RU" sz="2600" b="1" i="1">
                <a:solidFill>
                  <a:srgbClr val="000099"/>
                </a:solidFill>
                <a:latin typeface="Times New Roman" pitchFamily="18" charset="0"/>
              </a:rPr>
              <a:t> ишлашда давом этади.</a:t>
            </a:r>
          </a:p>
          <a:p>
            <a:r>
              <a:rPr lang="ru-RU" sz="2600" b="1" i="1">
                <a:solidFill>
                  <a:srgbClr val="000099"/>
                </a:solidFill>
                <a:latin typeface="Times New Roman" pitchFamily="18" charset="0"/>
              </a:rPr>
              <a:t>б) электромагнит ғалтак </a:t>
            </a:r>
            <a:r>
              <a:rPr lang="en-US" sz="2600" b="1" i="1">
                <a:solidFill>
                  <a:srgbClr val="000099"/>
                </a:solidFill>
                <a:latin typeface="Times New Roman" pitchFamily="18" charset="0"/>
              </a:rPr>
              <a:t>W</a:t>
            </a:r>
            <a:r>
              <a:rPr lang="ru-RU" sz="2600" b="1" i="1">
                <a:solidFill>
                  <a:srgbClr val="000099"/>
                </a:solidFill>
                <a:latin typeface="Times New Roman" pitchFamily="18" charset="0"/>
              </a:rPr>
              <a:t> даги ток 2А гача камайиши натижасида  электромагнит клапан К4 ва К5 ишчи клапанларни беркитади ва Ғ</a:t>
            </a:r>
            <a:r>
              <a:rPr lang="uz-Cyrl-UZ" sz="2600" b="1" i="1">
                <a:solidFill>
                  <a:srgbClr val="000099"/>
                </a:solidFill>
                <a:latin typeface="Times New Roman" pitchFamily="18" charset="0"/>
              </a:rPr>
              <a:t>Т</a:t>
            </a:r>
            <a:r>
              <a:rPr lang="ru-RU" sz="2600" b="1" i="1">
                <a:solidFill>
                  <a:srgbClr val="000099"/>
                </a:solidFill>
                <a:latin typeface="Times New Roman" pitchFamily="18" charset="0"/>
              </a:rPr>
              <a:t>Ц даги тормоз суюқли</a:t>
            </a:r>
            <a:r>
              <a:rPr lang="uz-Cyrl-UZ" sz="2600" b="1" i="1">
                <a:solidFill>
                  <a:srgbClr val="000099"/>
                </a:solidFill>
                <a:latin typeface="Times New Roman" pitchFamily="18" charset="0"/>
              </a:rPr>
              <a:t>к босимининг</a:t>
            </a:r>
            <a:r>
              <a:rPr lang="ru-RU" sz="2600" b="1" i="1">
                <a:solidFill>
                  <a:srgbClr val="000099"/>
                </a:solidFill>
                <a:latin typeface="Times New Roman" pitchFamily="18" charset="0"/>
              </a:rPr>
              <a:t> барқарор бўлишини таъминлайди</a:t>
            </a:r>
            <a:r>
              <a:rPr lang="uz-Cyrl-UZ" sz="2600" b="1" i="1">
                <a:solidFill>
                  <a:srgbClr val="000099"/>
                </a:solidFill>
                <a:latin typeface="Times New Roman" pitchFamily="18" charset="0"/>
              </a:rPr>
              <a:t>.</a:t>
            </a:r>
            <a:r>
              <a:rPr lang="ru-RU" sz="2600" b="1" i="1">
                <a:solidFill>
                  <a:srgbClr val="000099"/>
                </a:solidFill>
                <a:latin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40253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>
          <a:xfrm>
            <a:off x="2674939" y="617539"/>
            <a:ext cx="6992937" cy="739775"/>
          </a:xfrm>
        </p:spPr>
        <p:txBody>
          <a:bodyPr anchor="t" anchorCtr="0"/>
          <a:lstStyle/>
          <a:p>
            <a:pPr algn="ctr">
              <a:defRPr/>
            </a:pPr>
            <a:r>
              <a:rPr lang="en-US" sz="3200" u="sng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ABS </a:t>
            </a:r>
            <a:r>
              <a:rPr lang="ru-RU" sz="3200" u="sng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нинг</a:t>
            </a:r>
            <a:r>
              <a:rPr lang="ru-RU" sz="3200" u="sng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ru-RU" sz="3200" u="sng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ишлаш</a:t>
            </a:r>
            <a:r>
              <a:rPr lang="ru-RU" sz="3200" u="sng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ru-RU" sz="3200" u="sng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принципи</a:t>
            </a:r>
            <a:endParaRPr lang="ru-RU" sz="3200" u="sng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5058" name="Rectangle 3"/>
          <p:cNvSpPr>
            <a:spLocks noGrp="1" noChangeArrowheads="1"/>
          </p:cNvSpPr>
          <p:nvPr>
            <p:ph idx="1"/>
          </p:nvPr>
        </p:nvSpPr>
        <p:spPr>
          <a:xfrm>
            <a:off x="1989139" y="1449389"/>
            <a:ext cx="7964487" cy="10509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z-Cyrl-UZ" sz="2400" b="1" i="1" dirty="0" smtClean="0">
                <a:solidFill>
                  <a:srgbClr val="CC0000"/>
                </a:solidFill>
                <a:latin typeface="Times New Roman" pitchFamily="18" charset="0"/>
              </a:rPr>
              <a:t>4. </a:t>
            </a:r>
            <a:r>
              <a:rPr lang="ru-RU" sz="2400" b="1" i="1" dirty="0" smtClean="0">
                <a:solidFill>
                  <a:srgbClr val="CC0000"/>
                </a:solidFill>
                <a:latin typeface="Times New Roman" pitchFamily="18" charset="0"/>
              </a:rPr>
              <a:t>Ғ</a:t>
            </a:r>
            <a:r>
              <a:rPr lang="uz-Cyrl-UZ" sz="2400" b="1" i="1" dirty="0" smtClean="0">
                <a:solidFill>
                  <a:srgbClr val="CC0000"/>
                </a:solidFill>
                <a:latin typeface="Times New Roman" pitchFamily="18" charset="0"/>
              </a:rPr>
              <a:t>Т</a:t>
            </a:r>
            <a:r>
              <a:rPr lang="ru-RU" sz="2400" b="1" i="1" dirty="0" smtClean="0">
                <a:solidFill>
                  <a:srgbClr val="CC0000"/>
                </a:solidFill>
                <a:latin typeface="Times New Roman" pitchFamily="18" charset="0"/>
              </a:rPr>
              <a:t>Ц </a:t>
            </a:r>
            <a:r>
              <a:rPr lang="ru-RU" sz="2400" b="1" i="1" dirty="0" err="1" smtClean="0">
                <a:solidFill>
                  <a:srgbClr val="CC0000"/>
                </a:solidFill>
                <a:latin typeface="Times New Roman" pitchFamily="18" charset="0"/>
              </a:rPr>
              <a:t>даги</a:t>
            </a:r>
            <a:r>
              <a:rPr lang="ru-RU" sz="2400" b="1" i="1" dirty="0" smtClean="0">
                <a:solidFill>
                  <a:srgbClr val="CC0000"/>
                </a:solidFill>
                <a:latin typeface="Times New Roman" pitchFamily="18" charset="0"/>
              </a:rPr>
              <a:t> «</a:t>
            </a:r>
            <a:r>
              <a:rPr lang="ru-RU" sz="2400" b="1" i="1" dirty="0" err="1" smtClean="0">
                <a:solidFill>
                  <a:srgbClr val="CC0000"/>
                </a:solidFill>
                <a:latin typeface="Times New Roman" pitchFamily="18" charset="0"/>
              </a:rPr>
              <a:t>босимни</a:t>
            </a:r>
            <a:r>
              <a:rPr lang="ru-RU" sz="2400" b="1" i="1" dirty="0" smtClean="0">
                <a:solidFill>
                  <a:srgbClr val="CC0000"/>
                </a:solidFill>
                <a:latin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CC0000"/>
                </a:solidFill>
                <a:latin typeface="Times New Roman" pitchFamily="18" charset="0"/>
              </a:rPr>
              <a:t>ошириш</a:t>
            </a:r>
            <a:r>
              <a:rPr lang="ru-RU" sz="2400" b="1" i="1" dirty="0" smtClean="0">
                <a:solidFill>
                  <a:srgbClr val="CC0000"/>
                </a:solidFill>
                <a:latin typeface="Times New Roman" pitchFamily="18" charset="0"/>
              </a:rPr>
              <a:t>» </a:t>
            </a:r>
            <a:r>
              <a:rPr lang="ru-RU" sz="2400" b="1" i="1" dirty="0" err="1" smtClean="0">
                <a:solidFill>
                  <a:srgbClr val="CC0000"/>
                </a:solidFill>
                <a:latin typeface="Times New Roman" pitchFamily="18" charset="0"/>
              </a:rPr>
              <a:t>режими</a:t>
            </a:r>
            <a:r>
              <a:rPr lang="ru-RU" sz="2400" b="1" i="1" dirty="0" smtClean="0">
                <a:solidFill>
                  <a:srgbClr val="CC0000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3277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9BAB40-6336-414B-BD2E-58FA4FE23CCA}" type="slidenum">
              <a:rPr lang="en-GB"/>
              <a:pPr>
                <a:defRPr/>
              </a:pPr>
              <a:t>13</a:t>
            </a:fld>
            <a:endParaRPr lang="en-GB"/>
          </a:p>
        </p:txBody>
      </p:sp>
      <p:sp>
        <p:nvSpPr>
          <p:cNvPr id="45060" name="Text Box 5"/>
          <p:cNvSpPr txBox="1">
            <a:spLocks noChangeArrowheads="1"/>
          </p:cNvSpPr>
          <p:nvPr/>
        </p:nvSpPr>
        <p:spPr bwMode="auto">
          <a:xfrm>
            <a:off x="1703389" y="3357563"/>
            <a:ext cx="87852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>
              <a:latin typeface="Verdana" pitchFamily="34" charset="0"/>
            </a:endParaRPr>
          </a:p>
        </p:txBody>
      </p:sp>
      <p:sp>
        <p:nvSpPr>
          <p:cNvPr id="45061" name="Text Box 6"/>
          <p:cNvSpPr txBox="1">
            <a:spLocks noChangeArrowheads="1"/>
          </p:cNvSpPr>
          <p:nvPr/>
        </p:nvSpPr>
        <p:spPr bwMode="auto">
          <a:xfrm>
            <a:off x="2095500" y="2286001"/>
            <a:ext cx="8072438" cy="326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600" b="1" i="1" dirty="0">
                <a:solidFill>
                  <a:srgbClr val="000099"/>
                </a:solidFill>
                <a:latin typeface="Times New Roman" pitchFamily="18" charset="0"/>
              </a:rPr>
              <a:t>а) </a:t>
            </a:r>
            <a:r>
              <a:rPr lang="en-US" sz="2600" b="1" i="1" dirty="0">
                <a:solidFill>
                  <a:srgbClr val="000099"/>
                </a:solidFill>
                <a:latin typeface="Times New Roman" pitchFamily="18" charset="0"/>
              </a:rPr>
              <a:t>ABS</a:t>
            </a:r>
            <a:r>
              <a:rPr lang="ru-RU" sz="2600" b="1" i="1" dirty="0" err="1">
                <a:solidFill>
                  <a:srgbClr val="000099"/>
                </a:solidFill>
                <a:latin typeface="Times New Roman" pitchFamily="18" charset="0"/>
              </a:rPr>
              <a:t>нинг</a:t>
            </a:r>
            <a:r>
              <a:rPr lang="ru-RU" sz="2600" b="1" i="1" dirty="0">
                <a:solidFill>
                  <a:srgbClr val="000099"/>
                </a:solidFill>
                <a:latin typeface="Times New Roman" pitchFamily="18" charset="0"/>
              </a:rPr>
              <a:t> ЭББ </a:t>
            </a:r>
            <a:r>
              <a:rPr lang="en-US" sz="2600" b="1" i="1" dirty="0">
                <a:solidFill>
                  <a:srgbClr val="CC0000"/>
                </a:solidFill>
                <a:latin typeface="Times New Roman" pitchFamily="18" charset="0"/>
              </a:rPr>
              <a:t>C</a:t>
            </a:r>
            <a:r>
              <a:rPr lang="en-US" sz="2600" b="1" i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ru-RU" sz="2600" b="1" i="1" dirty="0">
                <a:solidFill>
                  <a:srgbClr val="000099"/>
                </a:solidFill>
                <a:latin typeface="Times New Roman" pitchFamily="18" charset="0"/>
              </a:rPr>
              <a:t> сигнал </a:t>
            </a:r>
            <a:r>
              <a:rPr lang="ru-RU" sz="2600" b="1" i="1" dirty="0" err="1">
                <a:solidFill>
                  <a:srgbClr val="000099"/>
                </a:solidFill>
                <a:latin typeface="Times New Roman" pitchFamily="18" charset="0"/>
              </a:rPr>
              <a:t>бўйича</a:t>
            </a:r>
            <a:r>
              <a:rPr lang="ru-RU" sz="2600" b="1" i="1" dirty="0">
                <a:solidFill>
                  <a:srgbClr val="000099"/>
                </a:solidFill>
                <a:latin typeface="Times New Roman" pitchFamily="18" charset="0"/>
              </a:rPr>
              <a:t> «А» </a:t>
            </a:r>
            <a:r>
              <a:rPr lang="ru-RU" sz="2600" b="1" i="1" dirty="0" err="1">
                <a:solidFill>
                  <a:srgbClr val="000099"/>
                </a:solidFill>
                <a:latin typeface="Times New Roman" pitchFamily="18" charset="0"/>
              </a:rPr>
              <a:t>контактларга</a:t>
            </a:r>
            <a:r>
              <a:rPr lang="ru-RU" sz="2600" b="1" i="1" dirty="0">
                <a:solidFill>
                  <a:srgbClr val="000099"/>
                </a:solidFill>
                <a:latin typeface="Times New Roman" pitchFamily="18" charset="0"/>
              </a:rPr>
              <a:t> уза</a:t>
            </a:r>
            <a:r>
              <a:rPr lang="uz-Cyrl-UZ" sz="2600" b="1" i="1" dirty="0">
                <a:solidFill>
                  <a:srgbClr val="000099"/>
                </a:solidFill>
                <a:latin typeface="Times New Roman" pitchFamily="18" charset="0"/>
              </a:rPr>
              <a:t>-</a:t>
            </a:r>
            <a:r>
              <a:rPr lang="ru-RU" sz="2600" b="1" i="1" dirty="0" err="1">
                <a:solidFill>
                  <a:srgbClr val="000099"/>
                </a:solidFill>
                <a:latin typeface="Times New Roman" pitchFamily="18" charset="0"/>
              </a:rPr>
              <a:t>тилаётган</a:t>
            </a:r>
            <a:r>
              <a:rPr lang="ru-RU" sz="2600" b="1" i="1" dirty="0">
                <a:solidFill>
                  <a:srgbClr val="000099"/>
                </a:solidFill>
                <a:latin typeface="Times New Roman" pitchFamily="18" charset="0"/>
              </a:rPr>
              <a:t> ток </a:t>
            </a:r>
            <a:r>
              <a:rPr lang="ru-RU" sz="2600" b="1" i="1" dirty="0" err="1">
                <a:solidFill>
                  <a:srgbClr val="000099"/>
                </a:solidFill>
                <a:latin typeface="Times New Roman" pitchFamily="18" charset="0"/>
              </a:rPr>
              <a:t>занжирини</a:t>
            </a:r>
            <a:r>
              <a:rPr lang="ru-RU" sz="2600" b="1" i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ru-RU" sz="2600" b="1" i="1" dirty="0" err="1">
                <a:solidFill>
                  <a:srgbClr val="000099"/>
                </a:solidFill>
                <a:latin typeface="Times New Roman" pitchFamily="18" charset="0"/>
              </a:rPr>
              <a:t>узади</a:t>
            </a:r>
            <a:r>
              <a:rPr lang="ru-RU" sz="2600" b="1" i="1" dirty="0">
                <a:solidFill>
                  <a:srgbClr val="000099"/>
                </a:solidFill>
                <a:latin typeface="Times New Roman" pitchFamily="18" charset="0"/>
              </a:rPr>
              <a:t> ( </a:t>
            </a:r>
            <a:r>
              <a:rPr lang="en-US" sz="2600" b="1" i="1" dirty="0" err="1">
                <a:solidFill>
                  <a:srgbClr val="000099"/>
                </a:solidFill>
                <a:latin typeface="Times New Roman" pitchFamily="18" charset="0"/>
              </a:rPr>
              <a:t>Iw</a:t>
            </a:r>
            <a:r>
              <a:rPr lang="ru-RU" sz="2600" b="1" i="1" dirty="0">
                <a:solidFill>
                  <a:srgbClr val="000099"/>
                </a:solidFill>
                <a:latin typeface="Times New Roman" pitchFamily="18" charset="0"/>
              </a:rPr>
              <a:t> = 0 ), </a:t>
            </a:r>
            <a:r>
              <a:rPr lang="ru-RU" sz="2600" b="1" i="1" dirty="0" err="1">
                <a:solidFill>
                  <a:srgbClr val="000099"/>
                </a:solidFill>
                <a:latin typeface="Times New Roman" pitchFamily="18" charset="0"/>
              </a:rPr>
              <a:t>аммо</a:t>
            </a:r>
            <a:r>
              <a:rPr lang="ru-RU" sz="2600" b="1" i="1" dirty="0">
                <a:solidFill>
                  <a:srgbClr val="000099"/>
                </a:solidFill>
                <a:latin typeface="Times New Roman" pitchFamily="18" charset="0"/>
              </a:rPr>
              <a:t> 12В </a:t>
            </a:r>
            <a:r>
              <a:rPr lang="ru-RU" sz="2600" b="1" i="1" dirty="0" err="1">
                <a:solidFill>
                  <a:srgbClr val="000099"/>
                </a:solidFill>
                <a:latin typeface="Times New Roman" pitchFamily="18" charset="0"/>
              </a:rPr>
              <a:t>кучланиш</a:t>
            </a:r>
            <a:r>
              <a:rPr lang="ru-RU" sz="2600" b="1" i="1" dirty="0">
                <a:solidFill>
                  <a:srgbClr val="000099"/>
                </a:solidFill>
                <a:latin typeface="Times New Roman" pitchFamily="18" charset="0"/>
              </a:rPr>
              <a:t> «В» </a:t>
            </a:r>
            <a:r>
              <a:rPr lang="ru-RU" sz="2600" b="1" i="1" dirty="0" err="1">
                <a:solidFill>
                  <a:srgbClr val="000099"/>
                </a:solidFill>
                <a:latin typeface="Times New Roman" pitchFamily="18" charset="0"/>
              </a:rPr>
              <a:t>контактлардан</a:t>
            </a:r>
            <a:r>
              <a:rPr lang="ru-RU" sz="2600" b="1" i="1" dirty="0">
                <a:solidFill>
                  <a:srgbClr val="000099"/>
                </a:solidFill>
                <a:latin typeface="Times New Roman" pitchFamily="18" charset="0"/>
              </a:rPr>
              <a:t> гидронасос </a:t>
            </a:r>
            <a:r>
              <a:rPr lang="uz-Cyrl-UZ" sz="2600" b="1" i="1" dirty="0">
                <a:solidFill>
                  <a:srgbClr val="000099"/>
                </a:solidFill>
                <a:latin typeface="Times New Roman" pitchFamily="18" charset="0"/>
              </a:rPr>
              <a:t> Н</a:t>
            </a:r>
            <a:r>
              <a:rPr lang="ru-RU" sz="2600" b="1" i="1" dirty="0">
                <a:solidFill>
                  <a:srgbClr val="000099"/>
                </a:solidFill>
                <a:latin typeface="Times New Roman" pitchFamily="18" charset="0"/>
              </a:rPr>
              <a:t> га </a:t>
            </a:r>
            <a:r>
              <a:rPr lang="ru-RU" sz="2600" b="1" i="1" dirty="0" err="1">
                <a:solidFill>
                  <a:srgbClr val="000099"/>
                </a:solidFill>
                <a:latin typeface="Times New Roman" pitchFamily="18" charset="0"/>
              </a:rPr>
              <a:t>узатилиши</a:t>
            </a:r>
            <a:r>
              <a:rPr lang="ru-RU" sz="2600" b="1" i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ru-RU" sz="2600" b="1" i="1" dirty="0" err="1">
                <a:solidFill>
                  <a:srgbClr val="000099"/>
                </a:solidFill>
                <a:latin typeface="Times New Roman" pitchFamily="18" charset="0"/>
              </a:rPr>
              <a:t>давом</a:t>
            </a:r>
            <a:r>
              <a:rPr lang="ru-RU" sz="2600" b="1" i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ru-RU" sz="2600" b="1" i="1" dirty="0" err="1">
                <a:solidFill>
                  <a:srgbClr val="000099"/>
                </a:solidFill>
                <a:latin typeface="Times New Roman" pitchFamily="18" charset="0"/>
              </a:rPr>
              <a:t>этади</a:t>
            </a:r>
            <a:r>
              <a:rPr lang="ru-RU" sz="2600" b="1" i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ru-RU" sz="2600" b="1" i="1" dirty="0" err="1">
                <a:solidFill>
                  <a:srgbClr val="000099"/>
                </a:solidFill>
                <a:latin typeface="Times New Roman" pitchFamily="18" charset="0"/>
              </a:rPr>
              <a:t>ва</a:t>
            </a:r>
            <a:r>
              <a:rPr lang="ru-RU" sz="2600" b="1" i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uz-Cyrl-UZ" sz="2600" b="1" i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ru-RU" sz="2600" b="1" i="1" dirty="0" err="1">
                <a:solidFill>
                  <a:srgbClr val="000099"/>
                </a:solidFill>
                <a:latin typeface="Times New Roman" pitchFamily="18" charset="0"/>
              </a:rPr>
              <a:t>гидроклапан</a:t>
            </a:r>
            <a:r>
              <a:rPr lang="ru-RU" sz="2600" b="1" i="1" dirty="0">
                <a:solidFill>
                  <a:srgbClr val="000099"/>
                </a:solidFill>
                <a:latin typeface="Times New Roman" pitchFamily="18" charset="0"/>
              </a:rPr>
              <a:t> К4 </a:t>
            </a:r>
            <a:r>
              <a:rPr lang="ru-RU" sz="2600" b="1" i="1" dirty="0" err="1">
                <a:solidFill>
                  <a:srgbClr val="000099"/>
                </a:solidFill>
                <a:latin typeface="Times New Roman" pitchFamily="18" charset="0"/>
              </a:rPr>
              <a:t>клапанни</a:t>
            </a:r>
            <a:r>
              <a:rPr lang="ru-RU" sz="2600" b="1" i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ru-RU" sz="2600" b="1" i="1" dirty="0" err="1">
                <a:solidFill>
                  <a:srgbClr val="000099"/>
                </a:solidFill>
                <a:latin typeface="Times New Roman" pitchFamily="18" charset="0"/>
              </a:rPr>
              <a:t>очади</a:t>
            </a:r>
            <a:r>
              <a:rPr lang="ru-RU" sz="2600" b="1" i="1" dirty="0">
                <a:solidFill>
                  <a:srgbClr val="000099"/>
                </a:solidFill>
                <a:latin typeface="Times New Roman" pitchFamily="18" charset="0"/>
              </a:rPr>
              <a:t>, К5 </a:t>
            </a:r>
            <a:r>
              <a:rPr lang="ru-RU" sz="2600" b="1" i="1" dirty="0" err="1">
                <a:solidFill>
                  <a:srgbClr val="000099"/>
                </a:solidFill>
                <a:latin typeface="Times New Roman" pitchFamily="18" charset="0"/>
              </a:rPr>
              <a:t>клапанни</a:t>
            </a:r>
            <a:r>
              <a:rPr lang="ru-RU" sz="2600" b="1" i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ru-RU" sz="2600" b="1" i="1" dirty="0" err="1">
                <a:solidFill>
                  <a:srgbClr val="000099"/>
                </a:solidFill>
                <a:latin typeface="Times New Roman" pitchFamily="18" charset="0"/>
              </a:rPr>
              <a:t>эса</a:t>
            </a:r>
            <a:r>
              <a:rPr lang="ru-RU" sz="2600" b="1" i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ru-RU" sz="2600" b="1" i="1" dirty="0" err="1">
                <a:solidFill>
                  <a:srgbClr val="000099"/>
                </a:solidFill>
                <a:latin typeface="Times New Roman" pitchFamily="18" charset="0"/>
              </a:rPr>
              <a:t>беркитади</a:t>
            </a:r>
            <a:r>
              <a:rPr lang="ru-RU" sz="2600" b="1" i="1" dirty="0">
                <a:solidFill>
                  <a:srgbClr val="000099"/>
                </a:solidFill>
                <a:latin typeface="Times New Roman" pitchFamily="18" charset="0"/>
              </a:rPr>
              <a:t>.</a:t>
            </a:r>
          </a:p>
          <a:p>
            <a:r>
              <a:rPr lang="ru-RU" sz="2600" b="1" i="1" dirty="0">
                <a:solidFill>
                  <a:srgbClr val="000099"/>
                </a:solidFill>
                <a:latin typeface="Times New Roman" pitchFamily="18" charset="0"/>
              </a:rPr>
              <a:t>б) Ғ</a:t>
            </a:r>
            <a:r>
              <a:rPr lang="uz-Cyrl-UZ" sz="2600" b="1" i="1" dirty="0">
                <a:solidFill>
                  <a:srgbClr val="000099"/>
                </a:solidFill>
                <a:latin typeface="Times New Roman" pitchFamily="18" charset="0"/>
              </a:rPr>
              <a:t>Т</a:t>
            </a:r>
            <a:r>
              <a:rPr lang="ru-RU" sz="2600" b="1" i="1" dirty="0">
                <a:solidFill>
                  <a:srgbClr val="000099"/>
                </a:solidFill>
                <a:latin typeface="Times New Roman" pitchFamily="18" charset="0"/>
              </a:rPr>
              <a:t>Ц </a:t>
            </a:r>
            <a:r>
              <a:rPr lang="ru-RU" sz="2600" b="1" i="1" dirty="0" err="1">
                <a:solidFill>
                  <a:srgbClr val="000099"/>
                </a:solidFill>
                <a:latin typeface="Times New Roman" pitchFamily="18" charset="0"/>
              </a:rPr>
              <a:t>даги</a:t>
            </a:r>
            <a:r>
              <a:rPr lang="ru-RU" sz="2600" b="1" i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ru-RU" sz="2600" b="1" i="1" dirty="0" err="1">
                <a:solidFill>
                  <a:srgbClr val="000099"/>
                </a:solidFill>
                <a:latin typeface="Times New Roman" pitchFamily="18" charset="0"/>
              </a:rPr>
              <a:t>босим</a:t>
            </a:r>
            <a:r>
              <a:rPr lang="ru-RU" sz="2600" b="1" i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ru-RU" sz="2600" b="1" i="1" dirty="0" err="1">
                <a:solidFill>
                  <a:srgbClr val="000099"/>
                </a:solidFill>
                <a:latin typeface="Times New Roman" pitchFamily="18" charset="0"/>
              </a:rPr>
              <a:t>ортади</a:t>
            </a:r>
            <a:r>
              <a:rPr lang="ru-RU" sz="2600" b="1" i="1" dirty="0">
                <a:solidFill>
                  <a:srgbClr val="000099"/>
                </a:solidFill>
                <a:latin typeface="Times New Roman" pitchFamily="18" charset="0"/>
              </a:rPr>
              <a:t>, </a:t>
            </a:r>
            <a:r>
              <a:rPr lang="ru-RU" sz="2600" b="1" i="1" dirty="0" err="1">
                <a:solidFill>
                  <a:srgbClr val="000099"/>
                </a:solidFill>
                <a:latin typeface="Times New Roman" pitchFamily="18" charset="0"/>
              </a:rPr>
              <a:t>чунки</a:t>
            </a:r>
            <a:r>
              <a:rPr lang="ru-RU" sz="2600" b="1" i="1" dirty="0">
                <a:solidFill>
                  <a:srgbClr val="000099"/>
                </a:solidFill>
                <a:latin typeface="Times New Roman" pitchFamily="18" charset="0"/>
              </a:rPr>
              <a:t> гидронасос </a:t>
            </a:r>
            <a:r>
              <a:rPr lang="uz-Cyrl-UZ" sz="2600" b="1" i="1" dirty="0">
                <a:solidFill>
                  <a:srgbClr val="000099"/>
                </a:solidFill>
                <a:latin typeface="Times New Roman" pitchFamily="18" charset="0"/>
              </a:rPr>
              <a:t>Н</a:t>
            </a:r>
            <a:r>
              <a:rPr lang="ru-RU" sz="2600" b="1" i="1" dirty="0">
                <a:solidFill>
                  <a:srgbClr val="000099"/>
                </a:solidFill>
                <a:latin typeface="Times New Roman" pitchFamily="18" charset="0"/>
              </a:rPr>
              <a:t> тормоз </a:t>
            </a:r>
            <a:r>
              <a:rPr lang="ru-RU" sz="2600" b="1" i="1" dirty="0" err="1">
                <a:solidFill>
                  <a:srgbClr val="000099"/>
                </a:solidFill>
                <a:latin typeface="Times New Roman" pitchFamily="18" charset="0"/>
              </a:rPr>
              <a:t>бакчаси</a:t>
            </a:r>
            <a:r>
              <a:rPr lang="ru-RU" sz="2600" b="1" i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en-US" sz="2600" b="1" i="1" dirty="0">
                <a:solidFill>
                  <a:srgbClr val="000099"/>
                </a:solidFill>
                <a:latin typeface="Times New Roman" pitchFamily="18" charset="0"/>
              </a:rPr>
              <a:t>B</a:t>
            </a:r>
            <a:r>
              <a:rPr lang="ru-RU" sz="2600" b="1" i="1" dirty="0">
                <a:solidFill>
                  <a:srgbClr val="000099"/>
                </a:solidFill>
                <a:latin typeface="Times New Roman" pitchFamily="18" charset="0"/>
              </a:rPr>
              <a:t> дан </a:t>
            </a:r>
            <a:r>
              <a:rPr lang="ru-RU" sz="2600" b="1" i="1" dirty="0" err="1">
                <a:solidFill>
                  <a:srgbClr val="000099"/>
                </a:solidFill>
                <a:latin typeface="Times New Roman" pitchFamily="18" charset="0"/>
              </a:rPr>
              <a:t>суюқликни</a:t>
            </a:r>
            <a:r>
              <a:rPr lang="ru-RU" sz="2600" b="1" i="1" dirty="0">
                <a:solidFill>
                  <a:srgbClr val="000099"/>
                </a:solidFill>
                <a:latin typeface="Times New Roman" pitchFamily="18" charset="0"/>
              </a:rPr>
              <a:t> К1, К2 </a:t>
            </a:r>
            <a:r>
              <a:rPr lang="ru-RU" sz="2600" b="1" i="1" dirty="0" err="1">
                <a:solidFill>
                  <a:srgbClr val="000099"/>
                </a:solidFill>
                <a:latin typeface="Times New Roman" pitchFamily="18" charset="0"/>
              </a:rPr>
              <a:t>ва</a:t>
            </a:r>
            <a:r>
              <a:rPr lang="ru-RU" sz="2600" b="1" i="1" dirty="0">
                <a:solidFill>
                  <a:srgbClr val="000099"/>
                </a:solidFill>
                <a:latin typeface="Times New Roman" pitchFamily="18" charset="0"/>
              </a:rPr>
              <a:t> К4 </a:t>
            </a:r>
            <a:r>
              <a:rPr lang="ru-RU" sz="2600" b="1" i="1" dirty="0" err="1">
                <a:solidFill>
                  <a:srgbClr val="000099"/>
                </a:solidFill>
                <a:latin typeface="Times New Roman" pitchFamily="18" charset="0"/>
              </a:rPr>
              <a:t>клапанлари</a:t>
            </a:r>
            <a:r>
              <a:rPr lang="ru-RU" sz="2600" b="1" i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ru-RU" sz="2600" b="1" i="1" dirty="0" err="1">
                <a:solidFill>
                  <a:srgbClr val="000099"/>
                </a:solidFill>
                <a:latin typeface="Times New Roman" pitchFamily="18" charset="0"/>
              </a:rPr>
              <a:t>орқали</a:t>
            </a:r>
            <a:r>
              <a:rPr lang="ru-RU" sz="2600" b="1" i="1" dirty="0">
                <a:solidFill>
                  <a:srgbClr val="000099"/>
                </a:solidFill>
                <a:latin typeface="Times New Roman" pitchFamily="18" charset="0"/>
              </a:rPr>
              <a:t> Ғ</a:t>
            </a:r>
            <a:r>
              <a:rPr lang="uz-Cyrl-UZ" sz="2600" b="1" i="1" dirty="0">
                <a:solidFill>
                  <a:srgbClr val="000099"/>
                </a:solidFill>
                <a:latin typeface="Times New Roman" pitchFamily="18" charset="0"/>
              </a:rPr>
              <a:t>Т</a:t>
            </a:r>
            <a:r>
              <a:rPr lang="ru-RU" sz="2600" b="1" i="1" dirty="0">
                <a:solidFill>
                  <a:srgbClr val="000099"/>
                </a:solidFill>
                <a:latin typeface="Times New Roman" pitchFamily="18" charset="0"/>
              </a:rPr>
              <a:t>Ц га </a:t>
            </a:r>
            <a:r>
              <a:rPr lang="ru-RU" sz="2600" b="1" i="1" dirty="0" err="1">
                <a:solidFill>
                  <a:srgbClr val="000099"/>
                </a:solidFill>
                <a:latin typeface="Times New Roman" pitchFamily="18" charset="0"/>
              </a:rPr>
              <a:t>узатади</a:t>
            </a:r>
            <a:r>
              <a:rPr lang="ru-RU" sz="2600" b="1" i="1" dirty="0">
                <a:solidFill>
                  <a:srgbClr val="000099"/>
                </a:solidFill>
                <a:latin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55179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idx="1"/>
          </p:nvPr>
        </p:nvSpPr>
        <p:spPr>
          <a:xfrm>
            <a:off x="1703388" y="1814513"/>
            <a:ext cx="8464550" cy="4114800"/>
          </a:xfrm>
        </p:spPr>
        <p:txBody>
          <a:bodyPr/>
          <a:lstStyle/>
          <a:p>
            <a:pPr algn="just"/>
            <a:r>
              <a:rPr lang="ru-RU" sz="3600" b="1" i="1">
                <a:solidFill>
                  <a:srgbClr val="000099"/>
                </a:solidFill>
                <a:latin typeface="Times New Roman" pitchFamily="18" charset="0"/>
              </a:rPr>
              <a:t>Антиблокировкали тормоз тизими</a:t>
            </a:r>
            <a:r>
              <a:rPr lang="uz-Cyrl-UZ" sz="3600" b="1" i="1">
                <a:solidFill>
                  <a:srgbClr val="000099"/>
                </a:solidFill>
                <a:latin typeface="Times New Roman" pitchFamily="18" charset="0"/>
              </a:rPr>
              <a:t>-</a:t>
            </a:r>
            <a:r>
              <a:rPr lang="ru-RU" sz="3600" b="1" i="1">
                <a:solidFill>
                  <a:srgbClr val="000099"/>
                </a:solidFill>
                <a:latin typeface="Times New Roman" pitchFamily="18" charset="0"/>
              </a:rPr>
              <a:t>нинг (</a:t>
            </a:r>
            <a:r>
              <a:rPr lang="en-US" sz="3600" b="1" i="1">
                <a:solidFill>
                  <a:srgbClr val="000099"/>
                </a:solidFill>
                <a:latin typeface="Times New Roman" pitchFamily="18" charset="0"/>
              </a:rPr>
              <a:t>ABS)</a:t>
            </a:r>
            <a:r>
              <a:rPr lang="ru-RU" sz="3600" b="1" i="1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ru-RU" sz="3600" b="1" i="1">
                <a:solidFill>
                  <a:schemeClr val="hlink"/>
                </a:solidFill>
                <a:latin typeface="Times New Roman" pitchFamily="18" charset="0"/>
              </a:rPr>
              <a:t>асосий вазифаси-</a:t>
            </a:r>
            <a:r>
              <a:rPr lang="uz-Cyrl-UZ" sz="3600" b="1" i="1">
                <a:solidFill>
                  <a:srgbClr val="000099"/>
                </a:solidFill>
                <a:latin typeface="Times New Roman" pitchFamily="18" charset="0"/>
              </a:rPr>
              <a:t> тормоз-лаш жараёнида ғилдиракларни қотиб қолишини олдини олиш ва автомобил-нинг  ҳаракат барқарорлиги ва бошқа-рувини йўқотмасдан равон тўхташини таъминлашдан иборат</a:t>
            </a:r>
            <a:endParaRPr lang="ru-RU" sz="3600" b="1" i="1">
              <a:solidFill>
                <a:srgbClr val="000099"/>
              </a:solidFill>
              <a:latin typeface="Times New Roman" pitchFamily="18" charset="0"/>
            </a:endParaRPr>
          </a:p>
        </p:txBody>
      </p:sp>
      <p:sp>
        <p:nvSpPr>
          <p:cNvPr id="2150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D99242-ECF1-4A14-8631-9CB3D14C0FA5}" type="slidenum">
              <a:rPr lang="en-GB"/>
              <a:pPr>
                <a:defRPr/>
              </a:pPr>
              <a:t>2</a:t>
            </a:fld>
            <a:endParaRPr lang="en-GB"/>
          </a:p>
        </p:txBody>
      </p:sp>
      <p:sp>
        <p:nvSpPr>
          <p:cNvPr id="160771" name="Text Box 3"/>
          <p:cNvSpPr txBox="1">
            <a:spLocks noChangeArrowheads="1"/>
          </p:cNvSpPr>
          <p:nvPr/>
        </p:nvSpPr>
        <p:spPr bwMode="auto">
          <a:xfrm>
            <a:off x="3071814" y="981075"/>
            <a:ext cx="54006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uz-Cyrl-UZ" sz="3600" b="1" u="sng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ВАЗИФАСИ:</a:t>
            </a:r>
            <a:endParaRPr lang="ru-RU" sz="3600" b="1" u="sng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9476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>
          <a:xfrm>
            <a:off x="2095501" y="571501"/>
            <a:ext cx="8183563" cy="1050925"/>
          </a:xfrm>
        </p:spPr>
        <p:txBody>
          <a:bodyPr/>
          <a:lstStyle/>
          <a:p>
            <a:pPr>
              <a:defRPr/>
            </a:pPr>
            <a:r>
              <a:rPr lang="uz-Cyrl-UZ" sz="4800" u="sng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Яратилиш тарихи</a:t>
            </a:r>
            <a:endParaRPr lang="ru-RU" sz="4800" u="sng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8674" name="Rectangle 3"/>
          <p:cNvSpPr>
            <a:spLocks noGrp="1" noChangeArrowheads="1"/>
          </p:cNvSpPr>
          <p:nvPr>
            <p:ph idx="1"/>
          </p:nvPr>
        </p:nvSpPr>
        <p:spPr>
          <a:xfrm>
            <a:off x="1952626" y="1785939"/>
            <a:ext cx="8183563" cy="4187825"/>
          </a:xfrm>
        </p:spPr>
        <p:txBody>
          <a:bodyPr/>
          <a:lstStyle/>
          <a:p>
            <a:pPr algn="just"/>
            <a:r>
              <a:rPr lang="uz-Cyrl-UZ" sz="4000" b="1" i="1">
                <a:solidFill>
                  <a:srgbClr val="000099"/>
                </a:solidFill>
                <a:latin typeface="Times New Roman" pitchFamily="18" charset="0"/>
              </a:rPr>
              <a:t>Микропроцессорли бошқарувга эга бўлган </a:t>
            </a:r>
            <a:r>
              <a:rPr lang="en-US" sz="4000" b="1" i="1">
                <a:solidFill>
                  <a:srgbClr val="000099"/>
                </a:solidFill>
                <a:latin typeface="Times New Roman" pitchFamily="18" charset="0"/>
              </a:rPr>
              <a:t>ABS </a:t>
            </a:r>
            <a:r>
              <a:rPr lang="uz-Cyrl-UZ" sz="4000" b="1" i="1">
                <a:solidFill>
                  <a:srgbClr val="000099"/>
                </a:solidFill>
                <a:latin typeface="Times New Roman" pitchFamily="18" charset="0"/>
              </a:rPr>
              <a:t>биринчи бор </a:t>
            </a:r>
            <a:r>
              <a:rPr lang="en-US" sz="4000" b="1" i="1">
                <a:solidFill>
                  <a:srgbClr val="000099"/>
                </a:solidFill>
                <a:latin typeface="Times New Roman" pitchFamily="18" charset="0"/>
              </a:rPr>
              <a:t>1978 </a:t>
            </a:r>
            <a:r>
              <a:rPr lang="uz-Cyrl-UZ" sz="4000" b="1" i="1">
                <a:solidFill>
                  <a:srgbClr val="000099"/>
                </a:solidFill>
                <a:latin typeface="Times New Roman" pitchFamily="18" charset="0"/>
              </a:rPr>
              <a:t>йилда </a:t>
            </a:r>
            <a:r>
              <a:rPr lang="en-US" sz="4000" b="1" i="1">
                <a:solidFill>
                  <a:srgbClr val="000099"/>
                </a:solidFill>
                <a:latin typeface="Times New Roman" pitchFamily="18" charset="0"/>
              </a:rPr>
              <a:t>BOSCH </a:t>
            </a:r>
            <a:r>
              <a:rPr lang="uz-Cyrl-UZ" sz="4000" b="1" i="1">
                <a:solidFill>
                  <a:srgbClr val="000099"/>
                </a:solidFill>
                <a:latin typeface="Times New Roman" pitchFamily="18" charset="0"/>
              </a:rPr>
              <a:t>фирмаси томонидан тақдим қилинди ва у </a:t>
            </a:r>
            <a:r>
              <a:rPr lang="en-US" sz="4000" b="1" i="1">
                <a:solidFill>
                  <a:srgbClr val="000099"/>
                </a:solidFill>
                <a:latin typeface="Times New Roman" pitchFamily="18" charset="0"/>
              </a:rPr>
              <a:t>Mercedes</a:t>
            </a:r>
            <a:r>
              <a:rPr lang="ru-RU" sz="4000" b="1" i="1">
                <a:solidFill>
                  <a:srgbClr val="000099"/>
                </a:solidFill>
                <a:latin typeface="Times New Roman" pitchFamily="18" charset="0"/>
              </a:rPr>
              <a:t>-</a:t>
            </a:r>
            <a:r>
              <a:rPr lang="en-US" sz="4000" b="1" i="1">
                <a:solidFill>
                  <a:srgbClr val="000099"/>
                </a:solidFill>
                <a:latin typeface="Times New Roman" pitchFamily="18" charset="0"/>
              </a:rPr>
              <a:t>Benz</a:t>
            </a:r>
            <a:r>
              <a:rPr lang="ru-RU" sz="4000" b="1" i="1">
                <a:solidFill>
                  <a:srgbClr val="000099"/>
                </a:solidFill>
                <a:latin typeface="Times New Roman" pitchFamily="18" charset="0"/>
              </a:rPr>
              <a:t> 450 SEL </a:t>
            </a:r>
            <a:r>
              <a:rPr lang="uz-Cyrl-UZ" sz="4000" b="1" i="1">
                <a:solidFill>
                  <a:srgbClr val="000099"/>
                </a:solidFill>
                <a:latin typeface="Times New Roman" pitchFamily="18" charset="0"/>
              </a:rPr>
              <a:t>авто-мобилига ўрнатилди</a:t>
            </a:r>
            <a:endParaRPr lang="ru-RU" sz="4000" b="1" i="1">
              <a:solidFill>
                <a:srgbClr val="000099"/>
              </a:solidFill>
              <a:latin typeface="Times New Roman" pitchFamily="18" charset="0"/>
            </a:endParaRPr>
          </a:p>
        </p:txBody>
      </p:sp>
      <p:sp>
        <p:nvSpPr>
          <p:cNvPr id="2253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E8DCA1-73EA-4E7E-B4B9-54DF9D46BCAD}" type="slidenum">
              <a:rPr lang="en-GB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0344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>
          <a:xfrm>
            <a:off x="2640014" y="260351"/>
            <a:ext cx="7793037" cy="14398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u="sng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Автомобил</a:t>
            </a:r>
            <a:r>
              <a:rPr lang="uz-Cyrl-UZ" u="sng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u="sng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ғилдиракларнинг блокировка </a:t>
            </a:r>
            <a:r>
              <a:rPr lang="uz-Cyrl-UZ" u="sng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б</a:t>
            </a:r>
            <a:r>
              <a:rPr lang="ru-RU" u="sng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ўлиш шартлари</a:t>
            </a:r>
            <a:r>
              <a:rPr lang="ru-RU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uz-Cyrl-UZ" u="sng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endParaRPr lang="ru-RU" u="sng" smtClean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5842" name="Rectangle 3"/>
          <p:cNvSpPr>
            <a:spLocks noGrp="1" noChangeArrowheads="1"/>
          </p:cNvSpPr>
          <p:nvPr>
            <p:ph idx="1"/>
          </p:nvPr>
        </p:nvSpPr>
        <p:spPr>
          <a:xfrm>
            <a:off x="1703389" y="2017713"/>
            <a:ext cx="8535987" cy="4114800"/>
          </a:xfrm>
        </p:spPr>
        <p:txBody>
          <a:bodyPr/>
          <a:lstStyle/>
          <a:p>
            <a:r>
              <a:rPr lang="ru-RU" sz="3600" b="1" i="1">
                <a:solidFill>
                  <a:srgbClr val="000099"/>
                </a:solidFill>
                <a:latin typeface="Times New Roman" pitchFamily="18" charset="0"/>
              </a:rPr>
              <a:t>Тормоз тизимида автомобилни ишчи тормозлашнинг самараси икки тормоз кучи ҳисобига эришилади: </a:t>
            </a:r>
            <a:r>
              <a:rPr lang="ru-RU" sz="3600" b="1" i="1">
                <a:solidFill>
                  <a:schemeClr val="hlink"/>
                </a:solidFill>
                <a:latin typeface="Times New Roman" pitchFamily="18" charset="0"/>
              </a:rPr>
              <a:t>Р</a:t>
            </a:r>
            <a:r>
              <a:rPr lang="ru-RU" sz="3600" b="1" i="1" baseline="-25000">
                <a:solidFill>
                  <a:schemeClr val="hlink"/>
                </a:solidFill>
                <a:latin typeface="Times New Roman" pitchFamily="18" charset="0"/>
              </a:rPr>
              <a:t>иш</a:t>
            </a:r>
            <a:r>
              <a:rPr lang="uz-Cyrl-UZ" sz="3600" b="1" i="1" baseline="-25000">
                <a:solidFill>
                  <a:schemeClr val="hlink"/>
                </a:solidFill>
                <a:latin typeface="Times New Roman" pitchFamily="18" charset="0"/>
              </a:rPr>
              <a:t>қ</a:t>
            </a:r>
            <a:r>
              <a:rPr lang="ru-RU" sz="3600" b="1" i="1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uz-Cyrl-UZ" sz="3600" b="1" i="1">
                <a:solidFill>
                  <a:srgbClr val="000099"/>
                </a:solidFill>
                <a:latin typeface="Times New Roman" pitchFamily="18" charset="0"/>
              </a:rPr>
              <a:t>- </a:t>
            </a:r>
            <a:r>
              <a:rPr lang="ru-RU" sz="3600" b="1" i="1">
                <a:solidFill>
                  <a:srgbClr val="000099"/>
                </a:solidFill>
                <a:latin typeface="Times New Roman" pitchFamily="18" charset="0"/>
              </a:rPr>
              <a:t>тормоз устқуймалари</a:t>
            </a:r>
            <a:r>
              <a:rPr lang="uz-Cyrl-UZ" sz="3600" b="1" i="1">
                <a:solidFill>
                  <a:srgbClr val="000099"/>
                </a:solidFill>
                <a:latin typeface="Times New Roman" pitchFamily="18" charset="0"/>
              </a:rPr>
              <a:t> (колодкалари)</a:t>
            </a:r>
            <a:r>
              <a:rPr lang="ru-RU" sz="3600" b="1" i="1">
                <a:solidFill>
                  <a:srgbClr val="000099"/>
                </a:solidFill>
                <a:latin typeface="Times New Roman" pitchFamily="18" charset="0"/>
              </a:rPr>
              <a:t> ва тормоз дисклари орасидаги ишқаланиш кучи; </a:t>
            </a:r>
            <a:r>
              <a:rPr lang="ru-RU" sz="3600" b="1" i="1">
                <a:solidFill>
                  <a:schemeClr val="hlink"/>
                </a:solidFill>
                <a:latin typeface="Times New Roman" pitchFamily="18" charset="0"/>
              </a:rPr>
              <a:t>Р</a:t>
            </a:r>
            <a:r>
              <a:rPr lang="ru-RU" sz="3600" b="1" i="1" baseline="-25000">
                <a:solidFill>
                  <a:schemeClr val="hlink"/>
                </a:solidFill>
                <a:latin typeface="Times New Roman" pitchFamily="18" charset="0"/>
              </a:rPr>
              <a:t>й</a:t>
            </a:r>
            <a:r>
              <a:rPr lang="ru-RU" sz="3600" b="1" i="1">
                <a:solidFill>
                  <a:srgbClr val="000099"/>
                </a:solidFill>
                <a:latin typeface="Times New Roman" pitchFamily="18" charset="0"/>
              </a:rPr>
              <a:t> – шина ва йўл орасидаги ишқаланиш кучи.</a:t>
            </a:r>
            <a:endParaRPr lang="ru-RU" sz="3600"/>
          </a:p>
        </p:txBody>
      </p:sp>
      <p:sp>
        <p:nvSpPr>
          <p:cNvPr id="2355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04FE8-B0DF-4C77-91EF-C95349DEEE9C}" type="slidenum">
              <a:rPr lang="en-GB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4947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26" y="428626"/>
            <a:ext cx="8183563" cy="10509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u="sng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Автомобил</a:t>
            </a:r>
            <a:r>
              <a:rPr lang="uz-Cyrl-UZ" u="sng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u="sng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ғилдиракларнинг </a:t>
            </a:r>
            <a:r>
              <a:rPr lang="ru-RU" u="sng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блокировка </a:t>
            </a:r>
            <a:r>
              <a:rPr lang="uz-Cyrl-UZ" u="sng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б</a:t>
            </a:r>
            <a:r>
              <a:rPr lang="ru-RU" u="sng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ўлиш</a:t>
            </a:r>
            <a:r>
              <a:rPr lang="ru-RU" u="sng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u="sng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шартлари</a:t>
            </a:r>
            <a:r>
              <a:rPr lang="ru-RU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uz-Cyrl-UZ" u="sng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endParaRPr lang="ru-RU" u="sng" dirty="0" smtClean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4580" name="Rectangle 3"/>
          <p:cNvSpPr>
            <a:spLocks noGrp="1" noChangeArrowheads="1"/>
          </p:cNvSpPr>
          <p:nvPr>
            <p:ph idx="1"/>
          </p:nvPr>
        </p:nvSpPr>
        <p:spPr>
          <a:xfrm>
            <a:off x="1738313" y="1708151"/>
            <a:ext cx="8501062" cy="4506913"/>
          </a:xfrm>
        </p:spPr>
        <p:txBody>
          <a:bodyPr>
            <a:normAutofit fontScale="92500"/>
          </a:bodyPr>
          <a:lstStyle/>
          <a:p>
            <a:pPr marL="265176" indent="-265176" algn="just">
              <a:buFont typeface="Wingdings 2"/>
              <a:buChar char=""/>
              <a:defRPr/>
            </a:pPr>
            <a:r>
              <a:rPr lang="ru-RU" sz="3600" b="1" i="1" dirty="0" err="1">
                <a:solidFill>
                  <a:srgbClr val="000099"/>
                </a:solidFill>
                <a:latin typeface="Times New Roman" pitchFamily="18" charset="0"/>
              </a:rPr>
              <a:t>Агар</a:t>
            </a:r>
            <a:r>
              <a:rPr lang="ru-RU" sz="3600" b="1" i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ru-RU" sz="3600" b="1" i="1" dirty="0" err="1">
                <a:solidFill>
                  <a:schemeClr val="hlink"/>
                </a:solidFill>
                <a:latin typeface="Times New Roman" pitchFamily="18" charset="0"/>
              </a:rPr>
              <a:t>Р</a:t>
            </a:r>
            <a:r>
              <a:rPr lang="ru-RU" sz="3600" b="1" i="1" baseline="-25000" dirty="0" err="1">
                <a:solidFill>
                  <a:schemeClr val="hlink"/>
                </a:solidFill>
                <a:latin typeface="Times New Roman" pitchFamily="18" charset="0"/>
              </a:rPr>
              <a:t>ишқ</a:t>
            </a:r>
            <a:r>
              <a:rPr lang="ru-RU" sz="3600" b="1" i="1" dirty="0" err="1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ru-RU" sz="3600" b="1" i="1" dirty="0">
                <a:solidFill>
                  <a:schemeClr val="hlink"/>
                </a:solidFill>
                <a:latin typeface="Times New Roman" pitchFamily="18" charset="0"/>
              </a:rPr>
              <a:t>&lt; </a:t>
            </a:r>
            <a:r>
              <a:rPr lang="ru-RU" sz="3600" b="1" i="1" dirty="0" err="1">
                <a:solidFill>
                  <a:schemeClr val="hlink"/>
                </a:solidFill>
                <a:latin typeface="Times New Roman" pitchFamily="18" charset="0"/>
              </a:rPr>
              <a:t>Р</a:t>
            </a:r>
            <a:r>
              <a:rPr lang="ru-RU" sz="3600" b="1" i="1" baseline="-25000" dirty="0" err="1">
                <a:solidFill>
                  <a:schemeClr val="hlink"/>
                </a:solidFill>
                <a:latin typeface="Times New Roman" pitchFamily="18" charset="0"/>
              </a:rPr>
              <a:t>й</a:t>
            </a:r>
            <a:r>
              <a:rPr lang="ru-RU" sz="3600" b="1" i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ru-RU" sz="3600" b="1" i="1" dirty="0" err="1">
                <a:solidFill>
                  <a:srgbClr val="000099"/>
                </a:solidFill>
                <a:latin typeface="Times New Roman" pitchFamily="18" charset="0"/>
              </a:rPr>
              <a:t>бўлса</a:t>
            </a:r>
            <a:r>
              <a:rPr lang="ru-RU" sz="3600" b="1" i="1" dirty="0">
                <a:solidFill>
                  <a:srgbClr val="000099"/>
                </a:solidFill>
                <a:latin typeface="Times New Roman" pitchFamily="18" charset="0"/>
              </a:rPr>
              <a:t>, </a:t>
            </a:r>
            <a:r>
              <a:rPr lang="ru-RU" sz="3600" b="1" i="1" dirty="0" err="1">
                <a:solidFill>
                  <a:srgbClr val="000099"/>
                </a:solidFill>
                <a:latin typeface="Times New Roman" pitchFamily="18" charset="0"/>
              </a:rPr>
              <a:t>тормозланиш</a:t>
            </a:r>
            <a:r>
              <a:rPr lang="ru-RU" sz="3600" b="1" i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ru-RU" sz="3600" b="1" i="1" dirty="0" err="1">
                <a:solidFill>
                  <a:srgbClr val="000099"/>
                </a:solidFill>
                <a:latin typeface="Times New Roman" pitchFamily="18" charset="0"/>
              </a:rPr>
              <a:t>жа</a:t>
            </a:r>
            <a:r>
              <a:rPr lang="uz-Cyrl-UZ" sz="3600" b="1" i="1" dirty="0">
                <a:solidFill>
                  <a:srgbClr val="000099"/>
                </a:solidFill>
                <a:latin typeface="Times New Roman" pitchFamily="18" charset="0"/>
              </a:rPr>
              <a:t>-</a:t>
            </a:r>
            <a:r>
              <a:rPr lang="ru-RU" sz="3600" b="1" i="1" dirty="0" err="1">
                <a:solidFill>
                  <a:srgbClr val="000099"/>
                </a:solidFill>
                <a:latin typeface="Times New Roman" pitchFamily="18" charset="0"/>
              </a:rPr>
              <a:t>раёни</a:t>
            </a:r>
            <a:r>
              <a:rPr lang="ru-RU" sz="3600" b="1" i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ru-RU" sz="3600" b="1" i="1" u="sng" dirty="0" err="1">
                <a:solidFill>
                  <a:schemeClr val="hlink"/>
                </a:solidFill>
                <a:latin typeface="Times New Roman" pitchFamily="18" charset="0"/>
              </a:rPr>
              <a:t>барқарор</a:t>
            </a:r>
            <a:r>
              <a:rPr lang="ru-RU" sz="3600" b="1" i="1" dirty="0" err="1">
                <a:solidFill>
                  <a:srgbClr val="000099"/>
                </a:solidFill>
                <a:latin typeface="Times New Roman" pitchFamily="18" charset="0"/>
              </a:rPr>
              <a:t> бўлади</a:t>
            </a:r>
            <a:r>
              <a:rPr lang="ru-RU" sz="3600" b="1" i="1" dirty="0">
                <a:solidFill>
                  <a:srgbClr val="000099"/>
                </a:solidFill>
                <a:latin typeface="Times New Roman" pitchFamily="18" charset="0"/>
              </a:rPr>
              <a:t>;</a:t>
            </a:r>
            <a:endParaRPr lang="uz-Cyrl-UZ" sz="3600" b="1" i="1" dirty="0">
              <a:solidFill>
                <a:srgbClr val="000099"/>
              </a:solidFill>
              <a:latin typeface="Times New Roman" pitchFamily="18" charset="0"/>
            </a:endParaRPr>
          </a:p>
          <a:p>
            <a:pPr marL="265176" indent="-265176" algn="just">
              <a:buFont typeface="Wingdings 2"/>
              <a:buChar char=""/>
              <a:defRPr/>
            </a:pPr>
            <a:r>
              <a:rPr lang="ru-RU" sz="3600" b="1" i="1" dirty="0" err="1">
                <a:solidFill>
                  <a:srgbClr val="000099"/>
                </a:solidFill>
                <a:latin typeface="Times New Roman" pitchFamily="18" charset="0"/>
              </a:rPr>
              <a:t>Агар</a:t>
            </a:r>
            <a:r>
              <a:rPr lang="ru-RU" sz="3600" b="1" i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ru-RU" sz="3600" b="1" i="1" dirty="0" err="1">
                <a:solidFill>
                  <a:schemeClr val="hlink"/>
                </a:solidFill>
                <a:latin typeface="Times New Roman" pitchFamily="18" charset="0"/>
              </a:rPr>
              <a:t>Р</a:t>
            </a:r>
            <a:r>
              <a:rPr lang="ru-RU" sz="3600" b="1" i="1" baseline="-25000" dirty="0" err="1">
                <a:solidFill>
                  <a:schemeClr val="hlink"/>
                </a:solidFill>
                <a:latin typeface="Times New Roman" pitchFamily="18" charset="0"/>
              </a:rPr>
              <a:t>ишқ</a:t>
            </a:r>
            <a:r>
              <a:rPr lang="ru-RU" sz="3600" b="1" i="1" dirty="0" err="1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ru-RU" sz="3600" b="1" i="1" dirty="0">
                <a:solidFill>
                  <a:schemeClr val="hlink"/>
                </a:solidFill>
                <a:latin typeface="Times New Roman" pitchFamily="18" charset="0"/>
              </a:rPr>
              <a:t>&gt; </a:t>
            </a:r>
            <a:r>
              <a:rPr lang="ru-RU" sz="3600" b="1" i="1" dirty="0" err="1">
                <a:solidFill>
                  <a:schemeClr val="hlink"/>
                </a:solidFill>
                <a:latin typeface="Times New Roman" pitchFamily="18" charset="0"/>
              </a:rPr>
              <a:t>Р</a:t>
            </a:r>
            <a:r>
              <a:rPr lang="ru-RU" sz="3600" b="1" i="1" baseline="-25000" dirty="0" err="1">
                <a:solidFill>
                  <a:schemeClr val="hlink"/>
                </a:solidFill>
                <a:latin typeface="Times New Roman" pitchFamily="18" charset="0"/>
              </a:rPr>
              <a:t>й</a:t>
            </a:r>
            <a:r>
              <a:rPr lang="ru-RU" sz="3600" b="1" i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ru-RU" sz="3600" b="1" i="1" dirty="0" err="1">
                <a:solidFill>
                  <a:srgbClr val="000099"/>
                </a:solidFill>
                <a:latin typeface="Times New Roman" pitchFamily="18" charset="0"/>
              </a:rPr>
              <a:t>бўлса</a:t>
            </a:r>
            <a:r>
              <a:rPr lang="ru-RU" sz="3600" b="1" i="1" dirty="0">
                <a:solidFill>
                  <a:srgbClr val="000099"/>
                </a:solidFill>
                <a:latin typeface="Times New Roman" pitchFamily="18" charset="0"/>
              </a:rPr>
              <a:t> (</a:t>
            </a:r>
            <a:r>
              <a:rPr lang="ru-RU" sz="3600" b="1" i="1" dirty="0" err="1">
                <a:solidFill>
                  <a:srgbClr val="000099"/>
                </a:solidFill>
                <a:latin typeface="Times New Roman" pitchFamily="18" charset="0"/>
              </a:rPr>
              <a:t>агар</a:t>
            </a:r>
            <a:r>
              <a:rPr lang="ru-RU" sz="3600" b="1" i="1" dirty="0">
                <a:solidFill>
                  <a:srgbClr val="000099"/>
                </a:solidFill>
                <a:latin typeface="Times New Roman" pitchFamily="18" charset="0"/>
              </a:rPr>
              <a:t> тормоз педали </a:t>
            </a:r>
            <a:r>
              <a:rPr lang="ru-RU" sz="3600" b="1" i="1" dirty="0" err="1">
                <a:solidFill>
                  <a:srgbClr val="000099"/>
                </a:solidFill>
                <a:latin typeface="Times New Roman" pitchFamily="18" charset="0"/>
              </a:rPr>
              <a:t>кескин</a:t>
            </a:r>
            <a:r>
              <a:rPr lang="ru-RU" sz="3600" b="1" i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ru-RU" sz="3600" b="1" i="1" dirty="0" err="1">
                <a:solidFill>
                  <a:srgbClr val="000099"/>
                </a:solidFill>
                <a:latin typeface="Times New Roman" pitchFamily="18" charset="0"/>
              </a:rPr>
              <a:t>босилса</a:t>
            </a:r>
            <a:r>
              <a:rPr lang="ru-RU" sz="3600" b="1" i="1" dirty="0">
                <a:solidFill>
                  <a:srgbClr val="000099"/>
                </a:solidFill>
                <a:latin typeface="Times New Roman" pitchFamily="18" charset="0"/>
              </a:rPr>
              <a:t>) </a:t>
            </a:r>
            <a:r>
              <a:rPr lang="ru-RU" sz="3600" b="1" i="1" u="sng" dirty="0" err="1">
                <a:solidFill>
                  <a:schemeClr val="hlink"/>
                </a:solidFill>
                <a:latin typeface="Times New Roman" pitchFamily="18" charset="0"/>
              </a:rPr>
              <a:t>ғилдираклар </a:t>
            </a:r>
            <a:r>
              <a:rPr lang="ru-RU" sz="3600" b="1" i="1" u="sng" dirty="0">
                <a:solidFill>
                  <a:schemeClr val="hlink"/>
                </a:solidFill>
                <a:latin typeface="Times New Roman" pitchFamily="18" charset="0"/>
              </a:rPr>
              <a:t>блокировка </a:t>
            </a:r>
            <a:r>
              <a:rPr lang="ru-RU" sz="3600" b="1" i="1" u="sng" dirty="0" err="1">
                <a:solidFill>
                  <a:schemeClr val="hlink"/>
                </a:solidFill>
                <a:latin typeface="Times New Roman" pitchFamily="18" charset="0"/>
              </a:rPr>
              <a:t>бўлиши</a:t>
            </a:r>
            <a:r>
              <a:rPr lang="ru-RU" sz="3600" b="1" i="1" dirty="0">
                <a:solidFill>
                  <a:srgbClr val="000099"/>
                </a:solidFill>
                <a:latin typeface="Times New Roman" pitchFamily="18" charset="0"/>
              </a:rPr>
              <a:t> – </a:t>
            </a:r>
            <a:r>
              <a:rPr lang="ru-RU" sz="3600" b="1" i="1" dirty="0" err="1">
                <a:solidFill>
                  <a:srgbClr val="000099"/>
                </a:solidFill>
                <a:latin typeface="Times New Roman" pitchFamily="18" charset="0"/>
              </a:rPr>
              <a:t>автомобил</a:t>
            </a:r>
            <a:r>
              <a:rPr lang="ru-RU" sz="3600" b="1" i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ru-RU" sz="3600" b="1" i="1" dirty="0" err="1">
                <a:solidFill>
                  <a:srgbClr val="000099"/>
                </a:solidFill>
                <a:latin typeface="Times New Roman" pitchFamily="18" charset="0"/>
              </a:rPr>
              <a:t>кузови</a:t>
            </a:r>
            <a:r>
              <a:rPr lang="ru-RU" sz="3600" b="1" i="1" dirty="0">
                <a:solidFill>
                  <a:srgbClr val="000099"/>
                </a:solidFill>
                <a:latin typeface="Times New Roman" pitchFamily="18" charset="0"/>
              </a:rPr>
              <a:t> инерция </a:t>
            </a:r>
            <a:r>
              <a:rPr lang="ru-RU" sz="3600" b="1" i="1" dirty="0" err="1">
                <a:solidFill>
                  <a:srgbClr val="000099"/>
                </a:solidFill>
                <a:latin typeface="Times New Roman" pitchFamily="18" charset="0"/>
              </a:rPr>
              <a:t>бўйича</a:t>
            </a:r>
            <a:r>
              <a:rPr lang="ru-RU" sz="3600" b="1" i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ru-RU" sz="3600" b="1" i="1" dirty="0" err="1">
                <a:solidFill>
                  <a:srgbClr val="000099"/>
                </a:solidFill>
                <a:latin typeface="Times New Roman" pitchFamily="18" charset="0"/>
              </a:rPr>
              <a:t>ҳаракатланишида давом</a:t>
            </a:r>
            <a:r>
              <a:rPr lang="ru-RU" sz="3600" b="1" i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ru-RU" sz="3600" b="1" i="1" dirty="0" err="1">
                <a:solidFill>
                  <a:srgbClr val="000099"/>
                </a:solidFill>
                <a:latin typeface="Times New Roman" pitchFamily="18" charset="0"/>
              </a:rPr>
              <a:t>этган</a:t>
            </a:r>
            <a:r>
              <a:rPr lang="ru-RU" sz="3600" b="1" i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ru-RU" sz="3600" b="1" i="1" dirty="0" err="1">
                <a:solidFill>
                  <a:srgbClr val="000099"/>
                </a:solidFill>
                <a:latin typeface="Times New Roman" pitchFamily="18" charset="0"/>
              </a:rPr>
              <a:t>ҳолда ғилдиракларни айланишдан</a:t>
            </a:r>
            <a:r>
              <a:rPr lang="ru-RU" sz="3600" b="1" i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ru-RU" sz="3600" b="1" i="1" dirty="0" err="1">
                <a:solidFill>
                  <a:srgbClr val="000099"/>
                </a:solidFill>
                <a:latin typeface="Times New Roman" pitchFamily="18" charset="0"/>
              </a:rPr>
              <a:t>тўла</a:t>
            </a:r>
            <a:r>
              <a:rPr lang="ru-RU" sz="3600" b="1" i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ru-RU" sz="3600" b="1" i="1" dirty="0" err="1">
                <a:solidFill>
                  <a:srgbClr val="000099"/>
                </a:solidFill>
                <a:latin typeface="Times New Roman" pitchFamily="18" charset="0"/>
              </a:rPr>
              <a:t>тўхташидир</a:t>
            </a:r>
            <a:r>
              <a:rPr lang="ru-RU" sz="3600" b="1" i="1" dirty="0">
                <a:latin typeface="Times New Roman" pitchFamily="18" charset="0"/>
              </a:rPr>
              <a:t>. </a:t>
            </a:r>
          </a:p>
        </p:txBody>
      </p:sp>
      <p:sp>
        <p:nvSpPr>
          <p:cNvPr id="2457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FC811A-802E-4786-95F2-4EFBB2D5ED27}" type="slidenum">
              <a:rPr lang="en-GB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1126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>
          <a:xfrm>
            <a:off x="2024063" y="449264"/>
            <a:ext cx="8183562" cy="1050925"/>
          </a:xfrm>
        </p:spPr>
        <p:txBody>
          <a:bodyPr/>
          <a:lstStyle/>
          <a:p>
            <a:pPr>
              <a:defRPr/>
            </a:pPr>
            <a:r>
              <a:rPr lang="en-US" u="sng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ABS </a:t>
            </a:r>
            <a:r>
              <a:rPr lang="uz-Cyrl-UZ" u="sng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турлари:</a:t>
            </a:r>
            <a:endParaRPr lang="ru-RU" u="sng" dirty="0" smtClean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7890" name="Rectangle 3"/>
          <p:cNvSpPr>
            <a:spLocks noGrp="1" noChangeArrowheads="1"/>
          </p:cNvSpPr>
          <p:nvPr>
            <p:ph idx="1"/>
          </p:nvPr>
        </p:nvSpPr>
        <p:spPr>
          <a:xfrm>
            <a:off x="1738314" y="1743075"/>
            <a:ext cx="8535987" cy="4114800"/>
          </a:xfrm>
        </p:spPr>
        <p:txBody>
          <a:bodyPr/>
          <a:lstStyle/>
          <a:p>
            <a:pPr algn="just"/>
            <a:r>
              <a:rPr lang="en-US" sz="3600" b="1" i="1">
                <a:solidFill>
                  <a:srgbClr val="000099"/>
                </a:solidFill>
                <a:latin typeface="Times New Roman" pitchFamily="18" charset="0"/>
              </a:rPr>
              <a:t>ABS </a:t>
            </a:r>
            <a:r>
              <a:rPr lang="uz-Cyrl-UZ" sz="3600" b="1" i="1">
                <a:solidFill>
                  <a:srgbClr val="000099"/>
                </a:solidFill>
                <a:latin typeface="Times New Roman" pitchFamily="18" charset="0"/>
              </a:rPr>
              <a:t>лар икки, уч ва тўрт каналли бўлиши мумкин; </a:t>
            </a:r>
          </a:p>
          <a:p>
            <a:pPr algn="just"/>
            <a:r>
              <a:rPr lang="en-US" sz="3600" b="1" i="1">
                <a:solidFill>
                  <a:srgbClr val="000099"/>
                </a:solidFill>
                <a:latin typeface="Times New Roman" pitchFamily="18" charset="0"/>
              </a:rPr>
              <a:t>ABS </a:t>
            </a:r>
            <a:r>
              <a:rPr lang="uz-Cyrl-UZ" sz="3600" b="1" i="1">
                <a:solidFill>
                  <a:srgbClr val="000099"/>
                </a:solidFill>
                <a:latin typeface="Times New Roman" pitchFamily="18" charset="0"/>
              </a:rPr>
              <a:t>нинг энг такомиллашган ва қим-мат тури 4 каналли, яъни </a:t>
            </a:r>
            <a:r>
              <a:rPr lang="en-US" sz="3600" b="1" i="1">
                <a:solidFill>
                  <a:srgbClr val="000099"/>
                </a:solidFill>
                <a:latin typeface="Times New Roman" pitchFamily="18" charset="0"/>
              </a:rPr>
              <a:t>ҳар бир ғил</a:t>
            </a:r>
            <a:r>
              <a:rPr lang="uz-Cyrl-UZ" sz="3600" b="1" i="1">
                <a:solidFill>
                  <a:srgbClr val="000099"/>
                </a:solidFill>
                <a:latin typeface="Times New Roman" pitchFamily="18" charset="0"/>
              </a:rPr>
              <a:t>-</a:t>
            </a:r>
            <a:r>
              <a:rPr lang="en-US" sz="3600" b="1" i="1">
                <a:solidFill>
                  <a:srgbClr val="000099"/>
                </a:solidFill>
                <a:latin typeface="Times New Roman" pitchFamily="18" charset="0"/>
              </a:rPr>
              <a:t>дираги алоҳида бошқариладиган гидравлик контурга эга бўлган </a:t>
            </a:r>
            <a:r>
              <a:rPr lang="uz-Cyrl-UZ" sz="3600" b="1" i="1">
                <a:solidFill>
                  <a:srgbClr val="000099"/>
                </a:solidFill>
                <a:latin typeface="Times New Roman" pitchFamily="18" charset="0"/>
              </a:rPr>
              <a:t>тормоз тизими ҳисобланади</a:t>
            </a:r>
            <a:r>
              <a:rPr lang="ru-RU" sz="3600" b="1" i="1">
                <a:solidFill>
                  <a:srgbClr val="000099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25602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CF2A11-8333-4FDB-AB3D-14E7991EF507}" type="slidenum">
              <a:rPr lang="en-GB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3319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>
          <a:xfrm>
            <a:off x="2024063" y="1"/>
            <a:ext cx="8183562" cy="1050925"/>
          </a:xfrm>
        </p:spPr>
        <p:txBody>
          <a:bodyPr rtlCol="0" anchor="t">
            <a:normAutofit/>
          </a:bodyPr>
          <a:lstStyle/>
          <a:p>
            <a:pPr>
              <a:defRPr/>
            </a:pPr>
            <a:r>
              <a:rPr lang="uz-Cyrl-UZ" b="1" u="sng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Тўрт каналли </a:t>
            </a:r>
            <a:r>
              <a:rPr lang="en-US" b="1" u="sng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ABS</a:t>
            </a:r>
            <a:r>
              <a:rPr lang="uz-Cyrl-UZ" b="1" u="sng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endParaRPr lang="ru-RU" b="1" u="sng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662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0EC1DB-0F44-41CB-91F9-DC877F71A8BB}" type="slidenum">
              <a:rPr lang="en-GB"/>
              <a:pPr>
                <a:defRPr/>
              </a:pPr>
              <a:t>7</a:t>
            </a:fld>
            <a:endParaRPr lang="en-GB"/>
          </a:p>
        </p:txBody>
      </p:sp>
      <p:pic>
        <p:nvPicPr>
          <p:cNvPr id="38915" name="Picture 2" descr="C:\Documents and Settings\User\Рабочий стол\IMG_005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81188" y="785813"/>
            <a:ext cx="8286750" cy="5815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22879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>
          <a:xfrm>
            <a:off x="2640014" y="476250"/>
            <a:ext cx="7793037" cy="1143000"/>
          </a:xfrm>
        </p:spPr>
        <p:txBody>
          <a:bodyPr/>
          <a:lstStyle/>
          <a:p>
            <a:pPr>
              <a:defRPr/>
            </a:pPr>
            <a:r>
              <a:rPr lang="uz-Cyrl-UZ" u="sng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u="sng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ABS</a:t>
            </a:r>
            <a:r>
              <a:rPr lang="uz-Cyrl-UZ" u="sng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нинг тузилиши</a:t>
            </a:r>
            <a:endParaRPr lang="ru-RU" u="sng" dirty="0" smtClean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68112" y="1971012"/>
            <a:ext cx="5572125" cy="4435475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sz="24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ABS</a:t>
            </a:r>
            <a:r>
              <a:rPr lang="uz-Cyrl-UZ" sz="24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асосан қуйидаги элемент-лардан ташкил топган:</a:t>
            </a:r>
          </a:p>
          <a:p>
            <a:pPr marL="0" indent="0">
              <a:buNone/>
              <a:defRPr/>
            </a:pPr>
            <a:r>
              <a:rPr lang="uz-Cyrl-UZ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-Ғилдирак тезлиги датчиги (ҒТД);</a:t>
            </a:r>
          </a:p>
          <a:p>
            <a:pPr marL="0" indent="0">
              <a:buNone/>
              <a:defRPr/>
            </a:pPr>
            <a:r>
              <a:rPr lang="uz-Cyrl-UZ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-Ғилдирак тормоз цилиндри (ҒТЦ);</a:t>
            </a:r>
          </a:p>
          <a:p>
            <a:pPr marL="0" indent="0">
              <a:buNone/>
              <a:defRPr/>
            </a:pPr>
            <a:r>
              <a:rPr lang="uz-Cyrl-UZ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-Гидромодулятор</a:t>
            </a:r>
            <a:r>
              <a:rPr lang="ru-RU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(ГМ)</a:t>
            </a:r>
            <a:r>
              <a:rPr lang="uz-Cyrl-UZ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>
              <a:buNone/>
              <a:defRPr/>
            </a:pPr>
            <a:r>
              <a:rPr lang="uz-Cyrl-UZ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-Бош тормоз цилиндри (БТЦ);</a:t>
            </a:r>
            <a:endParaRPr lang="ru-RU" sz="2400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defRPr/>
            </a:pPr>
            <a:r>
              <a:rPr lang="ru-RU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-Электрон бош</a:t>
            </a:r>
            <a:r>
              <a:rPr lang="uz-Cyrl-UZ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қариш блоки (ЭББ).</a:t>
            </a:r>
            <a:br>
              <a:rPr lang="uz-Cyrl-UZ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z-Cyrl-UZ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z-Cyrl-UZ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z-Cyrl-UZ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9939" name="Picture 4" descr="51-ўзб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6376100" y="1477514"/>
            <a:ext cx="5043013" cy="5062635"/>
          </a:xfrm>
        </p:spPr>
      </p:pic>
      <p:sp>
        <p:nvSpPr>
          <p:cNvPr id="2765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3459C9-7F62-4739-9835-B3084AB1CA35}" type="slidenum">
              <a:rPr lang="en-GB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178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2378075" y="404813"/>
            <a:ext cx="7361238" cy="1143000"/>
          </a:xfrm>
        </p:spPr>
        <p:txBody>
          <a:bodyPr anchor="t" anchorCtr="0">
            <a:normAutofit/>
          </a:bodyPr>
          <a:lstStyle/>
          <a:p>
            <a:pPr>
              <a:defRPr/>
            </a:pPr>
            <a:r>
              <a:rPr lang="uz-Cyrl-UZ" sz="4000" dirty="0">
                <a:solidFill>
                  <a:schemeClr val="hlink"/>
                </a:solidFill>
              </a:rPr>
              <a:t>Гидромодулятор таркиби:</a:t>
            </a:r>
            <a:endParaRPr lang="ru-RU" sz="4000" dirty="0">
              <a:solidFill>
                <a:schemeClr val="hlink"/>
              </a:solidFill>
            </a:endParaRPr>
          </a:p>
        </p:txBody>
      </p:sp>
      <p:sp>
        <p:nvSpPr>
          <p:cNvPr id="40962" name="Rectangle 3"/>
          <p:cNvSpPr>
            <a:spLocks noGrp="1" noChangeArrowheads="1"/>
          </p:cNvSpPr>
          <p:nvPr>
            <p:ph idx="1"/>
          </p:nvPr>
        </p:nvSpPr>
        <p:spPr>
          <a:xfrm>
            <a:off x="341767" y="1731169"/>
            <a:ext cx="4932362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z-Cyrl-UZ" sz="2400" b="1" i="1" dirty="0" smtClean="0">
                <a:solidFill>
                  <a:srgbClr val="000099"/>
                </a:solidFill>
                <a:latin typeface="Times New Roman" pitchFamily="18" charset="0"/>
              </a:rPr>
              <a:t>Электр гидронасос (Н);</a:t>
            </a:r>
          </a:p>
          <a:p>
            <a:pPr marL="0" indent="0">
              <a:buNone/>
            </a:pPr>
            <a:r>
              <a:rPr lang="uz-Cyrl-UZ" sz="2400" b="1" i="1" dirty="0" smtClean="0">
                <a:solidFill>
                  <a:srgbClr val="000099"/>
                </a:solidFill>
                <a:latin typeface="Times New Roman" pitchFamily="18" charset="0"/>
              </a:rPr>
              <a:t>К1, К2,К3 тескари редукция клапанлари; </a:t>
            </a:r>
          </a:p>
          <a:p>
            <a:pPr marL="0" indent="0">
              <a:buNone/>
            </a:pPr>
            <a:r>
              <a:rPr lang="uz-Cyrl-UZ" sz="2400" b="1" i="1" dirty="0" smtClean="0">
                <a:solidFill>
                  <a:srgbClr val="000099"/>
                </a:solidFill>
                <a:latin typeface="Times New Roman" pitchFamily="18" charset="0"/>
              </a:rPr>
              <a:t>Беркитиш клапанлари К4, К5 ни ўз ичига олган</a:t>
            </a:r>
          </a:p>
          <a:p>
            <a:pPr marL="0" indent="0">
              <a:buNone/>
            </a:pPr>
            <a:r>
              <a:rPr lang="uz-Cyrl-UZ" sz="2400" b="1" i="1" dirty="0" smtClean="0">
                <a:solidFill>
                  <a:srgbClr val="000099"/>
                </a:solidFill>
                <a:latin typeface="Times New Roman" pitchFamily="18" charset="0"/>
              </a:rPr>
              <a:t>   уч ҳолатли электромаг-нитли гидроклапан.</a:t>
            </a:r>
          </a:p>
          <a:p>
            <a:pPr marL="0" indent="0">
              <a:buNone/>
            </a:pPr>
            <a:endParaRPr lang="ru-RU" sz="2400" b="1" i="1" dirty="0" smtClean="0">
              <a:solidFill>
                <a:srgbClr val="000099"/>
              </a:solidFill>
              <a:latin typeface="Times New Roman" pitchFamily="18" charset="0"/>
            </a:endParaRPr>
          </a:p>
        </p:txBody>
      </p:sp>
      <p:sp>
        <p:nvSpPr>
          <p:cNvPr id="2867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4E95AA-B0D7-48EA-B547-624FE248F991}" type="slidenum">
              <a:rPr lang="en-GB"/>
              <a:pPr>
                <a:defRPr/>
              </a:pPr>
              <a:t>9</a:t>
            </a:fld>
            <a:endParaRPr lang="en-GB"/>
          </a:p>
        </p:txBody>
      </p:sp>
      <p:pic>
        <p:nvPicPr>
          <p:cNvPr id="40964" name="Picture 4" descr="51-ўзб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0" y="1261643"/>
            <a:ext cx="5123035" cy="5144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41373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Желтый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167</TotalTime>
  <Words>665</Words>
  <Application>Microsoft Office PowerPoint</Application>
  <PresentationFormat>Произвольный</PresentationFormat>
  <Paragraphs>59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Аспект</vt:lpstr>
      <vt:lpstr>мавзу   Замонавий тормоз тизимлари</vt:lpstr>
      <vt:lpstr>Презентация PowerPoint</vt:lpstr>
      <vt:lpstr>Яратилиш тарихи</vt:lpstr>
      <vt:lpstr>Автомобил ғилдиракларнинг блокировка бўлиш шартлари :</vt:lpstr>
      <vt:lpstr>Автомобил ғилдиракларнинг блокировка бўлиш шартлари :</vt:lpstr>
      <vt:lpstr>ABS турлари:</vt:lpstr>
      <vt:lpstr>Тўрт каналли ABS:</vt:lpstr>
      <vt:lpstr> ABS нинг тузилиши</vt:lpstr>
      <vt:lpstr>Гидромодулятор таркиби:</vt:lpstr>
      <vt:lpstr>ABS нинг ишлаш принципи</vt:lpstr>
      <vt:lpstr>ABS нинг ишлаш принципи</vt:lpstr>
      <vt:lpstr>ABS нинг ишлаш принципи</vt:lpstr>
      <vt:lpstr>ABS нинг ишлаш принципи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Transmissiyaning vazifasi tuzilishi va ishlashi</dc:title>
  <dc:creator>Пользователь</dc:creator>
  <cp:lastModifiedBy>Bayramali</cp:lastModifiedBy>
  <cp:revision>68</cp:revision>
  <dcterms:created xsi:type="dcterms:W3CDTF">2019-08-16T04:59:11Z</dcterms:created>
  <dcterms:modified xsi:type="dcterms:W3CDTF">2023-07-02T07:45:07Z</dcterms:modified>
</cp:coreProperties>
</file>