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8"/>
  </p:notesMasterIdLst>
  <p:sldIdLst>
    <p:sldId id="256" r:id="rId2"/>
    <p:sldId id="258" r:id="rId3"/>
    <p:sldId id="259" r:id="rId4"/>
    <p:sldId id="262"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94" autoAdjust="0"/>
  </p:normalViewPr>
  <p:slideViewPr>
    <p:cSldViewPr snapToGrid="0" showGuides="1">
      <p:cViewPr varScale="1">
        <p:scale>
          <a:sx n="88" d="100"/>
          <a:sy n="88" d="100"/>
        </p:scale>
        <p:origin x="222" y="90"/>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F0D849-C401-4A04-8D42-6CFCDAD4CFA7}" type="datetimeFigureOut">
              <a:rPr lang="ru-RU" smtClean="0"/>
              <a:t>24.10.2020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434BFD-383F-4CB6-AE95-5AB66F5DE511}" type="slidenum">
              <a:rPr lang="ru-RU" smtClean="0"/>
              <a:t>‹#›</a:t>
            </a:fld>
            <a:endParaRPr lang="ru-RU"/>
          </a:p>
        </p:txBody>
      </p:sp>
    </p:spTree>
    <p:extLst>
      <p:ext uri="{BB962C8B-B14F-4D97-AF65-F5344CB8AC3E}">
        <p14:creationId xmlns:p14="http://schemas.microsoft.com/office/powerpoint/2010/main" val="67691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7434BFD-383F-4CB6-AE95-5AB66F5DE511}" type="slidenum">
              <a:rPr lang="ru-RU" smtClean="0"/>
              <a:t>5</a:t>
            </a:fld>
            <a:endParaRPr lang="ru-RU"/>
          </a:p>
        </p:txBody>
      </p:sp>
    </p:spTree>
    <p:extLst>
      <p:ext uri="{BB962C8B-B14F-4D97-AF65-F5344CB8AC3E}">
        <p14:creationId xmlns:p14="http://schemas.microsoft.com/office/powerpoint/2010/main" val="4261632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761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D7BC804A-2D3B-4549-960A-205EF7F0E7D2}" type="datetimeFigureOut">
              <a:rPr lang="ru-RU" smtClean="0"/>
              <a:t>24.10.2020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537843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850735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13206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1075673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76557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581736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060521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77140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1867588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7BC804A-2D3B-4549-960A-205EF7F0E7D2}" type="datetimeFigureOut">
              <a:rPr lang="ru-RU" smtClean="0"/>
              <a:t>24.10.2020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51199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7BC804A-2D3B-4549-960A-205EF7F0E7D2}" type="datetimeFigureOut">
              <a:rPr lang="ru-RU" smtClean="0"/>
              <a:t>24.10.2020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754134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7BC804A-2D3B-4549-960A-205EF7F0E7D2}" type="datetimeFigureOut">
              <a:rPr lang="ru-RU" smtClean="0"/>
              <a:t>24.10.2020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069785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7BC804A-2D3B-4549-960A-205EF7F0E7D2}" type="datetimeFigureOut">
              <a:rPr lang="ru-RU" smtClean="0"/>
              <a:t>24.10.2020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57361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C804A-2D3B-4549-960A-205EF7F0E7D2}" type="datetimeFigureOut">
              <a:rPr lang="ru-RU" smtClean="0"/>
              <a:t>24.10.2020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2265332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7BC804A-2D3B-4549-960A-205EF7F0E7D2}" type="datetimeFigureOut">
              <a:rPr lang="ru-RU" smtClean="0"/>
              <a:t>24.10.2020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3184352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7BC804A-2D3B-4549-960A-205EF7F0E7D2}" type="datetimeFigureOut">
              <a:rPr lang="ru-RU" smtClean="0"/>
              <a:t>24.10.2020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1BDEEE-50AC-4B4C-A225-53EAAD7924FF}" type="slidenum">
              <a:rPr lang="ru-RU" smtClean="0"/>
              <a:t>‹#›</a:t>
            </a:fld>
            <a:endParaRPr lang="ru-RU"/>
          </a:p>
        </p:txBody>
      </p:sp>
    </p:spTree>
    <p:extLst>
      <p:ext uri="{BB962C8B-B14F-4D97-AF65-F5344CB8AC3E}">
        <p14:creationId xmlns:p14="http://schemas.microsoft.com/office/powerpoint/2010/main" val="405757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7BC804A-2D3B-4549-960A-205EF7F0E7D2}" type="datetimeFigureOut">
              <a:rPr lang="ru-RU" smtClean="0"/>
              <a:t>24.10.2020</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61BDEEE-50AC-4B4C-A225-53EAAD7924FF}" type="slidenum">
              <a:rPr lang="ru-RU" smtClean="0"/>
              <a:t>‹#›</a:t>
            </a:fld>
            <a:endParaRPr lang="ru-RU"/>
          </a:p>
        </p:txBody>
      </p:sp>
    </p:spTree>
    <p:extLst>
      <p:ext uri="{BB962C8B-B14F-4D97-AF65-F5344CB8AC3E}">
        <p14:creationId xmlns:p14="http://schemas.microsoft.com/office/powerpoint/2010/main" val="1145245487"/>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16429"/>
            <a:ext cx="9056914" cy="620486"/>
          </a:xfrm>
        </p:spPr>
        <p:txBody>
          <a:bodyPr>
            <a:normAutofit fontScale="90000"/>
          </a:bodyPr>
          <a:lstStyle/>
          <a:p>
            <a:pPr algn="ctr"/>
            <a:r>
              <a:rPr lang="ru-RU" sz="2200" b="1" dirty="0" smtClean="0">
                <a:cs typeface="Times New Roman" panose="02020603050405020304" pitchFamily="18" charset="0"/>
              </a:rPr>
              <a:t>33- </a:t>
            </a:r>
            <a:r>
              <a:rPr lang="ru-RU" sz="2200" b="1" dirty="0" err="1" smtClean="0">
                <a:cs typeface="Times New Roman" panose="02020603050405020304" pitchFamily="18" charset="0"/>
              </a:rPr>
              <a:t>мавзу</a:t>
            </a:r>
            <a:r>
              <a:rPr lang="ru-RU" sz="2200" b="1" dirty="0" smtClean="0">
                <a:cs typeface="Times New Roman" panose="02020603050405020304" pitchFamily="18" charset="0"/>
              </a:rPr>
              <a:t>   </a:t>
            </a:r>
            <a:r>
              <a:rPr lang="uz-Cyrl-UZ" sz="2200" dirty="0"/>
              <a:t>Газ редуктрларини тузилиши ва ишлашини ўрганиш.</a:t>
            </a:r>
            <a:endParaRPr lang="ru-RU" sz="2200" dirty="0">
              <a:cs typeface="Times New Roman" panose="02020603050405020304" pitchFamily="18" charset="0"/>
            </a:endParaRPr>
          </a:p>
        </p:txBody>
      </p:sp>
      <p:sp>
        <p:nvSpPr>
          <p:cNvPr id="3" name="Подзаголовок 2"/>
          <p:cNvSpPr>
            <a:spLocks noGrp="1"/>
          </p:cNvSpPr>
          <p:nvPr>
            <p:ph type="subTitle" idx="1"/>
          </p:nvPr>
        </p:nvSpPr>
        <p:spPr>
          <a:xfrm>
            <a:off x="1524000" y="2307771"/>
            <a:ext cx="9144000" cy="3766458"/>
          </a:xfrm>
        </p:spPr>
        <p:txBody>
          <a:bodyPr/>
          <a:lstStyle/>
          <a:p>
            <a:r>
              <a:rPr lang="uz-Cyrl-UZ" b="1" dirty="0">
                <a:latin typeface="Times New Roman" panose="02020603050405020304" pitchFamily="18" charset="0"/>
                <a:cs typeface="Times New Roman" panose="02020603050405020304" pitchFamily="18" charset="0"/>
              </a:rPr>
              <a:t>Режа</a:t>
            </a:r>
            <a:r>
              <a:rPr lang="en-US"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uz-Latn-UZ" dirty="0"/>
              <a:t>1. </a:t>
            </a:r>
            <a:r>
              <a:rPr lang="uz-Cyrl-UZ" dirty="0"/>
              <a:t>Юқори босимли газ редукторининг тузилиши </a:t>
            </a:r>
            <a:endParaRPr lang="ru-RU" dirty="0"/>
          </a:p>
          <a:p>
            <a:r>
              <a:rPr lang="uz-Cyrl-UZ" dirty="0"/>
              <a:t>2. Газ редуктрларини уланиши</a:t>
            </a:r>
            <a:endParaRPr lang="ru-RU" dirty="0"/>
          </a:p>
        </p:txBody>
      </p:sp>
    </p:spTree>
    <p:extLst>
      <p:ext uri="{BB962C8B-B14F-4D97-AF65-F5344CB8AC3E}">
        <p14:creationId xmlns:p14="http://schemas.microsoft.com/office/powerpoint/2010/main" val="289370845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157842" y="5475514"/>
            <a:ext cx="11876313" cy="1171958"/>
          </a:xfrm>
        </p:spPr>
        <p:txBody>
          <a:bodyPr>
            <a:noAutofit/>
          </a:bodyPr>
          <a:lstStyle/>
          <a:p>
            <a:pPr marL="0" indent="0" algn="ctr">
              <a:spcBef>
                <a:spcPts val="0"/>
              </a:spcBef>
              <a:spcAft>
                <a:spcPts val="0"/>
              </a:spcAft>
              <a:buNone/>
            </a:pPr>
            <a:r>
              <a:rPr lang="uz-Cyrl-UZ" b="1" dirty="0"/>
              <a:t>3.32-rasm. Yuqori bosimli gaz reduktori: </a:t>
            </a:r>
            <a:endParaRPr lang="uz-Cyrl-UZ" b="1" dirty="0" smtClean="0"/>
          </a:p>
          <a:p>
            <a:pPr marL="0" indent="0">
              <a:spcBef>
                <a:spcPts val="0"/>
              </a:spcBef>
              <a:spcAft>
                <a:spcPts val="0"/>
              </a:spcAft>
              <a:buNone/>
            </a:pPr>
            <a:r>
              <a:rPr lang="uz-Cyrl-UZ" dirty="0" smtClean="0"/>
              <a:t>1-rostlash </a:t>
            </a:r>
            <a:r>
              <a:rPr lang="uz-Cyrl-UZ" dirty="0"/>
              <a:t>vinti, 2-kontrgayka, 3-vtulka, 4-prujina tarelkasi, 5-prujina, 6-saqlash klapani, 7-membrana, 8-tashlama gayka, 9-redukstion klapan, 10-reduktor korpusi, 11-klapan korpusi, 12-filtr, 13-vint, 14-shayba</a:t>
            </a:r>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0353" y="385474"/>
            <a:ext cx="4611292" cy="4883212"/>
          </a:xfrm>
          <a:prstGeom prst="rect">
            <a:avLst/>
          </a:prstGeom>
        </p:spPr>
      </p:pic>
    </p:spTree>
    <p:extLst>
      <p:ext uri="{BB962C8B-B14F-4D97-AF65-F5344CB8AC3E}">
        <p14:creationId xmlns:p14="http://schemas.microsoft.com/office/powerpoint/2010/main" val="4237224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3372" y="131050"/>
            <a:ext cx="9405256" cy="347922"/>
          </a:xfrm>
        </p:spPr>
        <p:txBody>
          <a:bodyPr>
            <a:noAutofit/>
          </a:bodyPr>
          <a:lstStyle/>
          <a:p>
            <a:pPr algn="ctr" hangingPunct="0"/>
            <a:r>
              <a:rPr lang="uz-Cyrl-UZ" sz="1800" b="1" dirty="0"/>
              <a:t>Yuqori bosimli gaz reduktori</a:t>
            </a:r>
            <a:endParaRPr lang="ru-RU" sz="1800" b="1" dirty="0"/>
          </a:p>
        </p:txBody>
      </p:sp>
      <p:sp>
        <p:nvSpPr>
          <p:cNvPr id="4" name="Объект 2"/>
          <p:cNvSpPr>
            <a:spLocks noGrp="1"/>
          </p:cNvSpPr>
          <p:nvPr>
            <p:ph idx="1"/>
          </p:nvPr>
        </p:nvSpPr>
        <p:spPr>
          <a:xfrm>
            <a:off x="213797" y="1121229"/>
            <a:ext cx="11764405" cy="5519057"/>
          </a:xfrm>
        </p:spPr>
        <p:txBody>
          <a:bodyPr>
            <a:noAutofit/>
          </a:bodyPr>
          <a:lstStyle/>
          <a:p>
            <a:pPr marL="0" indent="0">
              <a:spcBef>
                <a:spcPts val="0"/>
              </a:spcBef>
              <a:spcAft>
                <a:spcPts val="0"/>
              </a:spcAft>
              <a:buNone/>
            </a:pPr>
            <a:r>
              <a:rPr lang="uz-Cyrl-UZ" sz="1800" dirty="0" smtClean="0">
                <a:solidFill>
                  <a:schemeClr val="bg1"/>
                </a:solidFill>
                <a:latin typeface="+mj-lt"/>
              </a:rPr>
              <a:t>Yuqori bosimli reduktor gazning bosimini reduktordan chi-kishda 1,2 MPa bo’lishini ta’minlashi kerak. Rostlash ishlarini bajarishda (3.32-rasm) bosimni ko’paytirish uchun vint(1) soat strelkasi bo’yicha aylantiriladi.</a:t>
            </a:r>
          </a:p>
          <a:p>
            <a:pPr marL="0" indent="0" algn="just" defTabSz="914400" eaLnBrk="0" fontAlgn="base" hangingPunct="0">
              <a:spcBef>
                <a:spcPts val="0"/>
              </a:spcBef>
              <a:spcAft>
                <a:spcPts val="0"/>
              </a:spcAft>
              <a:buClrTx/>
              <a:buSzTx/>
              <a:buNone/>
            </a:pPr>
            <a:r>
              <a:rPr lang="uz-Cyrl-UZ" altLang="ru-RU" sz="1800" dirty="0" smtClean="0">
                <a:solidFill>
                  <a:schemeClr val="bg1"/>
                </a:solidFill>
                <a:latin typeface="+mj-lt"/>
                <a:ea typeface="Calibri" panose="020F0502020204030204" pitchFamily="34" charset="0"/>
                <a:cs typeface="Times New Roman" panose="02020603050405020304" pitchFamily="18" charset="0"/>
              </a:rPr>
              <a:t>Past </a:t>
            </a:r>
            <a:r>
              <a:rPr lang="uz-Cyrl-UZ" altLang="ru-RU" sz="1800" dirty="0">
                <a:solidFill>
                  <a:schemeClr val="bg1"/>
                </a:solidFill>
                <a:latin typeface="+mj-lt"/>
                <a:ea typeface="Calibri" panose="020F0502020204030204" pitchFamily="34" charset="0"/>
                <a:cs typeface="Times New Roman" panose="02020603050405020304" pitchFamily="18" charset="0"/>
              </a:rPr>
              <a:t>bosimli reduktor filtrining to’rini tozalash uchun krestovinadagi magistral ventil berkitiladi, gazni ishlatib bo’lib, o’t oldirish tizimi uchiriladi, filtrlovchi elementni bo’shatib chiqariladi, to’rni echib olinadi va uni benzin, asteton yoki boshqa erituvchida yuviladi, so’ng siqilgan havo bilan purkaladi.</a:t>
            </a:r>
            <a:endParaRPr lang="ru-RU" altLang="ru-RU" sz="1800" dirty="0">
              <a:solidFill>
                <a:schemeClr val="bg1"/>
              </a:solidFill>
              <a:latin typeface="+mj-lt"/>
            </a:endParaRPr>
          </a:p>
          <a:p>
            <a:pPr marL="0" indent="0" algn="just" defTabSz="914400" eaLnBrk="0" fontAlgn="base" hangingPunct="0">
              <a:spcBef>
                <a:spcPts val="0"/>
              </a:spcBef>
              <a:spcAft>
                <a:spcPts val="0"/>
              </a:spcAft>
              <a:buClrTx/>
              <a:buSzTx/>
              <a:buNone/>
            </a:pPr>
            <a:r>
              <a:rPr lang="uz-Cyrl-UZ" altLang="ru-RU" sz="1800" dirty="0">
                <a:solidFill>
                  <a:schemeClr val="bg1"/>
                </a:solidFill>
                <a:latin typeface="+mj-lt"/>
                <a:ea typeface="Calibri" panose="020F0502020204030204" pitchFamily="34" charset="0"/>
                <a:cs typeface="Times New Roman" panose="02020603050405020304" pitchFamily="18" charset="0"/>
              </a:rPr>
              <a:t>Reduktorni avtomobilda rostlash mumkin, buning uchun qisqa chiqarish quvurining teshigiga (3.33-rasm), pezometrni (2) ulaydigan trubkasi bo’lgan tiqin(4) o’rnatiladi. Tagqopqoqning qisqa quvurini pezometrga (1) shlang yordamida, oldindan tayyorlangan uchlik (5) orqali ulanadi. Trubkalar (6 va 8) orqali vakuumli nasos yordamida reduktorni yuksizlantirish qurilmasidagi bo’shliqda siyraklanish hosil qilinadi. Birinchi bosqich bo’shlig’ini kirish joyiga filtr shtusteriga ulangan shlang (15) orqali, kompressorda 0,22-0,6 MPa bosimgacha siqilgan havo uzatiladi. Birinchi bosqich bo’shlig’idagi gaz bosimi 0,18-0,20 MPa bo’lishi lozim. U gayka (1) bilan rostlanadi (qotirilgan holatda bosim ko’payadi) va manometr (10) orqali nazorat qilinadi. Rostlashdan so’ng kontrgayka 13 qotirib ko’yiladi.So’ngra ikkinchi bosqich klapanining ochilishi rostlanadi. Bu­ning uchun qopqoq (3) echib olinadi, kontrgayka bo’shatiladi va rostlash vintini, ikkinchi bosqich klapanidan havo chiqishi boshlanguncha bo’shatiladi. </a:t>
            </a:r>
            <a:endParaRPr lang="ru-RU" altLang="ru-RU" sz="1800" dirty="0">
              <a:solidFill>
                <a:schemeClr val="bg1"/>
              </a:solidFill>
              <a:latin typeface="+mj-lt"/>
            </a:endParaRPr>
          </a:p>
          <a:p>
            <a:pPr marL="0" indent="0" algn="just" defTabSz="914400" eaLnBrk="0" fontAlgn="base" hangingPunct="0">
              <a:spcBef>
                <a:spcPts val="0"/>
              </a:spcBef>
              <a:spcAft>
                <a:spcPts val="0"/>
              </a:spcAft>
              <a:buClrTx/>
              <a:buSzTx/>
              <a:buNone/>
            </a:pPr>
            <a:r>
              <a:rPr lang="uz-Cyrl-UZ" altLang="ru-RU" sz="1800" dirty="0">
                <a:solidFill>
                  <a:schemeClr val="bg1"/>
                </a:solidFill>
                <a:latin typeface="+mj-lt"/>
                <a:ea typeface="Calibri" panose="020F0502020204030204" pitchFamily="34" charset="0"/>
                <a:cs typeface="Times New Roman" panose="02020603050405020304" pitchFamily="18" charset="0"/>
              </a:rPr>
              <a:t>Rostlash vintini 1</a:t>
            </a:r>
            <a:r>
              <a:rPr lang="uz-Cyrl-UZ" altLang="ru-RU" sz="1800" dirty="0">
                <a:solidFill>
                  <a:schemeClr val="bg1"/>
                </a:solidFill>
                <a:latin typeface="+mj-lt"/>
                <a:ea typeface="Calibri" panose="020F0502020204030204" pitchFamily="34" charset="0"/>
                <a:cs typeface="Times New Roman" panose="02020603050405020304" pitchFamily="18" charset="0"/>
                <a:sym typeface="Symbol" panose="05050102010706020507" pitchFamily="18" charset="2"/>
              </a:rPr>
              <a:t></a:t>
            </a:r>
            <a:r>
              <a:rPr lang="uz-Cyrl-UZ" altLang="ru-RU" sz="1800" dirty="0">
                <a:solidFill>
                  <a:schemeClr val="bg1"/>
                </a:solidFill>
                <a:latin typeface="+mj-lt"/>
                <a:ea typeface="Calibri" panose="020F0502020204030204" pitchFamily="34" charset="0"/>
                <a:cs typeface="Times New Roman" panose="02020603050405020304" pitchFamily="18" charset="0"/>
              </a:rPr>
              <a:t>8 -1</a:t>
            </a:r>
            <a:r>
              <a:rPr lang="uz-Cyrl-UZ" altLang="ru-RU" sz="1800" dirty="0">
                <a:solidFill>
                  <a:schemeClr val="bg1"/>
                </a:solidFill>
                <a:latin typeface="+mj-lt"/>
                <a:ea typeface="Calibri" panose="020F0502020204030204" pitchFamily="34" charset="0"/>
                <a:cs typeface="Times New Roman" panose="02020603050405020304" pitchFamily="18" charset="0"/>
                <a:sym typeface="Symbol" panose="05050102010706020507" pitchFamily="18" charset="2"/>
              </a:rPr>
              <a:t></a:t>
            </a:r>
            <a:r>
              <a:rPr lang="uz-Cyrl-UZ" altLang="ru-RU" sz="1800" dirty="0">
                <a:solidFill>
                  <a:schemeClr val="bg1"/>
                </a:solidFill>
                <a:latin typeface="+mj-lt"/>
                <a:ea typeface="Calibri" panose="020F0502020204030204" pitchFamily="34" charset="0"/>
                <a:cs typeface="Times New Roman" panose="02020603050405020304" pitchFamily="18" charset="0"/>
              </a:rPr>
              <a:t>4 marta aylantirib qotiriladi, klapan orqali chiqayotgan havoni to’xtashini eshitish orqali aniqlab, so’ng kontrgayka qotirib qo’yiladi. 6 va 8 trubkalar orqali yuksizlantirish qurilmasi bo’shligida siyraklanish hosil qilinadi va uning miqdori pezometrga(1) qarab 0,7-0,8 kPa chegaragacha keltiriladi. Bunda ikkinchi bosqich klapani ochilishi kerak. Uni rostlangandan so’ng ikkinchi bosqich bo’shlig’ida, pezometr (2) bo’yicha, nippelni (18) aylantirish bilan atmosfera bosimi-dan 0,05-0,07 kPa ga ortiq bo’lgan bosim hosil qilinadi, bu paytda yuksizlantirish qurilmasida avvalgi siyrakla­nish mavjud bo’ladi. So’ng kontrgayka(17) qotiriladi va sterjenning(19) yo’li tekshiriladi. Agar sterjenning yo’li ikkinchi bosqich klapani ochilganda </a:t>
            </a:r>
            <a:r>
              <a:rPr lang="uz-Cyrl-UZ" altLang="ru-RU" sz="1800" dirty="0">
                <a:solidFill>
                  <a:schemeClr val="bg1"/>
                </a:solidFill>
                <a:latin typeface="+mj-lt"/>
                <a:ea typeface="Calibri" panose="020F0502020204030204" pitchFamily="34" charset="0"/>
                <a:cs typeface="Times New Roman" panose="02020603050405020304" pitchFamily="18" charset="0"/>
                <a:sym typeface="Symbol" panose="05050102010706020507" pitchFamily="18" charset="2"/>
              </a:rPr>
              <a:t>5 mm. dan kam bo’lsa, reduktorni echib nosozlikni bartaraf etish lozim.</a:t>
            </a:r>
          </a:p>
          <a:p>
            <a:endParaRPr lang="uz-Cyrl-UZ" dirty="0" smtClean="0"/>
          </a:p>
          <a:p>
            <a:endParaRPr lang="ru-RU" dirty="0"/>
          </a:p>
        </p:txBody>
      </p:sp>
    </p:spTree>
    <p:extLst>
      <p:ext uri="{BB962C8B-B14F-4D97-AF65-F5344CB8AC3E}">
        <p14:creationId xmlns:p14="http://schemas.microsoft.com/office/powerpoint/2010/main" val="3661872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157842" y="5475514"/>
            <a:ext cx="11876313" cy="1171958"/>
          </a:xfrm>
        </p:spPr>
        <p:txBody>
          <a:bodyPr>
            <a:noAutofit/>
          </a:bodyPr>
          <a:lstStyle/>
          <a:p>
            <a:pPr marL="0" indent="0" algn="ctr">
              <a:spcBef>
                <a:spcPts val="0"/>
              </a:spcBef>
              <a:spcAft>
                <a:spcPts val="0"/>
              </a:spcAft>
              <a:buNone/>
            </a:pPr>
            <a:r>
              <a:rPr lang="uz-Cyrl-UZ" b="1" dirty="0">
                <a:solidFill>
                  <a:schemeClr val="bg1"/>
                </a:solidFill>
              </a:rPr>
              <a:t>3. 33-rasm. Past bosimli reduktorni rostlash: </a:t>
            </a:r>
            <a:endParaRPr lang="uz-Cyrl-UZ" b="1" dirty="0" smtClean="0">
              <a:solidFill>
                <a:schemeClr val="bg1"/>
              </a:solidFill>
            </a:endParaRPr>
          </a:p>
          <a:p>
            <a:pPr marL="0" indent="0">
              <a:spcBef>
                <a:spcPts val="0"/>
              </a:spcBef>
              <a:spcAft>
                <a:spcPts val="0"/>
              </a:spcAft>
              <a:buNone/>
            </a:pPr>
            <a:r>
              <a:rPr lang="uz-Cyrl-UZ" dirty="0" smtClean="0"/>
              <a:t>1,2-pezometrlar</a:t>
            </a:r>
            <a:r>
              <a:rPr lang="uz-Cyrl-UZ" dirty="0"/>
              <a:t>, 3-reduktor qopqog’i, 4-trubkali tiqin, 5-uchlik, 6, 8, 15-trubkalar, 7-ekonomaizer qurilmasining qopqog’i, 9-reduktorni ikkinchi bosqichi, 10-xaydovchi kabinasidagi manometr, 11-birinchi bosqichning rostlash gaikasi, 12-manometr datchigi, 13,17-kontrgayka, 18-ikkinchi bosqichning rostlash nippeli, 19-shtok sterjeni</a:t>
            </a:r>
            <a:endParaRPr lang="ru-RU" dirty="0"/>
          </a:p>
        </p:txBody>
      </p:sp>
      <p:pic>
        <p:nvPicPr>
          <p:cNvPr id="5122" name="Picture 2" descr="тора-1,2,33а"/>
          <p:cNvPicPr>
            <a:picLocks noChangeAspect="1" noChangeArrowheads="1"/>
          </p:cNvPicPr>
          <p:nvPr/>
        </p:nvPicPr>
        <p:blipFill>
          <a:blip r:embed="rId2">
            <a:lum bright="-24000"/>
            <a:grayscl/>
            <a:extLst>
              <a:ext uri="{28A0092B-C50C-407E-A947-70E740481C1C}">
                <a14:useLocalDpi xmlns:a14="http://schemas.microsoft.com/office/drawing/2010/main" val="0"/>
              </a:ext>
            </a:extLst>
          </a:blip>
          <a:srcRect/>
          <a:stretch>
            <a:fillRect/>
          </a:stretch>
        </p:blipFill>
        <p:spPr bwMode="auto">
          <a:xfrm>
            <a:off x="3219108" y="199117"/>
            <a:ext cx="5753780" cy="493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146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6092825" y="2373650"/>
            <a:ext cx="5894612" cy="2031325"/>
          </a:xfrm>
          <a:prstGeom prst="rect">
            <a:avLst/>
          </a:prstGeom>
        </p:spPr>
        <p:txBody>
          <a:bodyPr wrap="square">
            <a:spAutoFit/>
          </a:bodyPr>
          <a:lstStyle/>
          <a:p>
            <a:r>
              <a:rPr lang="uz-Cyrl-UZ" b="1" dirty="0">
                <a:solidFill>
                  <a:schemeClr val="bg1"/>
                </a:solidFill>
              </a:rPr>
              <a:t>3.34-rasm. Karbyurator-aralashtirgich K-91:</a:t>
            </a:r>
            <a:endParaRPr lang="ru-RU" dirty="0">
              <a:solidFill>
                <a:schemeClr val="bg1"/>
              </a:solidFill>
            </a:endParaRPr>
          </a:p>
          <a:p>
            <a:r>
              <a:rPr lang="uz-Cyrl-UZ" dirty="0">
                <a:solidFill>
                  <a:schemeClr val="bg1"/>
                </a:solidFill>
              </a:rPr>
              <a:t>1-benzinda ishlaganda aralashma tarkibini sifat jihatidan rostlash vinti, 2-salt ishlash trubkasi, 3-qaytarish klapanining korpusi, 4-vintlar, 5-aralashtirgich-o’tkazgich, 6-karbyurator, 7-aralashma miqdorini rostlash vinti, 8-salt ishlash tizimiga gazning umumiy uzatilishini rostlash vinti, 9-salt ishlashda tirsakli valning ailanishlar chastotasini rostlash vinti.</a:t>
            </a:r>
            <a:endParaRPr lang="ru-RU" dirty="0">
              <a:solidFill>
                <a:schemeClr val="bg1"/>
              </a:solidFill>
            </a:endParaRPr>
          </a:p>
        </p:txBody>
      </p:sp>
      <p:pic>
        <p:nvPicPr>
          <p:cNvPr id="2058" name="Picture 10"/>
          <p:cNvPicPr>
            <a:picLocks noChangeAspect="1"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849085" y="844623"/>
            <a:ext cx="4582886" cy="5089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9273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266700" y="230188"/>
            <a:ext cx="11658600" cy="6324600"/>
          </a:xfrm>
        </p:spPr>
        <p:txBody>
          <a:bodyPr>
            <a:noAutofit/>
          </a:bodyPr>
          <a:lstStyle/>
          <a:p>
            <a:pPr marL="0" indent="0">
              <a:spcBef>
                <a:spcPts val="0"/>
              </a:spcBef>
              <a:spcAft>
                <a:spcPts val="0"/>
              </a:spcAft>
              <a:buNone/>
            </a:pPr>
            <a:r>
              <a:rPr lang="uz-Cyrl-UZ" sz="1800" dirty="0" smtClean="0"/>
              <a:t>    Gaz </a:t>
            </a:r>
            <a:r>
              <a:rPr lang="uz-Cyrl-UZ" sz="1800" dirty="0"/>
              <a:t>dvigatelini yurgazish paytida yuqori bosim manometri bo’yicha ballondagi gaz miqdori tekshiriladi (bosim 1,2 MPa dan ko’p bo’lishi lozim), ballonlardagi sarflash ventillari va krestovinadagi magistral ventil ochiladi. Yonilg’i turini almashlab ulagichi «Gaz» holatiga qo’yiladi, drossel zaslonkasini qo’l bilan boshqariladigan tugmachasini esa shunday holatga qo’yish lozimki, bunda qizigan dvigatel 700-800 min</a:t>
            </a:r>
            <a:r>
              <a:rPr lang="uz-Cyrl-UZ" sz="1800" baseline="30000" dirty="0"/>
              <a:t>-1</a:t>
            </a:r>
            <a:r>
              <a:rPr lang="uz-Cyrl-UZ" sz="1800" dirty="0"/>
              <a:t> aylanish chastotasini hosil qilsin. O’t oldirish tizimi va starter ulanadi (aylantirish vaqti 5 s. dan oshmasligi lozim). Dvigatel ishlay boshlashi bilanok sterter uziladi va 1-2 daqiqadan so’ng drossel zaslonkasini sekin-asta bir oz ochiladi hamda valning 800-1000 min</a:t>
            </a:r>
            <a:r>
              <a:rPr lang="uz-Cyrl-UZ" sz="1800" baseline="30000" dirty="0"/>
              <a:t>-1 </a:t>
            </a:r>
            <a:r>
              <a:rPr lang="uz-Cyrl-UZ" sz="1800" dirty="0"/>
              <a:t>aylanishlar chastotasida dvigatel qizdiriladi. Drossel zaslonkasini qo’l bilan boshqariladigan tugmachasi to’la ochiq holatga keltiriladi.</a:t>
            </a:r>
            <a:endParaRPr lang="ru-RU" sz="1800" dirty="0"/>
          </a:p>
          <a:p>
            <a:pPr marL="0" indent="0">
              <a:spcBef>
                <a:spcPts val="0"/>
              </a:spcBef>
              <a:spcAft>
                <a:spcPts val="0"/>
              </a:spcAft>
              <a:buNone/>
            </a:pPr>
            <a:r>
              <a:rPr lang="uz-Cyrl-UZ" sz="1800" dirty="0"/>
              <a:t>Dvigatelni gaz bilan o’t oldirishda havo zaslonkalarini berkitish tavsiya etilmaydi, chunki bunda aralashma boyib, dvigatelni o’t oldirish qiyinlashadi.</a:t>
            </a:r>
            <a:endParaRPr lang="ru-RU" sz="1800" dirty="0"/>
          </a:p>
          <a:p>
            <a:pPr marL="0" indent="0">
              <a:spcBef>
                <a:spcPts val="0"/>
              </a:spcBef>
              <a:spcAft>
                <a:spcPts val="0"/>
              </a:spcAft>
              <a:buNone/>
            </a:pPr>
            <a:r>
              <a:rPr lang="uz-Cyrl-UZ" sz="1800" dirty="0"/>
              <a:t>Agar dvigatel o’t olgan yoki benzinda ishlayotgan bo’lsa, u holda uni gazga o’tkazish uchun ballonlardagi va krestovinadagi ventillar ochiladi, yonilg’i turini almashlab ulagichini «O» holatiga, so’ngra po’kakli kameradagi benzin ishlatib bo’lingandan keyin (dvigatel notekis ishlay boshlaydi) almashlab ulagichni «Gaz» holatiga o’tkaziladi va shu bilan dvigatel gazda ishlay boshlaydi. Gazdan benzinga o’tishni teskari tartibda amalga oshiriladi.</a:t>
            </a:r>
            <a:endParaRPr lang="ru-RU" sz="1800" dirty="0"/>
          </a:p>
          <a:p>
            <a:pPr marL="0" indent="0">
              <a:spcBef>
                <a:spcPts val="0"/>
              </a:spcBef>
              <a:spcAft>
                <a:spcPts val="0"/>
              </a:spcAft>
              <a:buNone/>
            </a:pPr>
            <a:r>
              <a:rPr lang="uz-Cyrl-UZ" sz="1800" dirty="0"/>
              <a:t>Gazda salt ishlashni rostlash, faqatgina juda qizigan dvigatelda amalga oshiriladi. Dvigatelni tuxtatib(3.34-rasm), vint(7) benzinda ishlayotgan holatiga nisbatan 1</a:t>
            </a:r>
            <a:r>
              <a:rPr lang="uz-Cyrl-UZ" sz="1800" dirty="0">
                <a:sym typeface="Symbol" panose="05050102010706020507" pitchFamily="18" charset="2"/>
              </a:rPr>
              <a:t></a:t>
            </a:r>
            <a:r>
              <a:rPr lang="uz-Cyrl-UZ" sz="1800" dirty="0"/>
              <a:t>2 aylanaga qotiriladi, vintlar(8 va 9) esa oxirigacha qotiriladi. Keyin vint(8) uch marta aylantirib, vint(9) esa bir marta aylantirib bo’shatiladi. Vintlar(8 va 9) qotirilganda aralashma kambag’allashadi, bushatilganda esa boyiydi. Vintlar(4) bo’shatiladi va aralashtirgich-o’tkazgich(5) flanestini ostiga teshiksiz qistirma o’rnatib, flanestni, qaytarish klapani korpusiga vintlar(4) bilan qotiriladi. Dvigatel gazda o’t oldiriladi va bir maromda drossel zaslonkasi ochiladi. Agar tirsakli valning aylanishlar chastotasi 1300-1400 min</a:t>
            </a:r>
            <a:r>
              <a:rPr lang="uz-Cyrl-UZ" sz="1800" baseline="30000" dirty="0"/>
              <a:t>-1</a:t>
            </a:r>
            <a:r>
              <a:rPr lang="uz-Cyrl-UZ" sz="1800" dirty="0"/>
              <a:t> bo’lsa, rostlashni bajarilmaydi, aks holda vintni(8) burab gaz berilishini o’zgartiriladi. Dvigatel to’xtatiladi, aralashtirgich-o’tkazgich flanesti ostidagi qistirma teshikka ega bo’lgan qistirma bilan almashtiriladi va yana dvigatel yurgizilib, tirak vint(7) yordamida valni turg’un aylanish chastotasi o’rnatiladi (500-600 min</a:t>
            </a:r>
            <a:r>
              <a:rPr lang="uz-Cyrl-UZ" sz="1800" baseline="30000" dirty="0"/>
              <a:t>-1</a:t>
            </a:r>
            <a:r>
              <a:rPr lang="uz-Cyrl-UZ" sz="1800" dirty="0"/>
              <a:t>). Aralashma vint(9) bilan kambag’allashtiriladi, dvigatel aniq uzilish bilan ishlay boshlagandan so’ng, vint(9) 1</a:t>
            </a:r>
            <a:r>
              <a:rPr lang="uz-Cyrl-UZ" sz="1800" dirty="0">
                <a:sym typeface="Symbol" panose="05050102010706020507" pitchFamily="18" charset="2"/>
              </a:rPr>
              <a:t></a:t>
            </a:r>
            <a:r>
              <a:rPr lang="uz-Cyrl-UZ" sz="1800" dirty="0"/>
              <a:t>16 aylanaga bo’shatiladi. </a:t>
            </a:r>
            <a:endParaRPr lang="ru-RU" sz="1800" dirty="0"/>
          </a:p>
        </p:txBody>
      </p:sp>
    </p:spTree>
    <p:extLst>
      <p:ext uri="{BB962C8B-B14F-4D97-AF65-F5344CB8AC3E}">
        <p14:creationId xmlns:p14="http://schemas.microsoft.com/office/powerpoint/2010/main" val="3225664344"/>
      </p:ext>
    </p:extLst>
  </p:cSld>
  <p:clrMapOvr>
    <a:masterClrMapping/>
  </p:clrMapOvr>
</p:sld>
</file>

<file path=ppt/theme/theme1.xml><?xml version="1.0" encoding="utf-8"?>
<a:theme xmlns:a="http://schemas.openxmlformats.org/drawingml/2006/main" name="Сектор">
  <a:themeElements>
    <a:clrScheme name="Оранжевый">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Другая 1">
      <a:majorFont>
        <a:latin typeface="Times New Roman"/>
        <a:ea typeface=""/>
        <a:cs typeface=""/>
      </a:majorFont>
      <a:minorFont>
        <a:latin typeface="Times New Roman"/>
        <a:ea typeface=""/>
        <a:cs typeface=""/>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TM02900771[[fn=Сектор]]</Template>
  <TotalTime>130</TotalTime>
  <Words>896</Words>
  <Application>Microsoft Office PowerPoint</Application>
  <PresentationFormat>Широкоэкранный</PresentationFormat>
  <Paragraphs>20</Paragraphs>
  <Slides>6</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Symbol</vt:lpstr>
      <vt:lpstr>Times New Roman</vt:lpstr>
      <vt:lpstr>Wingdings 3</vt:lpstr>
      <vt:lpstr>Сектор</vt:lpstr>
      <vt:lpstr>33- мавзу   Газ редуктрларини тузилиши ва ишлашини ўрганиш.</vt:lpstr>
      <vt:lpstr>Презентация PowerPoint</vt:lpstr>
      <vt:lpstr>Yuqori bosimli gaz reduktori</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Kirish asosiy elektr parametrlari</dc:title>
  <dc:creator>Пользователь</dc:creator>
  <cp:lastModifiedBy>Пользователь</cp:lastModifiedBy>
  <cp:revision>64</cp:revision>
  <dcterms:created xsi:type="dcterms:W3CDTF">2020-09-26T08:03:26Z</dcterms:created>
  <dcterms:modified xsi:type="dcterms:W3CDTF">2020-10-24T04:24:56Z</dcterms:modified>
</cp:coreProperties>
</file>