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1"/>
  </p:notesMasterIdLst>
  <p:sldIdLst>
    <p:sldId id="272" r:id="rId2"/>
    <p:sldId id="273" r:id="rId3"/>
    <p:sldId id="274" r:id="rId4"/>
    <p:sldId id="275" r:id="rId5"/>
    <p:sldId id="276" r:id="rId6"/>
    <p:sldId id="277" r:id="rId7"/>
    <p:sldId id="278" r:id="rId8"/>
    <p:sldId id="279" r:id="rId9"/>
    <p:sldId id="280"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2" d="100"/>
          <a:sy n="72" d="100"/>
        </p:scale>
        <p:origin x="-114" y="-8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75AED-6605-4009-A6E3-CBB25A520E93}" type="datetimeFigureOut">
              <a:rPr lang="ru-RU" smtClean="0"/>
              <a:t>02.07.2023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7613A-DE4A-47CA-91F6-71568104809B}" type="slidenum">
              <a:rPr lang="ru-RU" smtClean="0"/>
              <a:t>‹#›</a:t>
            </a:fld>
            <a:endParaRPr lang="ru-RU"/>
          </a:p>
        </p:txBody>
      </p:sp>
    </p:spTree>
    <p:extLst>
      <p:ext uri="{BB962C8B-B14F-4D97-AF65-F5344CB8AC3E}">
        <p14:creationId xmlns:p14="http://schemas.microsoft.com/office/powerpoint/2010/main" val="316580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277073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24746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4123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126997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3770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123215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1638264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367439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415869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88185-ECD8-4A21-825F-D0BB4C8CF1CF}" type="datetimeFigureOut">
              <a:rPr lang="ru-RU" smtClean="0"/>
              <a:t>02.07.2023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100244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AB88185-ECD8-4A21-825F-D0BB4C8CF1CF}" type="datetimeFigureOut">
              <a:rPr lang="ru-RU" smtClean="0"/>
              <a:t>02.07.2023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55462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AB88185-ECD8-4A21-825F-D0BB4C8CF1CF}" type="datetimeFigureOut">
              <a:rPr lang="ru-RU" smtClean="0"/>
              <a:t>02.07.2023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147240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AB88185-ECD8-4A21-825F-D0BB4C8CF1CF}" type="datetimeFigureOut">
              <a:rPr lang="ru-RU" smtClean="0"/>
              <a:t>02.07.2023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26243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88185-ECD8-4A21-825F-D0BB4C8CF1CF}" type="datetimeFigureOut">
              <a:rPr lang="ru-RU" smtClean="0"/>
              <a:t>02.07.2023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120774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AB88185-ECD8-4A21-825F-D0BB4C8CF1CF}" type="datetimeFigureOut">
              <a:rPr lang="ru-RU" smtClean="0"/>
              <a:t>02.07.2023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356670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AB88185-ECD8-4A21-825F-D0BB4C8CF1CF}" type="datetimeFigureOut">
              <a:rPr lang="ru-RU" smtClean="0"/>
              <a:t>02.07.2023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990FA1-B63D-4F38-AAE8-B76D05A12E18}" type="slidenum">
              <a:rPr lang="ru-RU" smtClean="0"/>
              <a:t>‹#›</a:t>
            </a:fld>
            <a:endParaRPr lang="ru-RU"/>
          </a:p>
        </p:txBody>
      </p:sp>
    </p:spTree>
    <p:extLst>
      <p:ext uri="{BB962C8B-B14F-4D97-AF65-F5344CB8AC3E}">
        <p14:creationId xmlns:p14="http://schemas.microsoft.com/office/powerpoint/2010/main" val="378972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B88185-ECD8-4A21-825F-D0BB4C8CF1CF}" type="datetimeFigureOut">
              <a:rPr lang="ru-RU" smtClean="0"/>
              <a:t>02.07.2023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990FA1-B63D-4F38-AAE8-B76D05A12E18}" type="slidenum">
              <a:rPr lang="ru-RU" smtClean="0"/>
              <a:t>‹#›</a:t>
            </a:fld>
            <a:endParaRPr lang="ru-RU"/>
          </a:p>
        </p:txBody>
      </p:sp>
    </p:spTree>
    <p:extLst>
      <p:ext uri="{BB962C8B-B14F-4D97-AF65-F5344CB8AC3E}">
        <p14:creationId xmlns:p14="http://schemas.microsoft.com/office/powerpoint/2010/main" val="361418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811" y="603447"/>
            <a:ext cx="9781590" cy="552226"/>
          </a:xfrm>
        </p:spPr>
        <p:txBody>
          <a:bodyPr>
            <a:normAutofit/>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Mavzu</a:t>
            </a:r>
            <a:r>
              <a:rPr lang="en-US"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rPr>
              <a:t>Yurish</a:t>
            </a:r>
            <a:r>
              <a:rPr lang="ru-RU" sz="2800" dirty="0">
                <a:solidFill>
                  <a:srgbClr val="FF0000"/>
                </a:solidFill>
              </a:rPr>
              <a:t> </a:t>
            </a:r>
            <a:r>
              <a:rPr lang="ru-RU" sz="2800" dirty="0" err="1">
                <a:solidFill>
                  <a:srgbClr val="FF0000"/>
                </a:solidFill>
              </a:rPr>
              <a:t>qismi</a:t>
            </a:r>
            <a:endParaRPr lang="ru-RU" sz="2700" dirty="0">
              <a:solidFill>
                <a:srgbClr val="FF000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1210833" y="1956195"/>
            <a:ext cx="9770333" cy="3880773"/>
          </a:xfrm>
        </p:spPr>
        <p:txBody>
          <a:bodyPr>
            <a:normAutofit/>
          </a:bodyPr>
          <a:lstStyle/>
          <a:p>
            <a:pPr marL="0" indent="0">
              <a:buNone/>
            </a:pPr>
            <a:r>
              <a:rPr lang="uz-Latn-UZ" sz="2800" dirty="0">
                <a:latin typeface="Times New Roman" panose="02020603050405020304" pitchFamily="18" charset="0"/>
                <a:cs typeface="Times New Roman" panose="02020603050405020304" pitchFamily="18" charset="0"/>
              </a:rPr>
              <a:t>Reja</a:t>
            </a:r>
            <a:r>
              <a:rPr lang="uz-Cyrl-UZ"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marL="0" lvl="0" indent="0">
              <a:buNone/>
            </a:pPr>
            <a:r>
              <a:rPr lang="en-US" sz="2400" dirty="0" smtClean="0"/>
              <a:t>1. </a:t>
            </a:r>
            <a:r>
              <a:rPr lang="uz-Cyrl-UZ" sz="2400" dirty="0" smtClean="0"/>
              <a:t>G‘ildirakning </a:t>
            </a:r>
            <a:r>
              <a:rPr lang="uz-Cyrl-UZ" sz="2400" dirty="0"/>
              <a:t>vazifasi va turlari.</a:t>
            </a:r>
            <a:endParaRPr lang="ru-RU" sz="2400" dirty="0"/>
          </a:p>
          <a:p>
            <a:pPr marL="0" indent="0">
              <a:buNone/>
            </a:pPr>
            <a:r>
              <a:rPr lang="en-US" sz="2400" dirty="0" smtClean="0"/>
              <a:t>2. </a:t>
            </a:r>
            <a:r>
              <a:rPr lang="uz-Cyrl-UZ" sz="2400" dirty="0" smtClean="0"/>
              <a:t>Shinaning </a:t>
            </a:r>
            <a:r>
              <a:rPr lang="uz-Cyrl-UZ" sz="2400" dirty="0"/>
              <a:t>vazifasi va turlari.</a:t>
            </a:r>
            <a:endParaRPr lang="ru-RU" sz="2400" dirty="0"/>
          </a:p>
        </p:txBody>
      </p:sp>
    </p:spTree>
    <p:extLst>
      <p:ext uri="{BB962C8B-B14F-4D97-AF65-F5344CB8AC3E}">
        <p14:creationId xmlns:p14="http://schemas.microsoft.com/office/powerpoint/2010/main" val="145237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4600" y="381000"/>
            <a:ext cx="7772400" cy="762000"/>
          </a:xfrm>
        </p:spPr>
        <p:txBody>
          <a:bodyPr anchor="ctr"/>
          <a:lstStyle/>
          <a:p>
            <a:pPr eaLnBrk="1" hangingPunct="1"/>
            <a:r>
              <a:rPr lang="en-US" altLang="ru-RU" sz="3200" b="1"/>
              <a:t>G‘ildirak va shinalar</a:t>
            </a:r>
            <a:r>
              <a:rPr lang="en-US" altLang="ru-RU" sz="4400"/>
              <a:t> </a:t>
            </a:r>
            <a:endParaRPr lang="ru-RU" altLang="ru-RU" sz="4400"/>
          </a:p>
        </p:txBody>
      </p:sp>
      <p:sp>
        <p:nvSpPr>
          <p:cNvPr id="2051" name="Rectangle 3"/>
          <p:cNvSpPr>
            <a:spLocks noGrp="1" noChangeArrowheads="1"/>
          </p:cNvSpPr>
          <p:nvPr>
            <p:ph type="subTitle" idx="1"/>
          </p:nvPr>
        </p:nvSpPr>
        <p:spPr>
          <a:xfrm>
            <a:off x="2438400" y="1219200"/>
            <a:ext cx="7696200" cy="4419600"/>
          </a:xfrm>
        </p:spPr>
        <p:txBody>
          <a:bodyPr>
            <a:normAutofit lnSpcReduction="10000"/>
          </a:bodyPr>
          <a:lstStyle/>
          <a:p>
            <a:pPr algn="l" eaLnBrk="1" hangingPunct="1">
              <a:lnSpc>
                <a:spcPct val="90000"/>
              </a:lnSpc>
            </a:pPr>
            <a:r>
              <a:rPr lang="en-US" altLang="ru-RU" sz="2000" b="1" i="1"/>
              <a:t>G‘ildirakning vazifasi</a:t>
            </a:r>
            <a:r>
              <a:rPr lang="en-US" altLang="ru-RU" sz="2000"/>
              <a:t> transmissiyadan kelgan burovchi momentni qabul qilib,yer bilan tishlashish xisobiga avtomobilni ilgarilanma xarakatini ta’minlaydi.</a:t>
            </a:r>
          </a:p>
          <a:p>
            <a:pPr algn="l" eaLnBrk="1" hangingPunct="1">
              <a:lnSpc>
                <a:spcPct val="90000"/>
              </a:lnSpc>
            </a:pPr>
            <a:r>
              <a:rPr lang="en-US" altLang="ru-RU" sz="2000"/>
              <a:t>Avtomobil kuzovi ustidagi yuk (yo’lovchi) yo’l notekisliklari ta’sirida uzatilayotgan turtkilardan saqlaydi. Bundan tashqari, kuzov ustidagi yuk ta’sirida hosil bo’lgan tik yo’nalishdagi yuklamani yo’lga uzatadi.</a:t>
            </a:r>
          </a:p>
          <a:p>
            <a:pPr algn="l" eaLnBrk="1" hangingPunct="1">
              <a:lnSpc>
                <a:spcPct val="90000"/>
              </a:lnSpc>
            </a:pPr>
            <a:r>
              <a:rPr lang="en-US" altLang="ru-RU" sz="2000"/>
              <a:t>Demak, g’ildirak yurish qismi va yo’l o’rtasidagi vositachidir. </a:t>
            </a:r>
          </a:p>
          <a:p>
            <a:pPr algn="l" eaLnBrk="1" hangingPunct="1">
              <a:lnSpc>
                <a:spcPct val="90000"/>
              </a:lnSpc>
            </a:pPr>
            <a:r>
              <a:rPr lang="en-US" altLang="ru-RU" sz="2000" b="1" i="1"/>
              <a:t>G’ildiraklar vazifasi bo’yicha quyidagi turlarga bo’linadi:</a:t>
            </a:r>
          </a:p>
          <a:p>
            <a:pPr algn="l" eaLnBrk="1" hangingPunct="1">
              <a:lnSpc>
                <a:spcPct val="90000"/>
              </a:lnSpc>
              <a:buFontTx/>
              <a:buChar char="-"/>
            </a:pPr>
            <a:r>
              <a:rPr lang="en-US" altLang="ru-RU" sz="2000"/>
              <a:t>yetaklovchi, </a:t>
            </a:r>
          </a:p>
          <a:p>
            <a:pPr algn="l" eaLnBrk="1" hangingPunct="1">
              <a:lnSpc>
                <a:spcPct val="90000"/>
              </a:lnSpc>
              <a:buFontTx/>
              <a:buChar char="-"/>
            </a:pPr>
            <a:r>
              <a:rPr lang="en-US" altLang="ru-RU" sz="2000"/>
              <a:t>yetaklanuvchi (boshqariluvchi),</a:t>
            </a:r>
          </a:p>
          <a:p>
            <a:pPr algn="l" eaLnBrk="1" hangingPunct="1">
              <a:lnSpc>
                <a:spcPct val="90000"/>
              </a:lnSpc>
              <a:buFontTx/>
              <a:buChar char="-"/>
            </a:pPr>
            <a:r>
              <a:rPr lang="en-US" altLang="ru-RU" sz="2000"/>
              <a:t> tutib turuvchi va uyg’unlashgan yetaklovchi </a:t>
            </a:r>
          </a:p>
          <a:p>
            <a:pPr algn="l" eaLnBrk="1" hangingPunct="1">
              <a:lnSpc>
                <a:spcPct val="90000"/>
              </a:lnSpc>
              <a:buFontTx/>
              <a:buChar char="-"/>
            </a:pPr>
            <a:r>
              <a:rPr lang="en-US" altLang="ru-RU" sz="2000"/>
              <a:t> boshqariluvchi bo’lishi mumkin.</a:t>
            </a:r>
            <a:endParaRPr lang="ru-RU" altLang="ru-RU" sz="2000"/>
          </a:p>
        </p:txBody>
      </p:sp>
    </p:spTree>
    <p:extLst>
      <p:ext uri="{BB962C8B-B14F-4D97-AF65-F5344CB8AC3E}">
        <p14:creationId xmlns:p14="http://schemas.microsoft.com/office/powerpoint/2010/main" val="1976964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95600" y="274638"/>
            <a:ext cx="6629400" cy="563562"/>
          </a:xfrm>
        </p:spPr>
        <p:txBody>
          <a:bodyPr/>
          <a:lstStyle/>
          <a:p>
            <a:pPr eaLnBrk="1" hangingPunct="1"/>
            <a:r>
              <a:rPr lang="en-US" altLang="ru-RU" sz="2800" b="1">
                <a:solidFill>
                  <a:schemeClr val="tx1"/>
                </a:solidFill>
              </a:rPr>
              <a:t>G’ildirakning tuzilishi</a:t>
            </a:r>
            <a:endParaRPr lang="ru-RU" altLang="ru-RU" sz="2800" b="1">
              <a:solidFill>
                <a:schemeClr val="tx1"/>
              </a:solidFill>
            </a:endParaRPr>
          </a:p>
        </p:txBody>
      </p:sp>
      <p:pic>
        <p:nvPicPr>
          <p:cNvPr id="3075" name="Picture 4"/>
          <p:cNvPicPr>
            <a:picLocks noChangeAspect="1" noChangeArrowheads="1"/>
          </p:cNvPicPr>
          <p:nvPr/>
        </p:nvPicPr>
        <p:blipFill>
          <a:blip r:embed="rId2" cstate="print">
            <a:lum contrast="24000"/>
            <a:extLst>
              <a:ext uri="{28A0092B-C50C-407E-A947-70E740481C1C}">
                <a14:useLocalDpi xmlns:a14="http://schemas.microsoft.com/office/drawing/2010/main" val="0"/>
              </a:ext>
            </a:extLst>
          </a:blip>
          <a:srcRect/>
          <a:stretch>
            <a:fillRect/>
          </a:stretch>
        </p:blipFill>
        <p:spPr bwMode="auto">
          <a:xfrm>
            <a:off x="1905000" y="1524001"/>
            <a:ext cx="48006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6"/>
          <p:cNvSpPr txBox="1">
            <a:spLocks noChangeArrowheads="1"/>
          </p:cNvSpPr>
          <p:nvPr/>
        </p:nvSpPr>
        <p:spPr bwMode="auto">
          <a:xfrm>
            <a:off x="7086600" y="1524000"/>
            <a:ext cx="3048000" cy="3733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600"/>
              </a:spcAft>
              <a:buNone/>
            </a:pPr>
            <a:endParaRPr lang="en-US" altLang="ru-RU" sz="1800" b="1">
              <a:latin typeface="Times New Roman" panose="02020603050405020304" pitchFamily="18" charset="0"/>
            </a:endParaRPr>
          </a:p>
          <a:p>
            <a:pPr algn="ctr">
              <a:spcBef>
                <a:spcPct val="0"/>
              </a:spcBef>
              <a:spcAft>
                <a:spcPts val="600"/>
              </a:spcAft>
              <a:buNone/>
            </a:pPr>
            <a:endParaRPr lang="en-US" altLang="ru-RU" sz="1800" b="1">
              <a:latin typeface="Times New Roman" panose="02020603050405020304" pitchFamily="18" charset="0"/>
            </a:endParaRPr>
          </a:p>
          <a:p>
            <a:pPr algn="ctr">
              <a:spcBef>
                <a:spcPct val="0"/>
              </a:spcBef>
              <a:spcAft>
                <a:spcPts val="600"/>
              </a:spcAft>
              <a:buNone/>
            </a:pPr>
            <a:r>
              <a:rPr lang="en-US" altLang="ru-RU" sz="1800" b="1">
                <a:latin typeface="Times New Roman" panose="02020603050405020304" pitchFamily="18" charset="0"/>
              </a:rPr>
              <a:t>G’ildirakning prinsipial sxemasi </a:t>
            </a:r>
          </a:p>
          <a:p>
            <a:pPr eaLnBrk="1" hangingPunct="1">
              <a:spcBef>
                <a:spcPct val="0"/>
              </a:spcBef>
              <a:buFontTx/>
              <a:buNone/>
            </a:pPr>
            <a:r>
              <a:rPr lang="en-US" altLang="ru-RU" sz="1800">
                <a:latin typeface="Times New Roman" panose="02020603050405020304" pitchFamily="18" charset="0"/>
              </a:rPr>
              <a:t>1 – pnevmatik shina; </a:t>
            </a:r>
          </a:p>
          <a:p>
            <a:pPr eaLnBrk="1" hangingPunct="1">
              <a:spcBef>
                <a:spcPct val="0"/>
              </a:spcBef>
              <a:buFontTx/>
              <a:buNone/>
            </a:pPr>
            <a:r>
              <a:rPr lang="en-US" altLang="ru-RU" sz="1800">
                <a:latin typeface="Times New Roman" panose="02020603050405020304" pitchFamily="18" charset="0"/>
              </a:rPr>
              <a:t>2 – disk;</a:t>
            </a:r>
          </a:p>
          <a:p>
            <a:pPr eaLnBrk="1" hangingPunct="1">
              <a:spcBef>
                <a:spcPct val="0"/>
              </a:spcBef>
              <a:buFontTx/>
              <a:buNone/>
            </a:pPr>
            <a:r>
              <a:rPr lang="en-US" altLang="ru-RU" sz="1800">
                <a:latin typeface="Times New Roman" panose="02020603050405020304" pitchFamily="18" charset="0"/>
              </a:rPr>
              <a:t>3 – to’g’in (obod);</a:t>
            </a:r>
          </a:p>
          <a:p>
            <a:pPr eaLnBrk="1" hangingPunct="1">
              <a:spcBef>
                <a:spcPct val="0"/>
              </a:spcBef>
              <a:buFontTx/>
              <a:buNone/>
            </a:pPr>
            <a:r>
              <a:rPr lang="en-US" altLang="ru-RU" sz="1800">
                <a:latin typeface="Times New Roman" panose="02020603050405020304" pitchFamily="18" charset="0"/>
              </a:rPr>
              <a:t>4 – gupchak;</a:t>
            </a:r>
          </a:p>
          <a:p>
            <a:pPr eaLnBrk="1" hangingPunct="1">
              <a:spcBef>
                <a:spcPct val="0"/>
              </a:spcBef>
              <a:buFontTx/>
              <a:buNone/>
            </a:pPr>
            <a:r>
              <a:rPr lang="en-US" altLang="ru-RU" sz="1800">
                <a:latin typeface="Times New Roman" panose="02020603050405020304" pitchFamily="18" charset="0"/>
              </a:rPr>
              <a:t>5 – bolt (shpilka) </a:t>
            </a:r>
          </a:p>
          <a:p>
            <a:pPr eaLnBrk="1" hangingPunct="1">
              <a:spcBef>
                <a:spcPct val="0"/>
              </a:spcBef>
              <a:buFontTx/>
              <a:buNone/>
            </a:pPr>
            <a:r>
              <a:rPr lang="en-US" altLang="ru-RU" sz="1100">
                <a:latin typeface="Times New Roman" panose="02020603050405020304" pitchFamily="18" charset="0"/>
              </a:rPr>
              <a:t>   </a:t>
            </a:r>
          </a:p>
          <a:p>
            <a:pPr eaLnBrk="1" hangingPunct="1">
              <a:spcBef>
                <a:spcPct val="0"/>
              </a:spcBef>
              <a:buFontTx/>
              <a:buNone/>
            </a:pPr>
            <a:endParaRPr lang="en-US" altLang="ru-RU" sz="1200">
              <a:latin typeface="Times New Roman" panose="02020603050405020304" pitchFamily="18" charset="0"/>
            </a:endParaRPr>
          </a:p>
          <a:p>
            <a:pPr eaLnBrk="1" hangingPunct="1">
              <a:spcBef>
                <a:spcPct val="0"/>
              </a:spcBef>
              <a:buFontTx/>
              <a:buNone/>
            </a:pPr>
            <a:endParaRPr lang="ru-RU" altLang="ru-RU" sz="1800"/>
          </a:p>
        </p:txBody>
      </p:sp>
    </p:spTree>
    <p:extLst>
      <p:ext uri="{BB962C8B-B14F-4D97-AF65-F5344CB8AC3E}">
        <p14:creationId xmlns:p14="http://schemas.microsoft.com/office/powerpoint/2010/main" val="288165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09600"/>
            <a:ext cx="8229600" cy="609600"/>
          </a:xfrm>
        </p:spPr>
        <p:txBody>
          <a:bodyPr>
            <a:normAutofit fontScale="90000"/>
          </a:bodyPr>
          <a:lstStyle/>
          <a:p>
            <a:pPr eaLnBrk="1" hangingPunct="1"/>
            <a:r>
              <a:rPr lang="en-US" altLang="ru-RU" sz="4000" b="1" i="1"/>
              <a:t>Shinaning vazifasi</a:t>
            </a:r>
            <a:endParaRPr lang="ru-RU" altLang="ru-RU" sz="4000" b="1" i="1"/>
          </a:p>
        </p:txBody>
      </p:sp>
      <p:sp>
        <p:nvSpPr>
          <p:cNvPr id="4099" name="Rectangle 3"/>
          <p:cNvSpPr>
            <a:spLocks noGrp="1" noChangeArrowheads="1"/>
          </p:cNvSpPr>
          <p:nvPr>
            <p:ph type="body" idx="1"/>
          </p:nvPr>
        </p:nvSpPr>
        <p:spPr/>
        <p:txBody>
          <a:bodyPr/>
          <a:lstStyle/>
          <a:p>
            <a:pPr>
              <a:tabLst>
                <a:tab pos="4305300" algn="l"/>
              </a:tabLst>
            </a:pPr>
            <a:r>
              <a:rPr lang="en-US" altLang="ru-RU" b="1" i="1"/>
              <a:t>Shinaning vazifasi:</a:t>
            </a:r>
            <a:r>
              <a:rPr lang="en-US" altLang="ru-RU"/>
              <a:t> shina qattiq yo’lda harakatlanganda yo’l notekistliklari-dan turtkilarni qabul  qiladi, natijada deformatsiyalanadi. Yo’l notekistliklari qanchalik baland bo’lsa, u shuncha ko’p deformatsiyalanadi. Shinaning deformatsiyalanishi yo’l notekistliklaridan uzatilayotgan turtkilarni biroz so’ndirib ularni osmaga uzatilish darajasini kamaytiradi. </a:t>
            </a:r>
            <a:endParaRPr lang="ru-RU" altLang="ru-RU"/>
          </a:p>
        </p:txBody>
      </p:sp>
    </p:spTree>
    <p:extLst>
      <p:ext uri="{BB962C8B-B14F-4D97-AF65-F5344CB8AC3E}">
        <p14:creationId xmlns:p14="http://schemas.microsoft.com/office/powerpoint/2010/main" val="900356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828800" y="381001"/>
            <a:ext cx="57150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6"/>
          <p:cNvSpPr txBox="1">
            <a:spLocks noChangeArrowheads="1"/>
          </p:cNvSpPr>
          <p:nvPr/>
        </p:nvSpPr>
        <p:spPr bwMode="auto">
          <a:xfrm>
            <a:off x="7772400" y="1066800"/>
            <a:ext cx="2743200" cy="167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b="1">
                <a:latin typeface="Times New Roman" panose="02020603050405020304" pitchFamily="18" charset="0"/>
              </a:rPr>
              <a:t>Pnevmatik shinaning tuzilishi.</a:t>
            </a:r>
          </a:p>
          <a:p>
            <a:pPr eaLnBrk="1" hangingPunct="1">
              <a:spcBef>
                <a:spcPct val="0"/>
              </a:spcBef>
              <a:buFontTx/>
              <a:buNone/>
            </a:pPr>
            <a:r>
              <a:rPr lang="en-US" altLang="ru-RU" sz="1100">
                <a:latin typeface="Times New Roman" panose="02020603050405020304" pitchFamily="18" charset="0"/>
              </a:rPr>
              <a:t>a) kamerali; b) kamerasiz.  </a:t>
            </a:r>
          </a:p>
          <a:p>
            <a:pPr eaLnBrk="1" hangingPunct="1">
              <a:spcBef>
                <a:spcPct val="0"/>
              </a:spcBef>
              <a:buFontTx/>
              <a:buNone/>
            </a:pPr>
            <a:r>
              <a:rPr lang="en-US" altLang="ru-RU" sz="1100">
                <a:latin typeface="Times New Roman" panose="02020603050405020304" pitchFamily="18" charset="0"/>
              </a:rPr>
              <a:t>1-shina protektori; 2-yostiq qatlam (breker) ; 3-karkas; 4,5-yon tomon; 6-o’zak; 7-to’g’in lentasi; 8-ventil; 9-pokrishka; 10-kamera; 11-havo o’tkazmaydigan rezina qatlami; 12-zichlagich shayba.</a:t>
            </a:r>
          </a:p>
          <a:p>
            <a:pPr eaLnBrk="1" hangingPunct="1">
              <a:spcBef>
                <a:spcPct val="0"/>
              </a:spcBef>
              <a:buFontTx/>
              <a:buNone/>
            </a:pPr>
            <a:endParaRPr lang="en-US" altLang="ru-RU" sz="1100">
              <a:latin typeface="Times New Roman" panose="02020603050405020304" pitchFamily="18" charset="0"/>
            </a:endParaRPr>
          </a:p>
          <a:p>
            <a:pPr eaLnBrk="1" hangingPunct="1">
              <a:spcBef>
                <a:spcPct val="0"/>
              </a:spcBef>
              <a:buFontTx/>
              <a:buNone/>
            </a:pPr>
            <a:endParaRPr lang="ru-RU" altLang="ru-RU" sz="1100">
              <a:latin typeface="Times New Roman" panose="02020603050405020304" pitchFamily="18" charset="0"/>
            </a:endParaRPr>
          </a:p>
        </p:txBody>
      </p:sp>
      <p:sp>
        <p:nvSpPr>
          <p:cNvPr id="5124" name="Rectangle 7"/>
          <p:cNvSpPr>
            <a:spLocks noGrp="1" noChangeArrowheads="1"/>
          </p:cNvSpPr>
          <p:nvPr>
            <p:ph type="title"/>
          </p:nvPr>
        </p:nvSpPr>
        <p:spPr>
          <a:xfrm>
            <a:off x="1828800" y="3505200"/>
            <a:ext cx="8610600" cy="3048000"/>
          </a:xfrm>
          <a:noFill/>
        </p:spPr>
        <p:txBody>
          <a:bodyPr/>
          <a:lstStyle/>
          <a:p>
            <a:pPr algn="l" eaLnBrk="1" hangingPunct="1"/>
            <a:r>
              <a:rPr lang="en-US" altLang="ru-RU" sz="1100">
                <a:latin typeface="Times New Roman" panose="02020603050405020304" pitchFamily="18" charset="0"/>
              </a:rPr>
              <a:t>Shina protektori kameradagi havo bosimini qabul qiladi, kamerani teshilishdan saqlaydi va g’ildirakning yo’l notekistliklari bilan ilashishini ta’minlaydi. Protektor oltingugurt, qurum, smola, bo’r va boshqa qo’shilmalarni birkalikda termik ishlanishi maxsulidir.</a:t>
            </a:r>
            <a:br>
              <a:rPr lang="en-US" altLang="ru-RU" sz="1100">
                <a:latin typeface="Times New Roman" panose="02020603050405020304" pitchFamily="18" charset="0"/>
              </a:rPr>
            </a:br>
            <a:r>
              <a:rPr lang="en-US" altLang="ru-RU" sz="1100">
                <a:latin typeface="Times New Roman" panose="02020603050405020304" pitchFamily="18" charset="0"/>
              </a:rPr>
              <a:t>Yostiq qatlam (breker) 2 protektor 1 va karkas 3 o’rtasida bo’lib, karkasni yo’ldan uzatilayotgan turtkilardan saqlaydi. Bu qatlamda kordga rezina qoplangan bo’lib qalinligi 3-7 mm bo’ladi.</a:t>
            </a:r>
            <a:br>
              <a:rPr lang="en-US" altLang="ru-RU" sz="1100">
                <a:latin typeface="Times New Roman" panose="02020603050405020304" pitchFamily="18" charset="0"/>
              </a:rPr>
            </a:br>
            <a:r>
              <a:rPr lang="en-US" altLang="ru-RU" sz="1100">
                <a:latin typeface="Times New Roman" panose="02020603050405020304" pitchFamily="18" charset="0"/>
              </a:rPr>
              <a:t>Karkas 3 qalinligi 1-1,5 mm bo’lgan bir necha kord iplardan iborat bo’lib, yengil avtomobil shinalarida 4-6, yuk avtomobillarda 6-14 qatlam bo’lishi mumkin. Kord diametri 0,6-0,8 mm li paxta, viskoza, kapron, metalldan (0,15 mm) va bo’ylama joylashgan iplardan tayyorlangan matodir. Kord iplari g’ildirak o’qidan o’tkazilgan tekislikka nisbatan 50-580 burchak ostida joylashishi mumkin. R va RS turdagi shinalar uchun bu burchak nol gradus. Ishlatiladigan ashyo turiga qarab kordning mustahkamligi har xil bo’ladi. Eng mustahkami  diametri 0,15 mm po’lat simdan to’qilgan korddir.</a:t>
            </a:r>
            <a:br>
              <a:rPr lang="en-US" altLang="ru-RU" sz="1100">
                <a:latin typeface="Times New Roman" panose="02020603050405020304" pitchFamily="18" charset="0"/>
              </a:rPr>
            </a:br>
            <a:r>
              <a:rPr lang="en-US" altLang="ru-RU" sz="1100">
                <a:latin typeface="Times New Roman" panose="02020603050405020304" pitchFamily="18" charset="0"/>
              </a:rPr>
              <a:t>Shinaning yon tomoni 4 uni namlikdan va ishdan chiqishdan saqlaydi va u 1,5-3,5 mm qalinlikga ega protektor rezinasidan ishlanadi.</a:t>
            </a:r>
            <a:br>
              <a:rPr lang="en-US" altLang="ru-RU" sz="1100">
                <a:latin typeface="Times New Roman" panose="02020603050405020304" pitchFamily="18" charset="0"/>
              </a:rPr>
            </a:br>
            <a:r>
              <a:rPr lang="en-US" altLang="ru-RU" sz="1100">
                <a:latin typeface="Times New Roman" panose="02020603050405020304" pitchFamily="18" charset="0"/>
              </a:rPr>
              <a:t>Bort 5 shinani g’ildirak to’g’iniga ishonchli mahkamlanishini ta’minlaydi. Bortning ikki tomonida rezina qatlami bo’lib, u shinani g’ildirakka kiydirish va chiqarishda yeyilishidan saqlaydi.</a:t>
            </a:r>
            <a:br>
              <a:rPr lang="en-US" altLang="ru-RU" sz="1100">
                <a:latin typeface="Times New Roman" panose="02020603050405020304" pitchFamily="18" charset="0"/>
              </a:rPr>
            </a:br>
            <a:r>
              <a:rPr lang="en-US" altLang="ru-RU" sz="1100">
                <a:latin typeface="Times New Roman" panose="02020603050405020304" pitchFamily="18" charset="0"/>
              </a:rPr>
              <a:t>Bort 5 ning ichida esa to’la simli o’zak 6 bo’lib, u bortning mustahkamligini orttiradi, cho’zilishidan saqlaydi. </a:t>
            </a:r>
            <a:br>
              <a:rPr lang="en-US" altLang="ru-RU" sz="1100">
                <a:latin typeface="Times New Roman" panose="02020603050405020304" pitchFamily="18" charset="0"/>
              </a:rPr>
            </a:br>
            <a:r>
              <a:rPr lang="en-US" altLang="ru-RU" sz="1100">
                <a:latin typeface="Times New Roman" panose="02020603050405020304" pitchFamily="18" charset="0"/>
              </a:rPr>
              <a:t>To’g’in lentasi 7 kameraning bort va to’g’inga ishqalanib teshilishidan saqlaydi.</a:t>
            </a:r>
            <a:br>
              <a:rPr lang="en-US" altLang="ru-RU" sz="1100">
                <a:latin typeface="Times New Roman" panose="02020603050405020304" pitchFamily="18" charset="0"/>
              </a:rPr>
            </a:br>
            <a:r>
              <a:rPr lang="en-US" altLang="ru-RU" sz="1100">
                <a:latin typeface="Times New Roman" panose="02020603050405020304" pitchFamily="18" charset="0"/>
              </a:rPr>
              <a:t>Kamera 10 yuqori darajadagi mustahkam rezinadan  yasalib, siqilgan havoni shina ichida ushlab turadi. Kamera rezinasining  qalinligi 1,5-5 mm bo’lishi mumkin. Kameraga havoni damlash uchun maxsus klapan ventil 8 bor. Ventillar g’ildirak obodining turi va o’lchamiga qarab to’g’ri egri bo’lishi mumkin.</a:t>
            </a:r>
            <a:endParaRPr lang="ru-RU" altLang="ru-RU" sz="1100">
              <a:latin typeface="Times New Roman" panose="02020603050405020304" pitchFamily="18" charset="0"/>
            </a:endParaRPr>
          </a:p>
        </p:txBody>
      </p:sp>
    </p:spTree>
    <p:extLst>
      <p:ext uri="{BB962C8B-B14F-4D97-AF65-F5344CB8AC3E}">
        <p14:creationId xmlns:p14="http://schemas.microsoft.com/office/powerpoint/2010/main" val="3041305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29000" y="304801"/>
            <a:ext cx="6172200" cy="792163"/>
          </a:xfrm>
        </p:spPr>
        <p:txBody>
          <a:bodyPr/>
          <a:lstStyle/>
          <a:p>
            <a:pPr eaLnBrk="1" hangingPunct="1"/>
            <a:r>
              <a:rPr lang="en-US" altLang="ru-RU" sz="2800">
                <a:latin typeface="Times New Roman" panose="02020603050405020304" pitchFamily="18" charset="0"/>
              </a:rPr>
              <a:t>Kamerasiz shinalar</a:t>
            </a:r>
            <a:endParaRPr lang="ru-RU" altLang="ru-RU" sz="2800">
              <a:latin typeface="Times New Roman" panose="02020603050405020304" pitchFamily="18" charset="0"/>
            </a:endParaRPr>
          </a:p>
        </p:txBody>
      </p:sp>
      <p:sp>
        <p:nvSpPr>
          <p:cNvPr id="6147" name="Rectangle 3"/>
          <p:cNvSpPr>
            <a:spLocks noGrp="1" noChangeArrowheads="1"/>
          </p:cNvSpPr>
          <p:nvPr>
            <p:ph type="body" idx="1"/>
          </p:nvPr>
        </p:nvSpPr>
        <p:spPr/>
        <p:txBody>
          <a:bodyPr>
            <a:normAutofit lnSpcReduction="10000"/>
          </a:bodyPr>
          <a:lstStyle/>
          <a:p>
            <a:pPr marL="0" indent="0">
              <a:lnSpc>
                <a:spcPct val="80000"/>
              </a:lnSpc>
              <a:buNone/>
            </a:pPr>
            <a:r>
              <a:rPr lang="en-US" altLang="ru-RU" sz="2800">
                <a:latin typeface="Times New Roman" panose="02020603050405020304" pitchFamily="18" charset="0"/>
              </a:rPr>
              <a:t>   Kamerasiz shinalarning </a:t>
            </a:r>
            <a:r>
              <a:rPr lang="en-US" altLang="ru-RU" sz="2800" b="1" i="1" u="sng">
                <a:latin typeface="Times New Roman" panose="02020603050405020304" pitchFamily="18" charset="0"/>
              </a:rPr>
              <a:t>afzalliklari</a:t>
            </a:r>
            <a:r>
              <a:rPr lang="en-US" altLang="ru-RU" sz="2800">
                <a:latin typeface="Times New Roman" panose="02020603050405020304" pitchFamily="18" charset="0"/>
              </a:rPr>
              <a:t> quyidagilar: harakat havfsizligini yaxshilaydi; ta’mirlanishi oson; ish vaqtida kam qiziydi; chidamliligi kameralik shinaga nisbatan 10-20% yuqori; konstruksiyasi sodda; massasi kichik; teshilib germetikligi yomonlashsa, uni kamerali shina kabi ishlatilishi mumkin; lekin zahira g’ildiragining zaruriyati yo’qolmaydi.</a:t>
            </a:r>
          </a:p>
          <a:p>
            <a:pPr marL="0" indent="0">
              <a:lnSpc>
                <a:spcPct val="80000"/>
              </a:lnSpc>
              <a:buNone/>
            </a:pPr>
            <a:r>
              <a:rPr lang="en-US" altLang="ru-RU" sz="2800">
                <a:latin typeface="Times New Roman" panose="02020603050405020304" pitchFamily="18" charset="0"/>
              </a:rPr>
              <a:t>    Kamerasiz shinaning kameralikka nisbatan </a:t>
            </a:r>
            <a:r>
              <a:rPr lang="en-US" altLang="ru-RU" sz="2800" b="1" i="1" u="sng">
                <a:latin typeface="Times New Roman" panose="02020603050405020304" pitchFamily="18" charset="0"/>
              </a:rPr>
              <a:t>kamchiliklari</a:t>
            </a:r>
            <a:r>
              <a:rPr lang="en-US" altLang="ru-RU" sz="2800">
                <a:latin typeface="Times New Roman" panose="02020603050405020304" pitchFamily="18" charset="0"/>
              </a:rPr>
              <a:t> quyidagilar: tannarxi yuqori; mahsus obod bo’lishi kerak; shinani to’g’inga o’rnatish va yechib olish qiyin; o’rnatish uchun maxsus moslamalar zarur.</a:t>
            </a:r>
            <a:endParaRPr lang="ru-RU" altLang="ru-RU" sz="2800">
              <a:latin typeface="Times New Roman" panose="02020603050405020304" pitchFamily="18" charset="0"/>
            </a:endParaRPr>
          </a:p>
        </p:txBody>
      </p:sp>
    </p:spTree>
    <p:extLst>
      <p:ext uri="{BB962C8B-B14F-4D97-AF65-F5344CB8AC3E}">
        <p14:creationId xmlns:p14="http://schemas.microsoft.com/office/powerpoint/2010/main" val="256966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274638"/>
            <a:ext cx="8229600" cy="563562"/>
          </a:xfrm>
        </p:spPr>
        <p:txBody>
          <a:bodyPr/>
          <a:lstStyle/>
          <a:p>
            <a:pPr eaLnBrk="1" hangingPunct="1"/>
            <a:r>
              <a:rPr lang="en-US" altLang="ru-RU" sz="2800">
                <a:latin typeface="Times New Roman" panose="02020603050405020304" pitchFamily="18" charset="0"/>
              </a:rPr>
              <a:t>Protektorining shakliga qarab shinalarning turlari</a:t>
            </a:r>
            <a:endParaRPr lang="ru-RU" altLang="ru-RU" sz="2800"/>
          </a:p>
        </p:txBody>
      </p:sp>
      <p:pic>
        <p:nvPicPr>
          <p:cNvPr id="7171" name="Picture 4"/>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2667000" y="838201"/>
            <a:ext cx="68580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2590800" y="4724401"/>
            <a:ext cx="7361238" cy="150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600" b="1">
                <a:latin typeface="Times New Roman" panose="02020603050405020304" pitchFamily="18" charset="0"/>
              </a:rPr>
              <a:t>Shina protektorining turlari</a:t>
            </a:r>
          </a:p>
          <a:p>
            <a:pPr lvl="1" eaLnBrk="1" hangingPunct="1">
              <a:spcBef>
                <a:spcPct val="0"/>
              </a:spcBef>
              <a:buFontTx/>
              <a:buNone/>
            </a:pPr>
            <a:r>
              <a:rPr lang="en-US" altLang="ru-RU" sz="1600">
                <a:latin typeface="Times New Roman" panose="02020603050405020304" pitchFamily="18" charset="0"/>
              </a:rPr>
              <a:t>a) - oddiy yo’l uchun; (GAZ-31, VAZ, Tiko) </a:t>
            </a:r>
          </a:p>
          <a:p>
            <a:pPr lvl="1" eaLnBrk="1" hangingPunct="1">
              <a:spcBef>
                <a:spcPct val="0"/>
              </a:spcBef>
              <a:buFontTx/>
              <a:buNone/>
            </a:pPr>
            <a:r>
              <a:rPr lang="en-US" altLang="ru-RU" sz="1600">
                <a:latin typeface="Times New Roman" panose="02020603050405020304" pitchFamily="18" charset="0"/>
              </a:rPr>
              <a:t>b) - universal; (GAZ-53, ZIL-130, KamAZ-5320) </a:t>
            </a:r>
          </a:p>
          <a:p>
            <a:pPr lvl="1" eaLnBrk="1" hangingPunct="1">
              <a:spcBef>
                <a:spcPct val="0"/>
              </a:spcBef>
              <a:buFontTx/>
              <a:buNone/>
            </a:pPr>
            <a:r>
              <a:rPr lang="en-US" altLang="ru-RU" sz="1600">
                <a:latin typeface="Times New Roman" panose="02020603050405020304" pitchFamily="18" charset="0"/>
              </a:rPr>
              <a:t>v) - ortiqcha o’tag’on; (GAZ-66, Ural-377) </a:t>
            </a:r>
          </a:p>
          <a:p>
            <a:pPr lvl="1" eaLnBrk="1" hangingPunct="1">
              <a:spcBef>
                <a:spcPct val="0"/>
              </a:spcBef>
              <a:buFontTx/>
              <a:buNone/>
            </a:pPr>
            <a:r>
              <a:rPr lang="ru-RU" altLang="ru-RU" sz="1600">
                <a:latin typeface="Times New Roman" panose="02020603050405020304" pitchFamily="18" charset="0"/>
              </a:rPr>
              <a:t>g) - karer uchun   </a:t>
            </a:r>
            <a:r>
              <a:rPr lang="en-US" altLang="ru-RU" sz="1600">
                <a:latin typeface="Times New Roman" panose="02020603050405020304" pitchFamily="18" charset="0"/>
              </a:rPr>
              <a:t>(BelAZ-548) </a:t>
            </a:r>
            <a:endParaRPr lang="ru-RU" altLang="ru-RU" sz="1600">
              <a:latin typeface="Times New Roman" panose="02020603050405020304" pitchFamily="18" charset="0"/>
            </a:endParaRPr>
          </a:p>
          <a:p>
            <a:pPr eaLnBrk="1" hangingPunct="1">
              <a:spcBef>
                <a:spcPct val="0"/>
              </a:spcBef>
              <a:buFontTx/>
              <a:buNone/>
            </a:pPr>
            <a:endParaRPr lang="ru-RU" altLang="ru-RU" sz="1600">
              <a:latin typeface="Times New Roman" panose="02020603050405020304" pitchFamily="18" charset="0"/>
            </a:endParaRPr>
          </a:p>
          <a:p>
            <a:pPr eaLnBrk="1" hangingPunct="1">
              <a:spcBef>
                <a:spcPct val="0"/>
              </a:spcBef>
              <a:buFontTx/>
              <a:buNone/>
            </a:pPr>
            <a:endParaRPr lang="ru-RU" altLang="ru-RU" sz="1800"/>
          </a:p>
        </p:txBody>
      </p:sp>
    </p:spTree>
    <p:extLst>
      <p:ext uri="{BB962C8B-B14F-4D97-AF65-F5344CB8AC3E}">
        <p14:creationId xmlns:p14="http://schemas.microsoft.com/office/powerpoint/2010/main" val="213172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4638"/>
            <a:ext cx="8229600" cy="563562"/>
          </a:xfrm>
        </p:spPr>
        <p:txBody>
          <a:bodyPr/>
          <a:lstStyle/>
          <a:p>
            <a:pPr eaLnBrk="1" hangingPunct="1"/>
            <a:r>
              <a:rPr lang="en-US" altLang="ru-RU" sz="2800">
                <a:latin typeface="Times New Roman" panose="02020603050405020304" pitchFamily="18" charset="0"/>
              </a:rPr>
              <a:t>Protektorining shakliga qarab shinalarning turlari</a:t>
            </a:r>
            <a:endParaRPr lang="ru-RU" altLang="ru-RU" sz="2800"/>
          </a:p>
        </p:txBody>
      </p:sp>
      <p:sp>
        <p:nvSpPr>
          <p:cNvPr id="8195" name="Text Box 4"/>
          <p:cNvSpPr txBox="1">
            <a:spLocks noChangeArrowheads="1"/>
          </p:cNvSpPr>
          <p:nvPr/>
        </p:nvSpPr>
        <p:spPr bwMode="auto">
          <a:xfrm>
            <a:off x="2590800" y="4724401"/>
            <a:ext cx="7361238" cy="150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b="1">
                <a:latin typeface="Times New Roman" panose="02020603050405020304" pitchFamily="18" charset="0"/>
              </a:rPr>
              <a:t>Shina profilining ko’rinishi bo’yicha turlar</a:t>
            </a:r>
          </a:p>
          <a:p>
            <a:pPr eaLnBrk="1" hangingPunct="1">
              <a:buFontTx/>
              <a:buAutoNum type="alphaLcParenR"/>
            </a:pPr>
            <a:r>
              <a:rPr lang="en-US" altLang="ru-RU">
                <a:latin typeface="Times New Roman" panose="02020603050405020304" pitchFamily="18" charset="0"/>
              </a:rPr>
              <a:t>oddiy profilli keng profilli</a:t>
            </a:r>
          </a:p>
          <a:p>
            <a:pPr eaLnBrk="1" hangingPunct="1"/>
            <a:r>
              <a:rPr lang="en-US" altLang="ru-RU">
                <a:latin typeface="Times New Roman" panose="02020603050405020304" pitchFamily="18" charset="0"/>
              </a:rPr>
              <a:t>b) past profilli, o’ta past profilli, arkasimon va </a:t>
            </a:r>
          </a:p>
          <a:p>
            <a:pPr eaLnBrk="1" hangingPunct="1"/>
            <a:r>
              <a:rPr lang="en-US" altLang="ru-RU">
                <a:latin typeface="Times New Roman" panose="02020603050405020304" pitchFamily="18" charset="0"/>
              </a:rPr>
              <a:t>v) pnevmokatok</a:t>
            </a:r>
          </a:p>
          <a:p>
            <a:pPr eaLnBrk="1" hangingPunct="1"/>
            <a:endParaRPr lang="ru-RU" altLang="ru-RU" sz="1600">
              <a:latin typeface="Times New Roman" panose="02020603050405020304" pitchFamily="18" charset="0"/>
            </a:endParaRPr>
          </a:p>
          <a:p>
            <a:pPr eaLnBrk="1" hangingPunct="1"/>
            <a:endParaRPr lang="ru-RU" altLang="ru-RU"/>
          </a:p>
        </p:txBody>
      </p:sp>
      <p:pic>
        <p:nvPicPr>
          <p:cNvPr id="8196" name="Picture 5"/>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2209800" y="1447800"/>
            <a:ext cx="79248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40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0" y="274638"/>
            <a:ext cx="8229600" cy="487362"/>
          </a:xfrm>
        </p:spPr>
        <p:txBody>
          <a:bodyPr>
            <a:normAutofit fontScale="90000"/>
          </a:bodyPr>
          <a:lstStyle/>
          <a:p>
            <a:pPr eaLnBrk="1" hangingPunct="1"/>
            <a:r>
              <a:rPr lang="en-US" altLang="ru-RU" sz="2800" b="1">
                <a:latin typeface="Times New Roman" panose="02020603050405020304" pitchFamily="18" charset="0"/>
              </a:rPr>
              <a:t>Shinaning o’lchamlari</a:t>
            </a:r>
            <a:endParaRPr lang="ru-RU" altLang="ru-RU" sz="2800"/>
          </a:p>
        </p:txBody>
      </p:sp>
      <p:pic>
        <p:nvPicPr>
          <p:cNvPr id="9219" name="Picture 4"/>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2286000" y="1600200"/>
            <a:ext cx="2514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5"/>
          <p:cNvSpPr txBox="1">
            <a:spLocks noChangeArrowheads="1"/>
          </p:cNvSpPr>
          <p:nvPr/>
        </p:nvSpPr>
        <p:spPr bwMode="auto">
          <a:xfrm>
            <a:off x="4724401" y="1828800"/>
            <a:ext cx="5768975" cy="335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600"/>
              </a:spcAft>
              <a:buNone/>
            </a:pPr>
            <a:r>
              <a:rPr lang="en-US" altLang="ru-RU" sz="1800" b="1">
                <a:latin typeface="Times New Roman" panose="02020603050405020304" pitchFamily="18" charset="0"/>
              </a:rPr>
              <a:t>Shinaning o’lchamlari</a:t>
            </a:r>
          </a:p>
          <a:p>
            <a:pPr eaLnBrk="1" hangingPunct="1">
              <a:spcBef>
                <a:spcPct val="0"/>
              </a:spcBef>
              <a:buFontTx/>
              <a:buNone/>
            </a:pPr>
            <a:r>
              <a:rPr lang="en-US" altLang="ru-RU" sz="1800">
                <a:latin typeface="Times New Roman" panose="02020603050405020304" pitchFamily="18" charset="0"/>
              </a:rPr>
              <a:t>d-to’g’inining diametri; B-shinaning eni; H-profilining ba-landligi; D-shinaning tashqi diametri; </a:t>
            </a:r>
          </a:p>
          <a:p>
            <a:pPr eaLnBrk="1" hangingPunct="1">
              <a:spcBef>
                <a:spcPct val="0"/>
              </a:spcBef>
              <a:buFontTx/>
              <a:buNone/>
            </a:pPr>
            <a:endParaRPr lang="en-US" altLang="ru-RU" sz="1800">
              <a:latin typeface="Times New Roman" panose="02020603050405020304" pitchFamily="18" charset="0"/>
            </a:endParaRPr>
          </a:p>
          <a:p>
            <a:pPr algn="ctr" eaLnBrk="1" hangingPunct="1">
              <a:spcBef>
                <a:spcPct val="0"/>
              </a:spcBef>
              <a:buFontTx/>
              <a:buNone/>
            </a:pPr>
            <a:r>
              <a:rPr lang="en-US" altLang="ru-RU" sz="1800">
                <a:latin typeface="Times New Roman" panose="02020603050405020304" pitchFamily="18" charset="0"/>
              </a:rPr>
              <a:t> </a:t>
            </a:r>
            <a:r>
              <a:rPr lang="en-US" altLang="ru-RU" sz="1800" b="1">
                <a:latin typeface="Times New Roman" panose="02020603050405020304" pitchFamily="18" charset="0"/>
              </a:rPr>
              <a:t>175/80R13 shinasi</a:t>
            </a:r>
          </a:p>
          <a:p>
            <a:pPr eaLnBrk="1" hangingPunct="1">
              <a:spcBef>
                <a:spcPct val="0"/>
              </a:spcBef>
              <a:buFontTx/>
              <a:buNone/>
            </a:pPr>
            <a:r>
              <a:rPr lang="en-US" altLang="ru-RU" sz="1800">
                <a:latin typeface="Times New Roman" panose="02020603050405020304" pitchFamily="18" charset="0"/>
              </a:rPr>
              <a:t>13 - obod diametr d – 13 dyum  25,4 mm</a:t>
            </a:r>
          </a:p>
          <a:p>
            <a:pPr eaLnBrk="1" hangingPunct="1">
              <a:spcBef>
                <a:spcPct val="0"/>
              </a:spcBef>
              <a:buFontTx/>
              <a:buNone/>
            </a:pPr>
            <a:r>
              <a:rPr lang="en-US" altLang="ru-RU" sz="1800">
                <a:latin typeface="Times New Roman" panose="02020603050405020304" pitchFamily="18" charset="0"/>
              </a:rPr>
              <a:t>175 - B profil eni  175 mm</a:t>
            </a:r>
          </a:p>
          <a:p>
            <a:pPr eaLnBrk="1" hangingPunct="1">
              <a:spcBef>
                <a:spcPct val="0"/>
              </a:spcBef>
              <a:buFontTx/>
              <a:buNone/>
            </a:pPr>
            <a:r>
              <a:rPr lang="en-US" altLang="ru-RU" sz="1800">
                <a:latin typeface="Times New Roman" panose="02020603050405020304" pitchFamily="18" charset="0"/>
              </a:rPr>
              <a:t>80 – Shina kordining balandligi</a:t>
            </a:r>
          </a:p>
          <a:p>
            <a:pPr eaLnBrk="1" hangingPunct="1">
              <a:spcBef>
                <a:spcPct val="0"/>
              </a:spcBef>
              <a:buFontTx/>
              <a:buNone/>
            </a:pPr>
            <a:r>
              <a:rPr lang="en-US" altLang="ru-RU" sz="1800">
                <a:latin typeface="Times New Roman" panose="02020603050405020304" pitchFamily="18" charset="0"/>
              </a:rPr>
              <a:t>R – Shina kordining ipi radial o’ralganligi</a:t>
            </a:r>
            <a:endParaRPr lang="ru-RU" altLang="ru-RU" sz="1800">
              <a:latin typeface="Times New Roman" panose="02020603050405020304" pitchFamily="18" charset="0"/>
            </a:endParaRPr>
          </a:p>
        </p:txBody>
      </p:sp>
    </p:spTree>
    <p:extLst>
      <p:ext uri="{BB962C8B-B14F-4D97-AF65-F5344CB8AC3E}">
        <p14:creationId xmlns:p14="http://schemas.microsoft.com/office/powerpoint/2010/main" val="1719157281"/>
      </p:ext>
    </p:extLst>
  </p:cSld>
  <p:clrMapOvr>
    <a:masterClrMapping/>
  </p:clrMapOvr>
</p:sld>
</file>

<file path=ppt/theme/theme1.xml><?xml version="1.0" encoding="utf-8"?>
<a:theme xmlns:a="http://schemas.openxmlformats.org/drawingml/2006/main" name="Аспект">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156</TotalTime>
  <Words>467</Words>
  <Application>Microsoft Office PowerPoint</Application>
  <PresentationFormat>Произвольный</PresentationFormat>
  <Paragraphs>52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Mavzu: Yurish qismi</vt:lpstr>
      <vt:lpstr>G‘ildirak va shinalar </vt:lpstr>
      <vt:lpstr>G’ildirakning tuzilishi</vt:lpstr>
      <vt:lpstr>Shinaning vazifasi</vt:lpstr>
      <vt:lpstr>Shina protektori kameradagi havo bosimini qabul qiladi, kamerani teshilishdan saqlaydi va g’ildirakning yo’l notekistliklari bilan ilashishini ta’minlaydi. Protektor oltingugurt, qurum, smola, bo’r va boshqa qo’shilmalarni birkalikda termik ishlanishi maxsulidir. Yostiq qatlam (breker) 2 protektor 1 va karkas 3 o’rtasida bo’lib, karkasni yo’ldan uzatilayotgan turtkilardan saqlaydi. Bu qatlamda kordga rezina qoplangan bo’lib qalinligi 3-7 mm bo’ladi. Karkas 3 qalinligi 1-1,5 mm bo’lgan bir necha kord iplardan iborat bo’lib, yengil avtomobil shinalarida 4-6, yuk avtomobillarda 6-14 qatlam bo’lishi mumkin. Kord diametri 0,6-0,8 mm li paxta, viskoza, kapron, metalldan (0,15 mm) va bo’ylama joylashgan iplardan tayyorlangan matodir. Kord iplari g’ildirak o’qidan o’tkazilgan tekislikka nisbatan 50-580 burchak ostida joylashishi mumkin. R va RS turdagi shinalar uchun bu burchak nol gradus. Ishlatiladigan ashyo turiga qarab kordning mustahkamligi har xil bo’ladi. Eng mustahkami  diametri 0,15 mm po’lat simdan to’qilgan korddir. Shinaning yon tomoni 4 uni namlikdan va ishdan chiqishdan saqlaydi va u 1,5-3,5 mm qalinlikga ega protektor rezinasidan ishlanadi. Bort 5 shinani g’ildirak to’g’iniga ishonchli mahkamlanishini ta’minlaydi. Bortning ikki tomonida rezina qatlami bo’lib, u shinani g’ildirakka kiydirish va chiqarishda yeyilishidan saqlaydi. Bort 5 ning ichida esa to’la simli o’zak 6 bo’lib, u bortning mustahkamligini orttiradi, cho’zilishidan saqlaydi.  To’g’in lentasi 7 kameraning bort va to’g’inga ishqalanib teshilishidan saqlaydi. Kamera 10 yuqori darajadagi mustahkam rezinadan  yasalib, siqilgan havoni shina ichida ushlab turadi. Kamera rezinasining  qalinligi 1,5-5 mm bo’lishi mumkin. Kameraga havoni damlash uchun maxsus klapan ventil 8 bor. Ventillar g’ildirak obodining turi va o’lchamiga qarab to’g’ri egri bo’lishi mumkin.</vt:lpstr>
      <vt:lpstr>Kamerasiz shinalar</vt:lpstr>
      <vt:lpstr>Protektorining shakliga qarab shinalarning turlari</vt:lpstr>
      <vt:lpstr>Protektorining shakliga qarab shinalarning turlari</vt:lpstr>
      <vt:lpstr>Shinaning o’lchamlari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Transmissiyaning vazifasi tuzilishi va ishlashi</dc:title>
  <dc:creator>Пользователь</dc:creator>
  <cp:lastModifiedBy>Bayramali</cp:lastModifiedBy>
  <cp:revision>60</cp:revision>
  <dcterms:created xsi:type="dcterms:W3CDTF">2019-08-16T04:59:11Z</dcterms:created>
  <dcterms:modified xsi:type="dcterms:W3CDTF">2023-07-02T07:53:18Z</dcterms:modified>
</cp:coreProperties>
</file>