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60" d="100"/>
          <a:sy n="60" d="100"/>
        </p:scale>
        <p:origin x="-78" y="-8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ru-RU" smtClean="0"/>
              <a:t>Образец заголовка</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24940426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61DA53-3733-45DF-9156-C32223499AC4}"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3323628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ru-RU" smtClean="0"/>
              <a:t>Образец заголовка</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39930549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ru-RU" smtClean="0"/>
              <a:t>Образец заголовка</a:t>
            </a:r>
            <a:endParaRPr lang="en-US" dirty="0"/>
          </a:p>
        </p:txBody>
      </p:sp>
      <p:sp>
        <p:nvSpPr>
          <p:cNvPr id="14" name="Text Placeholder 3"/>
          <p:cNvSpPr>
            <a:spLocks noGrp="1"/>
          </p:cNvSpPr>
          <p:nvPr>
            <p:ph type="body" sz="half" idx="13"/>
          </p:nvPr>
        </p:nvSpPr>
        <p:spPr>
          <a:xfrm>
            <a:off x="1930400" y="3771174"/>
            <a:ext cx="7385828"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
        <p:nvSpPr>
          <p:cNvPr id="11" name="TextBox 10"/>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19813797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59" cy="165318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5464290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Три колонк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37344317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Столбец с тремя рисункам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ru-RU" smtClean="0"/>
              <a:t>Образец заголовка</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4"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19671065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nchorCtr="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31375046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4718729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4234183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22955350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2F61DA53-3733-45DF-9156-C32223499AC4}"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398758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2F61DA53-3733-45DF-9156-C32223499AC4}" type="datetimeFigureOut">
              <a:rPr lang="ru-RU" smtClean="0"/>
              <a:t>07.07.2023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22614150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7" name="Date Placeholder 2"/>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3"/>
          <p:cNvSpPr>
            <a:spLocks noGrp="1"/>
          </p:cNvSpPr>
          <p:nvPr>
            <p:ph type="ftr" sz="quarter" idx="11"/>
          </p:nvPr>
        </p:nvSpPr>
        <p:spPr/>
        <p:txBody>
          <a:bodyPr/>
          <a:lstStyle/>
          <a:p>
            <a:endParaRPr lang="ru-RU"/>
          </a:p>
        </p:txBody>
      </p:sp>
      <p:sp>
        <p:nvSpPr>
          <p:cNvPr id="6" name="Slide Number Placeholder 4"/>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40281113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2"/>
          <p:cNvSpPr>
            <a:spLocks noGrp="1"/>
          </p:cNvSpPr>
          <p:nvPr>
            <p:ph type="ftr" sz="quarter" idx="11"/>
          </p:nvPr>
        </p:nvSpPr>
        <p:spPr/>
        <p:txBody>
          <a:bodyPr/>
          <a:lstStyle/>
          <a:p>
            <a:endParaRPr lang="ru-RU"/>
          </a:p>
        </p:txBody>
      </p:sp>
      <p:sp>
        <p:nvSpPr>
          <p:cNvPr id="6" name="Slide Number Placeholder 3"/>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19121368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7" name="Date Placeholder 4"/>
          <p:cNvSpPr>
            <a:spLocks noGrp="1"/>
          </p:cNvSpPr>
          <p:nvPr>
            <p:ph type="dt" sz="half" idx="10"/>
          </p:nvPr>
        </p:nvSpPr>
        <p:spPr/>
        <p:txBody>
          <a:bodyPr/>
          <a:lstStyle/>
          <a:p>
            <a:fld id="{2F61DA53-3733-45DF-9156-C32223499AC4}" type="datetimeFigureOut">
              <a:rPr lang="ru-RU" smtClean="0"/>
              <a:t>07.07.2023</a:t>
            </a:fld>
            <a:endParaRPr lang="ru-RU"/>
          </a:p>
        </p:txBody>
      </p:sp>
      <p:sp>
        <p:nvSpPr>
          <p:cNvPr id="5" name="Footer Placeholder 5"/>
          <p:cNvSpPr>
            <a:spLocks noGrp="1"/>
          </p:cNvSpPr>
          <p:nvPr>
            <p:ph type="ftr" sz="quarter" idx="11"/>
          </p:nvPr>
        </p:nvSpPr>
        <p:spPr/>
        <p:txBody>
          <a:bodyPr/>
          <a:lstStyle/>
          <a:p>
            <a:endParaRPr lang="ru-RU"/>
          </a:p>
        </p:txBody>
      </p:sp>
      <p:sp>
        <p:nvSpPr>
          <p:cNvPr id="6" name="Slide Number Placeholder 6"/>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6512204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2F61DA53-3733-45DF-9156-C32223499AC4}" type="datetimeFigureOut">
              <a:rPr lang="ru-RU" smtClean="0"/>
              <a:t>07.07.2023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5336D8E0-7FE7-4F70-8D1B-58AAAA7B71F3}" type="slidenum">
              <a:rPr lang="ru-RU" smtClean="0"/>
              <a:t>‹#›</a:t>
            </a:fld>
            <a:endParaRPr lang="ru-RU"/>
          </a:p>
        </p:txBody>
      </p:sp>
    </p:spTree>
    <p:extLst>
      <p:ext uri="{BB962C8B-B14F-4D97-AF65-F5344CB8AC3E}">
        <p14:creationId xmlns:p14="http://schemas.microsoft.com/office/powerpoint/2010/main" val="3665104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accent1">
                  <a:lumMod val="60000"/>
                  <a:lumOff val="40000"/>
                  <a:alpha val="7000"/>
                </a:schemeClr>
              </a:gs>
              <a:gs pos="69000">
                <a:schemeClr val="accent1">
                  <a:lumMod val="60000"/>
                  <a:lumOff val="40000"/>
                  <a:alpha val="0"/>
                </a:schemeClr>
              </a:gs>
              <a:gs pos="36000">
                <a:schemeClr val="accent1">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713"/>
          <a:stretch/>
        </p:blipFill>
        <p:spPr>
          <a:xfrm>
            <a:off x="8000197" y="0"/>
            <a:ext cx="1603387" cy="1143000"/>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4199"/>
          <a:stretch/>
        </p:blipFill>
        <p:spPr>
          <a:xfrm>
            <a:off x="8609012" y="6092866"/>
            <a:ext cx="993734" cy="765134"/>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2F61DA53-3733-45DF-9156-C32223499AC4}" type="datetimeFigureOut">
              <a:rPr lang="ru-RU" smtClean="0"/>
              <a:t>07.07.2023</a:t>
            </a:fld>
            <a:endParaRPr lang="ru-RU"/>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ru-RU"/>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336D8E0-7FE7-4F70-8D1B-58AAAA7B71F3}" type="slidenum">
              <a:rPr lang="ru-RU" smtClean="0"/>
              <a:t>‹#›</a:t>
            </a:fld>
            <a:endParaRPr lang="ru-RU"/>
          </a:p>
        </p:txBody>
      </p:sp>
    </p:spTree>
    <p:extLst>
      <p:ext uri="{BB962C8B-B14F-4D97-AF65-F5344CB8AC3E}">
        <p14:creationId xmlns:p14="http://schemas.microsoft.com/office/powerpoint/2010/main" val="2114388521"/>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image" Target="../media/image1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154955" y="542027"/>
            <a:ext cx="8825658" cy="648419"/>
          </a:xfrm>
        </p:spPr>
        <p:txBody>
          <a:bodyPr/>
          <a:lstStyle/>
          <a:p>
            <a:pPr algn="ctr"/>
            <a:r>
              <a:rPr lang="en-US" sz="3600" b="1" dirty="0"/>
              <a:t> </a:t>
            </a:r>
            <a:r>
              <a:rPr lang="uz-Cyrl-UZ" sz="3600" b="1" dirty="0"/>
              <a:t>Ёг(мойли) узгичлари</a:t>
            </a:r>
            <a:endParaRPr lang="ru-RU" sz="3600" dirty="0"/>
          </a:p>
        </p:txBody>
      </p:sp>
      <p:sp>
        <p:nvSpPr>
          <p:cNvPr id="3" name="Подзаголовок 2"/>
          <p:cNvSpPr>
            <a:spLocks noGrp="1"/>
          </p:cNvSpPr>
          <p:nvPr>
            <p:ph type="subTitle" idx="1"/>
          </p:nvPr>
        </p:nvSpPr>
        <p:spPr>
          <a:xfrm>
            <a:off x="483078" y="1466491"/>
            <a:ext cx="11369615" cy="4925683"/>
          </a:xfrm>
        </p:spPr>
        <p:txBody>
          <a:bodyPr>
            <a:normAutofit lnSpcReduction="10000"/>
          </a:bodyPr>
          <a:lstStyle/>
          <a:p>
            <a:pPr latinLnBrk="1"/>
            <a:r>
              <a:rPr lang="uz-Cyrl-UZ" cap="none" dirty="0" smtClean="0"/>
              <a:t>Иккита турдаги ёғ узгичлари мавжуд : бакли ва кам ёғли. Ушбу узгичларда дуга оралиғини деионизация қилиш усуллари бир хил. Фақатгина фарқ пойдевордан контакт ерга улаш тизимини изоляциясида ва ёг миқдорида.</a:t>
            </a:r>
            <a:endParaRPr lang="ru-RU" cap="none" dirty="0" smtClean="0"/>
          </a:p>
          <a:p>
            <a:r>
              <a:rPr lang="uz-Cyrl-UZ" cap="none" dirty="0" smtClean="0"/>
              <a:t>Яқин вақтгача қуйидаги турдаги бакли узгичлари ишлатилган: вм-35, с-35, шунингдек у серияли 35 дан 220 квгача бўлган узгичлар. Бакли узгичлар ташқарида ўрнатишга мўлжалланган, ҳозирда ишлаб чиқарилмайди. Бакли узгичларнинг асосий камчиликлари: портлаш ва ёнғин хавфи; идишдаги ва кириш жойларидаги ёг ҳолатини ва даражасини даврий равишда кузатиб бориш зарурати; катта ҳажмдаги ёғ, уни алмаштириш учун кўп вақт талаб этилади, ёғни катта захираларига эҳтиёж; ички ўрнатиш учун яроқсиз</a:t>
            </a:r>
            <a:r>
              <a:rPr lang="uz-Cyrl-UZ" b="1" cap="none" dirty="0" smtClean="0"/>
              <a:t>. Вакуумли электрон узгичлар</a:t>
            </a:r>
            <a:r>
              <a:rPr lang="uz-Cyrl-UZ" cap="none" dirty="0" smtClean="0"/>
              <a:t>. Вакуумнинг электр мустахкамлиги электрон тўсарларда ишлатиладиган бошқа воситаларга қараганда анча юқори. Бу босим пасайганда электронлар, атомлар, ионлар ва молекулаларнинг ўртача эркин йўлининг кўпайиши билан изоҳланади. Вакуумда заррачаларнинг ўртача эркин юриши вакуум камерасининг ўлчамларидан ошади. Ўчирилганда контактлар орасидаги бўшлиқнинг электр қувватини тиклаш жараёни газларга қараганда  вакуумда тезроқ давом этади. Вакуумли ёй ўчиргич камерасини тузилиши 1 расмда келтирилган:</a:t>
            </a:r>
            <a:endParaRPr lang="ru-RU" cap="none" dirty="0" smtClean="0"/>
          </a:p>
        </p:txBody>
      </p:sp>
    </p:spTree>
    <p:extLst>
      <p:ext uri="{BB962C8B-B14F-4D97-AF65-F5344CB8AC3E}">
        <p14:creationId xmlns:p14="http://schemas.microsoft.com/office/powerpoint/2010/main" val="199390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uz-Cyrl-UZ" dirty="0"/>
              <a:t>Вакуумли ёй ўчиргич камерасини тузилиши</a:t>
            </a:r>
            <a:endParaRPr lang="ru-RU" dirty="0"/>
          </a:p>
        </p:txBody>
      </p:sp>
      <p:pic>
        <p:nvPicPr>
          <p:cNvPr id="4" name="Объект 3" descr="Конструктивная схема вакуумной дугогасительной камеры"/>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748342" y="2129242"/>
            <a:ext cx="2238375" cy="2800350"/>
          </a:xfrm>
          <a:prstGeom prst="rect">
            <a:avLst/>
          </a:prstGeom>
          <a:noFill/>
          <a:ln>
            <a:noFill/>
          </a:ln>
        </p:spPr>
      </p:pic>
      <p:sp>
        <p:nvSpPr>
          <p:cNvPr id="5" name="Прямоугольник 4"/>
          <p:cNvSpPr/>
          <p:nvPr/>
        </p:nvSpPr>
        <p:spPr>
          <a:xfrm>
            <a:off x="3364302" y="2129242"/>
            <a:ext cx="8617789" cy="1754326"/>
          </a:xfrm>
          <a:prstGeom prst="rect">
            <a:avLst/>
          </a:prstGeom>
        </p:spPr>
        <p:txBody>
          <a:bodyPr wrap="square">
            <a:spAutoFit/>
          </a:bodyPr>
          <a:lstStyle/>
          <a:p>
            <a:pPr indent="2540" algn="just" latinLnBrk="1">
              <a:spcAft>
                <a:spcPts val="0"/>
              </a:spcAft>
            </a:pPr>
            <a:r>
              <a:rPr lang="uz-Cyrl-UZ" kern="100" dirty="0" smtClean="0">
                <a:effectLst/>
                <a:latin typeface="Times New Roman" panose="02020603050405020304" pitchFamily="18" charset="0"/>
                <a:cs typeface="Times New Roman" panose="02020603050405020304" pitchFamily="18" charset="0"/>
              </a:rPr>
              <a:t>Вакуум камерасининг тузилиши керамика ёки шиша изоляторлардан иборат</a:t>
            </a:r>
            <a:endParaRPr lang="en-US" kern="100" dirty="0" smtClean="0">
              <a:effectLst/>
              <a:latin typeface="Times New Roman" panose="02020603050405020304" pitchFamily="18" charset="0"/>
              <a:cs typeface="Times New Roman" panose="02020603050405020304" pitchFamily="18" charset="0"/>
            </a:endParaRPr>
          </a:p>
          <a:p>
            <a:pPr indent="2540" algn="just" latinLnBrk="1">
              <a:spcAft>
                <a:spcPts val="0"/>
              </a:spcAft>
            </a:pPr>
            <a:r>
              <a:rPr lang="uz-Cyrl-UZ" kern="100" dirty="0" smtClean="0">
                <a:effectLst/>
                <a:latin typeface="Times New Roman" panose="02020603050405020304" pitchFamily="18" charset="0"/>
                <a:cs typeface="Times New Roman" panose="02020603050405020304" pitchFamily="18" charset="0"/>
              </a:rPr>
              <a:t>(3; 7), юқори ва пастки металл қопқоқлардан (2; 8) ва вакуум ўтказмайдиган қобиқ </a:t>
            </a:r>
            <a:endParaRPr lang="en-US" kern="100" dirty="0" smtClean="0">
              <a:effectLst/>
              <a:latin typeface="Times New Roman" panose="02020603050405020304" pitchFamily="18" charset="0"/>
              <a:cs typeface="Times New Roman" panose="02020603050405020304" pitchFamily="18" charset="0"/>
            </a:endParaRPr>
          </a:p>
          <a:p>
            <a:pPr indent="2540" algn="just" latinLnBrk="1">
              <a:spcAft>
                <a:spcPts val="0"/>
              </a:spcAft>
            </a:pPr>
            <a:r>
              <a:rPr lang="uz-Cyrl-UZ" kern="100" dirty="0" smtClean="0">
                <a:effectLst/>
                <a:latin typeface="Times New Roman" panose="02020603050405020304" pitchFamily="18" charset="0"/>
                <a:cs typeface="Times New Roman" panose="02020603050405020304" pitchFamily="18" charset="0"/>
              </a:rPr>
              <a:t>билан ўралган, улардан бири ҳаракатланувчи (5) жуфтликдан иборат (4; 5) ва металл</a:t>
            </a:r>
            <a:endParaRPr lang="en-US" kern="100" dirty="0" smtClean="0">
              <a:effectLst/>
              <a:latin typeface="Times New Roman" panose="02020603050405020304" pitchFamily="18" charset="0"/>
              <a:cs typeface="Times New Roman" panose="02020603050405020304" pitchFamily="18" charset="0"/>
            </a:endParaRPr>
          </a:p>
          <a:p>
            <a:pPr indent="2540" algn="just" latinLnBrk="1">
              <a:spcAft>
                <a:spcPts val="0"/>
              </a:spcAft>
            </a:pPr>
            <a:r>
              <a:rPr lang="uz-Cyrl-UZ" kern="100" dirty="0" smtClean="0">
                <a:effectLst/>
                <a:latin typeface="Times New Roman" panose="02020603050405020304" pitchFamily="18" charset="0"/>
                <a:cs typeface="Times New Roman" panose="02020603050405020304" pitchFamily="18" charset="0"/>
              </a:rPr>
              <a:t> қалқон (6). Кўчма контактнинг фиксацияланганга нисбатан ҳаракати  (9) мослама </a:t>
            </a:r>
            <a:endParaRPr lang="en-US" kern="100" dirty="0" smtClean="0">
              <a:effectLst/>
              <a:latin typeface="Times New Roman" panose="02020603050405020304" pitchFamily="18" charset="0"/>
              <a:cs typeface="Times New Roman" panose="02020603050405020304" pitchFamily="18" charset="0"/>
            </a:endParaRPr>
          </a:p>
          <a:p>
            <a:pPr indent="2540" algn="just" latinLnBrk="1">
              <a:spcAft>
                <a:spcPts val="0"/>
              </a:spcAft>
            </a:pPr>
            <a:r>
              <a:rPr lang="uz-Cyrl-UZ" kern="100" dirty="0" smtClean="0">
                <a:effectLst/>
                <a:latin typeface="Times New Roman" panose="02020603050405020304" pitchFamily="18" charset="0"/>
                <a:cs typeface="Times New Roman" panose="02020603050405020304" pitchFamily="18" charset="0"/>
              </a:rPr>
              <a:t>ёрдамида таъминланади. Камеранинг контактлари (1; 10) уни узгичнинг асосий ток</a:t>
            </a:r>
            <a:endParaRPr lang="en-US" kern="100" dirty="0" smtClean="0">
              <a:effectLst/>
              <a:latin typeface="Times New Roman" panose="02020603050405020304" pitchFamily="18" charset="0"/>
              <a:cs typeface="Times New Roman" panose="02020603050405020304" pitchFamily="18" charset="0"/>
            </a:endParaRPr>
          </a:p>
          <a:p>
            <a:pPr indent="2540" algn="just" latinLnBrk="1">
              <a:spcAft>
                <a:spcPts val="0"/>
              </a:spcAft>
            </a:pPr>
            <a:r>
              <a:rPr lang="uz-Cyrl-UZ" kern="100" dirty="0" smtClean="0">
                <a:effectLst/>
                <a:latin typeface="Times New Roman" panose="02020603050405020304" pitchFamily="18" charset="0"/>
                <a:cs typeface="Times New Roman" panose="02020603050405020304" pitchFamily="18" charset="0"/>
              </a:rPr>
              <a:t> ўтказувчи занжирига улаш учун ишлатилади.</a:t>
            </a:r>
            <a:endParaRPr lang="ru-RU" sz="1100" kern="100" dirty="0">
              <a:effectLst/>
              <a:latin typeface="Batang"/>
              <a:cs typeface="Times New Roman" panose="02020603050405020304" pitchFamily="18" charset="0"/>
            </a:endParaRPr>
          </a:p>
        </p:txBody>
      </p:sp>
    </p:spTree>
    <p:extLst>
      <p:ext uri="{BB962C8B-B14F-4D97-AF65-F5344CB8AC3E}">
        <p14:creationId xmlns:p14="http://schemas.microsoft.com/office/powerpoint/2010/main" val="27397898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96520"/>
          </a:xfrm>
        </p:spPr>
        <p:txBody>
          <a:bodyPr/>
          <a:lstStyle/>
          <a:p>
            <a:pPr algn="ctr"/>
            <a:r>
              <a:rPr lang="uz-Cyrl-UZ" sz="2800" b="1" dirty="0"/>
              <a:t>Химоялагичлар тузилиши, характеристикалари ва тузилиши</a:t>
            </a:r>
            <a:endParaRPr lang="ru-RU" sz="2800" dirty="0"/>
          </a:p>
        </p:txBody>
      </p:sp>
      <p:sp>
        <p:nvSpPr>
          <p:cNvPr id="3" name="Объект 2"/>
          <p:cNvSpPr>
            <a:spLocks noGrp="1"/>
          </p:cNvSpPr>
          <p:nvPr>
            <p:ph idx="1"/>
          </p:nvPr>
        </p:nvSpPr>
        <p:spPr>
          <a:xfrm>
            <a:off x="448574" y="1570008"/>
            <a:ext cx="11447252" cy="4951562"/>
          </a:xfrm>
        </p:spPr>
        <p:txBody>
          <a:bodyPr>
            <a:normAutofit fontScale="92500" lnSpcReduction="20000"/>
          </a:bodyPr>
          <a:lstStyle/>
          <a:p>
            <a:r>
              <a:rPr lang="uz-Cyrl-UZ" dirty="0"/>
              <a:t>Юқори кучланиш ўзгарувчан ток қурилмаларга ўлчов асбоблар ва релеларни уланиш асосан </a:t>
            </a:r>
            <a:r>
              <a:rPr lang="uz-Cyrl-UZ" b="1" dirty="0"/>
              <a:t>ўлчов трансформатори(кучланишни ўлчаш) ва ток трансформатори(токларни ўлчаш</a:t>
            </a:r>
            <a:r>
              <a:rPr lang="uz-Cyrl-UZ" dirty="0"/>
              <a:t>) орқали олиб борилади. Ўлчов трансформаторларни вазифаси ўлчов асбоблар ва релеларни юқори кучланишдан ажратиш ва кучланишни камайтириш (минг вольтга) ва токларни (юз ва минг амперга)ўлчовга қулай қийматгача. Электротехник саноатлар ишлаб чиқарилаётган кучланиш трансформаторни иккинчи чулғамидаги кучланиш 100 В, ток трансформаторини иккинчи кучланишидаги номинал ток 5 ва 1 А. Кучланиш трансформаторини конструктив ажралиши, ток трансформаторидан анча фарқ қилади. </a:t>
            </a:r>
            <a:r>
              <a:rPr lang="uz-Cyrl-UZ" b="1" dirty="0"/>
              <a:t>Кучланишни ўлчаш трансформатори</a:t>
            </a:r>
            <a:r>
              <a:rPr lang="uz-Cyrl-UZ" dirty="0"/>
              <a:t>. Кучланиш трансформатори ишлаш тамойили ва конструкцияси, қувват трансформаторига ўҳшаш(1 – расмда). Кучланиш трансформаторини тузилиши; трансформатор ўзаги юпқа пўлат тасмадан йиғилган, ва иккита, бир-биридан ва ўзагидан ҳам изоляцияланган, бирламчи ва иккиламчи ғалтакдан иборат. Биринчи ғалтаги W1 бу ғалтак юпқа симдан қилинган (бир неча минг) ўрамга эга бўлади ва юқори кучланишга уланади, (бир неча юзта) ўрамдан иборат иккинчи ғалтагига W2, паралел холатда реле ва ўлчов асбоблар уланади. Биринчи ғалтакни чулғамидан, уланган кучланишни таъсирида, ток ўтади ва ўзгарувчан электромагнит оқими Ф ҳосил қилади, бу оқим иккинчи ғалтакни ўрамини кесиб ўтиши натижасида унда, Э.М.Ю куч Е2 ҳосил қилади, очиқ иккинчи ғалтак чўлғамида (салт ҳолатида трансформаторни кучланиши) уни кискичида(зажимида) U2 сх, кучланиш бўлади.  </a:t>
            </a:r>
            <a:endParaRPr lang="ru-RU" dirty="0"/>
          </a:p>
        </p:txBody>
      </p:sp>
    </p:spTree>
    <p:extLst>
      <p:ext uri="{BB962C8B-B14F-4D97-AF65-F5344CB8AC3E}">
        <p14:creationId xmlns:p14="http://schemas.microsoft.com/office/powerpoint/2010/main" val="2398511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685969"/>
          </a:xfrm>
        </p:spPr>
        <p:txBody>
          <a:bodyPr/>
          <a:lstStyle/>
          <a:p>
            <a:pPr algn="ctr"/>
            <a:r>
              <a:rPr lang="uz-Cyrl-UZ" sz="2400" dirty="0"/>
              <a:t>Кучланиш трансформаторни тузилиши ва уланиш схемаси</a:t>
            </a:r>
            <a:endParaRPr lang="ru-RU" sz="2400" dirty="0"/>
          </a:p>
        </p:txBody>
      </p:sp>
      <p:pic>
        <p:nvPicPr>
          <p:cNvPr id="4" name="Picture 524"/>
          <p:cNvPicPr>
            <a:picLocks noGrp="1"/>
          </p:cNvPicPr>
          <p:nvPr>
            <p:ph idx="1"/>
          </p:nvPr>
        </p:nvPicPr>
        <p:blipFill>
          <a:blip r:embed="rId2"/>
          <a:stretch>
            <a:fillRect/>
          </a:stretch>
        </p:blipFill>
        <p:spPr>
          <a:xfrm>
            <a:off x="1190445" y="1406107"/>
            <a:ext cx="8686800" cy="5132716"/>
          </a:xfrm>
          <a:prstGeom prst="rect">
            <a:avLst/>
          </a:prstGeom>
        </p:spPr>
      </p:pic>
    </p:spTree>
    <p:extLst>
      <p:ext uri="{BB962C8B-B14F-4D97-AF65-F5344CB8AC3E}">
        <p14:creationId xmlns:p14="http://schemas.microsoft.com/office/powerpoint/2010/main" val="6466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962014"/>
          </a:xfrm>
        </p:spPr>
        <p:txBody>
          <a:bodyPr/>
          <a:lstStyle/>
          <a:p>
            <a:pPr algn="ctr"/>
            <a:r>
              <a:rPr lang="ru-RU" sz="2800" dirty="0" err="1"/>
              <a:t>Кучланиш</a:t>
            </a:r>
            <a:r>
              <a:rPr lang="ru-RU" sz="2800" dirty="0"/>
              <a:t> </a:t>
            </a:r>
            <a:r>
              <a:rPr lang="ru-RU" sz="2800" dirty="0" err="1"/>
              <a:t>трансформаторини</a:t>
            </a:r>
            <a:r>
              <a:rPr lang="ru-RU" sz="2800" dirty="0"/>
              <a:t> </a:t>
            </a:r>
            <a:r>
              <a:rPr lang="ru-RU" sz="2800" dirty="0" err="1"/>
              <a:t>чўлғами</a:t>
            </a:r>
            <a:r>
              <a:rPr lang="ru-RU" sz="2800" dirty="0"/>
              <a:t> </a:t>
            </a:r>
            <a:r>
              <a:rPr lang="ru-RU" sz="2800" dirty="0" err="1"/>
              <a:t>бошланишини</a:t>
            </a:r>
            <a:r>
              <a:rPr lang="ru-RU" sz="2800" dirty="0"/>
              <a:t>   </a:t>
            </a:r>
            <a:r>
              <a:rPr lang="ru-RU" sz="2800" dirty="0" err="1"/>
              <a:t>ва</a:t>
            </a:r>
            <a:r>
              <a:rPr lang="ru-RU" sz="2800" dirty="0"/>
              <a:t> </a:t>
            </a:r>
            <a:r>
              <a:rPr lang="ru-RU" sz="2800" dirty="0" err="1"/>
              <a:t>оҳирини</a:t>
            </a:r>
            <a:r>
              <a:rPr lang="ru-RU" sz="2800" dirty="0"/>
              <a:t> </a:t>
            </a:r>
            <a:r>
              <a:rPr lang="ru-RU" sz="2800" dirty="0" err="1"/>
              <a:t>белгилаш</a:t>
            </a:r>
            <a:r>
              <a:rPr lang="ru-RU" sz="2800" dirty="0"/>
              <a:t>. </a:t>
            </a:r>
          </a:p>
        </p:txBody>
      </p:sp>
      <p:pic>
        <p:nvPicPr>
          <p:cNvPr id="4" name="Picture 678"/>
          <p:cNvPicPr>
            <a:picLocks noGrp="1"/>
          </p:cNvPicPr>
          <p:nvPr>
            <p:ph idx="1"/>
          </p:nvPr>
        </p:nvPicPr>
        <p:blipFill>
          <a:blip r:embed="rId2"/>
          <a:stretch>
            <a:fillRect/>
          </a:stretch>
        </p:blipFill>
        <p:spPr>
          <a:xfrm>
            <a:off x="2191109" y="1682152"/>
            <a:ext cx="6883879" cy="4744528"/>
          </a:xfrm>
          <a:prstGeom prst="rect">
            <a:avLst/>
          </a:prstGeom>
        </p:spPr>
      </p:pic>
    </p:spTree>
    <p:extLst>
      <p:ext uri="{BB962C8B-B14F-4D97-AF65-F5344CB8AC3E}">
        <p14:creationId xmlns:p14="http://schemas.microsoft.com/office/powerpoint/2010/main" val="5744851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sz="2400" b="1" dirty="0" err="1"/>
              <a:t>Разрядниклар</a:t>
            </a:r>
            <a:r>
              <a:rPr lang="ru-RU" sz="2400" b="1" dirty="0"/>
              <a:t>, </a:t>
            </a:r>
            <a:r>
              <a:rPr lang="ru-RU" sz="2400" b="1" dirty="0" err="1"/>
              <a:t>ортиқча</a:t>
            </a:r>
            <a:r>
              <a:rPr lang="ru-RU" sz="2400" b="1" dirty="0"/>
              <a:t> </a:t>
            </a:r>
            <a:r>
              <a:rPr lang="ru-RU" sz="2400" b="1" dirty="0" err="1"/>
              <a:t>кучланишни</a:t>
            </a:r>
            <a:r>
              <a:rPr lang="ru-RU" sz="2400" b="1" dirty="0"/>
              <a:t> </a:t>
            </a:r>
            <a:r>
              <a:rPr lang="ru-RU" sz="2400" b="1" dirty="0" err="1"/>
              <a:t>чегаралагичлар</a:t>
            </a:r>
            <a:r>
              <a:rPr lang="ru-RU" sz="2400" b="1" dirty="0"/>
              <a:t>, </a:t>
            </a:r>
            <a:r>
              <a:rPr lang="ru-RU" sz="2400" b="1" dirty="0" err="1"/>
              <a:t>уларнинг</a:t>
            </a:r>
            <a:r>
              <a:rPr lang="ru-RU" sz="2400" b="1" dirty="0"/>
              <a:t> </a:t>
            </a:r>
            <a:r>
              <a:rPr lang="ru-RU" sz="2400" b="1" dirty="0" err="1"/>
              <a:t>тузилиши</a:t>
            </a:r>
            <a:r>
              <a:rPr lang="ru-RU" sz="2400" b="1" dirty="0"/>
              <a:t> </a:t>
            </a:r>
            <a:r>
              <a:rPr lang="ru-RU" sz="2400" b="1" dirty="0" err="1"/>
              <a:t>ва</a:t>
            </a:r>
            <a:r>
              <a:rPr lang="ru-RU" sz="2400" b="1" dirty="0"/>
              <a:t> </a:t>
            </a:r>
            <a:r>
              <a:rPr lang="ru-RU" sz="2400" b="1" dirty="0" err="1"/>
              <a:t>ишлаш</a:t>
            </a:r>
            <a:r>
              <a:rPr lang="ru-RU" sz="2400" b="1" dirty="0"/>
              <a:t> </a:t>
            </a:r>
            <a:r>
              <a:rPr lang="ru-RU" sz="2400" b="1" dirty="0" err="1"/>
              <a:t>принципи</a:t>
            </a:r>
            <a:r>
              <a:rPr lang="ru-RU" sz="2400" b="1" dirty="0"/>
              <a:t>, </a:t>
            </a:r>
            <a:r>
              <a:rPr lang="ru-RU" sz="2400" b="1" dirty="0" err="1"/>
              <a:t>афзалликлари</a:t>
            </a:r>
            <a:r>
              <a:rPr lang="ru-RU" sz="2400" b="1" dirty="0"/>
              <a:t> </a:t>
            </a:r>
            <a:r>
              <a:rPr lang="ru-RU" sz="2400" b="1" dirty="0" err="1"/>
              <a:t>ва</a:t>
            </a:r>
            <a:r>
              <a:rPr lang="ru-RU" sz="2400" b="1" dirty="0"/>
              <a:t> </a:t>
            </a:r>
            <a:r>
              <a:rPr lang="ru-RU" sz="2400" b="1" dirty="0" err="1"/>
              <a:t>камчиликлари</a:t>
            </a:r>
            <a:r>
              <a:rPr lang="ru-RU" sz="2400" b="1" dirty="0"/>
              <a:t> </a:t>
            </a:r>
            <a:endParaRPr lang="ru-RU" sz="2400" dirty="0"/>
          </a:p>
        </p:txBody>
      </p:sp>
      <p:sp>
        <p:nvSpPr>
          <p:cNvPr id="3" name="Объект 2"/>
          <p:cNvSpPr>
            <a:spLocks noGrp="1"/>
          </p:cNvSpPr>
          <p:nvPr>
            <p:ph idx="1"/>
          </p:nvPr>
        </p:nvSpPr>
        <p:spPr/>
        <p:txBody>
          <a:bodyPr>
            <a:normAutofit fontScale="77500" lnSpcReduction="20000"/>
          </a:bodyPr>
          <a:lstStyle/>
          <a:p>
            <a:r>
              <a:rPr lang="ru-RU" dirty="0"/>
              <a:t>Электр </a:t>
            </a:r>
            <a:r>
              <a:rPr lang="ru-RU" dirty="0" err="1"/>
              <a:t>қурилмаларини</a:t>
            </a:r>
            <a:r>
              <a:rPr lang="ru-RU" dirty="0"/>
              <a:t> </a:t>
            </a:r>
            <a:r>
              <a:rPr lang="ru-RU" dirty="0" err="1"/>
              <a:t>ишлатиш</a:t>
            </a:r>
            <a:r>
              <a:rPr lang="ru-RU" dirty="0"/>
              <a:t> </a:t>
            </a:r>
            <a:r>
              <a:rPr lang="ru-RU" dirty="0" err="1"/>
              <a:t>пайтида</a:t>
            </a:r>
            <a:r>
              <a:rPr lang="ru-RU" dirty="0"/>
              <a:t> номинал </a:t>
            </a:r>
            <a:r>
              <a:rPr lang="ru-RU" dirty="0" err="1"/>
              <a:t>қийматлардан</a:t>
            </a:r>
            <a:r>
              <a:rPr lang="ru-RU" dirty="0"/>
              <a:t> (</a:t>
            </a:r>
            <a:r>
              <a:rPr lang="ru-RU" dirty="0" err="1"/>
              <a:t>ортиқча</a:t>
            </a:r>
            <a:r>
              <a:rPr lang="ru-RU" dirty="0"/>
              <a:t> </a:t>
            </a:r>
            <a:r>
              <a:rPr lang="ru-RU" dirty="0" err="1"/>
              <a:t>кучланиш</a:t>
            </a:r>
            <a:r>
              <a:rPr lang="ru-RU" dirty="0"/>
              <a:t>) </a:t>
            </a:r>
            <a:r>
              <a:rPr lang="ru-RU" dirty="0" err="1"/>
              <a:t>сезиларли</a:t>
            </a:r>
            <a:r>
              <a:rPr lang="ru-RU" dirty="0"/>
              <a:t> </a:t>
            </a:r>
            <a:r>
              <a:rPr lang="ru-RU" dirty="0" err="1"/>
              <a:t>даражада</a:t>
            </a:r>
            <a:r>
              <a:rPr lang="ru-RU" dirty="0"/>
              <a:t> </a:t>
            </a:r>
            <a:r>
              <a:rPr lang="ru-RU" dirty="0" err="1"/>
              <a:t>ошиб</a:t>
            </a:r>
            <a:r>
              <a:rPr lang="ru-RU" dirty="0"/>
              <a:t> </a:t>
            </a:r>
            <a:r>
              <a:rPr lang="ru-RU" dirty="0" err="1"/>
              <a:t>кетадиган</a:t>
            </a:r>
            <a:r>
              <a:rPr lang="ru-RU" dirty="0"/>
              <a:t> </a:t>
            </a:r>
            <a:r>
              <a:rPr lang="ru-RU" dirty="0" err="1"/>
              <a:t>кучланиш</a:t>
            </a:r>
            <a:r>
              <a:rPr lang="ru-RU" dirty="0"/>
              <a:t> </a:t>
            </a:r>
            <a:r>
              <a:rPr lang="ru-RU" dirty="0" err="1"/>
              <a:t>пайдо</a:t>
            </a:r>
            <a:r>
              <a:rPr lang="ru-RU" dirty="0"/>
              <a:t> </a:t>
            </a:r>
            <a:r>
              <a:rPr lang="ru-RU" dirty="0" err="1"/>
              <a:t>бўлади</a:t>
            </a:r>
            <a:r>
              <a:rPr lang="ru-RU" dirty="0"/>
              <a:t>. Ушбу </a:t>
            </a:r>
            <a:r>
              <a:rPr lang="ru-RU" dirty="0" err="1"/>
              <a:t>ҳаддан</a:t>
            </a:r>
            <a:r>
              <a:rPr lang="ru-RU" dirty="0"/>
              <a:t> </a:t>
            </a:r>
            <a:r>
              <a:rPr lang="ru-RU" dirty="0" err="1"/>
              <a:t>ташқари</a:t>
            </a:r>
            <a:r>
              <a:rPr lang="ru-RU" dirty="0"/>
              <a:t> </a:t>
            </a:r>
            <a:r>
              <a:rPr lang="ru-RU" dirty="0" err="1"/>
              <a:t>кучланиш</a:t>
            </a:r>
            <a:r>
              <a:rPr lang="ru-RU" dirty="0"/>
              <a:t> </a:t>
            </a:r>
            <a:r>
              <a:rPr lang="ru-RU" dirty="0" err="1"/>
              <a:t>ускунанинг</a:t>
            </a:r>
            <a:r>
              <a:rPr lang="ru-RU" dirty="0"/>
              <a:t> </a:t>
            </a:r>
            <a:r>
              <a:rPr lang="ru-RU" dirty="0" err="1"/>
              <a:t>электр</a:t>
            </a:r>
            <a:r>
              <a:rPr lang="ru-RU" dirty="0"/>
              <a:t> </a:t>
            </a:r>
            <a:r>
              <a:rPr lang="ru-RU" dirty="0" err="1"/>
              <a:t>изоляциясини</a:t>
            </a:r>
            <a:r>
              <a:rPr lang="ru-RU" dirty="0"/>
              <a:t> </a:t>
            </a:r>
            <a:r>
              <a:rPr lang="ru-RU" dirty="0" err="1"/>
              <a:t>шкастлантириб</a:t>
            </a:r>
            <a:r>
              <a:rPr lang="ru-RU" dirty="0"/>
              <a:t> , </a:t>
            </a:r>
            <a:r>
              <a:rPr lang="ru-RU" dirty="0" err="1"/>
              <a:t>қурилмага</a:t>
            </a:r>
            <a:r>
              <a:rPr lang="ru-RU" dirty="0"/>
              <a:t>  </a:t>
            </a:r>
            <a:r>
              <a:rPr lang="ru-RU" dirty="0" err="1"/>
              <a:t>зарар</a:t>
            </a:r>
            <a:r>
              <a:rPr lang="ru-RU" dirty="0"/>
              <a:t> </a:t>
            </a:r>
            <a:r>
              <a:rPr lang="ru-RU" dirty="0" err="1"/>
              <a:t>етказиши</a:t>
            </a:r>
            <a:r>
              <a:rPr lang="ru-RU" dirty="0"/>
              <a:t> </a:t>
            </a:r>
            <a:r>
              <a:rPr lang="ru-RU" dirty="0" err="1"/>
              <a:t>мумкин</a:t>
            </a:r>
            <a:r>
              <a:rPr lang="ru-RU" dirty="0"/>
              <a:t>. Электр </a:t>
            </a:r>
            <a:r>
              <a:rPr lang="ru-RU" dirty="0" err="1"/>
              <a:t>изоляциясининг</a:t>
            </a:r>
            <a:r>
              <a:rPr lang="ru-RU" dirty="0"/>
              <a:t> </a:t>
            </a:r>
            <a:r>
              <a:rPr lang="ru-RU" dirty="0" err="1"/>
              <a:t>бузилишига</a:t>
            </a:r>
            <a:r>
              <a:rPr lang="ru-RU" dirty="0"/>
              <a:t> </a:t>
            </a:r>
            <a:r>
              <a:rPr lang="ru-RU" dirty="0" err="1"/>
              <a:t>йўл</a:t>
            </a:r>
            <a:r>
              <a:rPr lang="ru-RU" dirty="0"/>
              <a:t> </a:t>
            </a:r>
            <a:r>
              <a:rPr lang="ru-RU" dirty="0" err="1"/>
              <a:t>қўймаслик</a:t>
            </a:r>
            <a:r>
              <a:rPr lang="ru-RU" dirty="0"/>
              <a:t> </a:t>
            </a:r>
            <a:r>
              <a:rPr lang="ru-RU" dirty="0" err="1"/>
              <a:t>учун</a:t>
            </a:r>
            <a:r>
              <a:rPr lang="ru-RU" dirty="0"/>
              <a:t> у </a:t>
            </a:r>
            <a:r>
              <a:rPr lang="ru-RU" dirty="0" err="1"/>
              <a:t>ушбу</a:t>
            </a:r>
            <a:r>
              <a:rPr lang="ru-RU" dirty="0"/>
              <a:t> </a:t>
            </a:r>
            <a:r>
              <a:rPr lang="ru-RU" dirty="0" err="1"/>
              <a:t>ҳаддан</a:t>
            </a:r>
            <a:r>
              <a:rPr lang="ru-RU" dirty="0"/>
              <a:t> </a:t>
            </a:r>
            <a:r>
              <a:rPr lang="ru-RU" dirty="0" err="1"/>
              <a:t>ташқари</a:t>
            </a:r>
            <a:r>
              <a:rPr lang="ru-RU" dirty="0"/>
              <a:t> </a:t>
            </a:r>
            <a:r>
              <a:rPr lang="ru-RU" dirty="0" err="1"/>
              <a:t>кучланишларга</a:t>
            </a:r>
            <a:r>
              <a:rPr lang="ru-RU" dirty="0"/>
              <a:t> </a:t>
            </a:r>
            <a:r>
              <a:rPr lang="ru-RU" dirty="0" err="1"/>
              <a:t>қарши</a:t>
            </a:r>
            <a:r>
              <a:rPr lang="ru-RU" dirty="0"/>
              <a:t> </a:t>
            </a:r>
            <a:r>
              <a:rPr lang="ru-RU" dirty="0" err="1"/>
              <a:t>чидаши</a:t>
            </a:r>
            <a:r>
              <a:rPr lang="ru-RU" dirty="0"/>
              <a:t> </a:t>
            </a:r>
            <a:r>
              <a:rPr lang="ru-RU" dirty="0" err="1"/>
              <a:t>керак</a:t>
            </a:r>
            <a:r>
              <a:rPr lang="ru-RU" dirty="0"/>
              <a:t>. </a:t>
            </a:r>
            <a:r>
              <a:rPr lang="ru-RU" dirty="0" err="1"/>
              <a:t>Бироқ</a:t>
            </a:r>
            <a:r>
              <a:rPr lang="ru-RU" dirty="0"/>
              <a:t>, </a:t>
            </a:r>
            <a:r>
              <a:rPr lang="ru-RU" dirty="0" err="1"/>
              <a:t>ускунанинг</a:t>
            </a:r>
            <a:r>
              <a:rPr lang="ru-RU" dirty="0"/>
              <a:t> </a:t>
            </a:r>
            <a:r>
              <a:rPr lang="ru-RU" dirty="0" err="1"/>
              <a:t>умумий</a:t>
            </a:r>
            <a:r>
              <a:rPr lang="ru-RU" dirty="0"/>
              <a:t> </a:t>
            </a:r>
            <a:r>
              <a:rPr lang="ru-RU" dirty="0" err="1"/>
              <a:t>ўлчамлари</a:t>
            </a:r>
            <a:r>
              <a:rPr lang="ru-RU" dirty="0"/>
              <a:t> </a:t>
            </a:r>
            <a:r>
              <a:rPr lang="ru-RU" dirty="0" err="1"/>
              <a:t>жуда</a:t>
            </a:r>
            <a:r>
              <a:rPr lang="ru-RU" dirty="0"/>
              <a:t> </a:t>
            </a:r>
            <a:r>
              <a:rPr lang="ru-RU" dirty="0" err="1"/>
              <a:t>катта</a:t>
            </a:r>
            <a:r>
              <a:rPr lang="ru-RU" dirty="0"/>
              <a:t>, </a:t>
            </a:r>
            <a:r>
              <a:rPr lang="ru-RU" dirty="0" err="1"/>
              <a:t>чунки</a:t>
            </a:r>
            <a:r>
              <a:rPr lang="ru-RU" dirty="0"/>
              <a:t> </a:t>
            </a:r>
            <a:r>
              <a:rPr lang="ru-RU" dirty="0" err="1"/>
              <a:t>ҳаддан</a:t>
            </a:r>
            <a:r>
              <a:rPr lang="ru-RU" dirty="0"/>
              <a:t> </a:t>
            </a:r>
            <a:r>
              <a:rPr lang="ru-RU" dirty="0" err="1"/>
              <a:t>ташқари</a:t>
            </a:r>
            <a:r>
              <a:rPr lang="ru-RU" dirty="0"/>
              <a:t> </a:t>
            </a:r>
            <a:r>
              <a:rPr lang="ru-RU" dirty="0" err="1"/>
              <a:t>кучланиш</a:t>
            </a:r>
            <a:r>
              <a:rPr lang="ru-RU" dirty="0"/>
              <a:t> номинал </a:t>
            </a:r>
            <a:r>
              <a:rPr lang="ru-RU" dirty="0" err="1"/>
              <a:t>кучланишдан</a:t>
            </a:r>
            <a:r>
              <a:rPr lang="ru-RU" dirty="0"/>
              <a:t> 6-8 </a:t>
            </a:r>
            <a:r>
              <a:rPr lang="ru-RU" dirty="0" err="1"/>
              <a:t>баравар</a:t>
            </a:r>
            <a:r>
              <a:rPr lang="ru-RU" dirty="0"/>
              <a:t> </a:t>
            </a:r>
            <a:r>
              <a:rPr lang="ru-RU" dirty="0" err="1"/>
              <a:t>кўп</a:t>
            </a:r>
            <a:r>
              <a:rPr lang="ru-RU" dirty="0"/>
              <a:t> </a:t>
            </a:r>
            <a:r>
              <a:rPr lang="ru-RU" dirty="0" err="1"/>
              <a:t>бўлиши</a:t>
            </a:r>
            <a:r>
              <a:rPr lang="ru-RU" dirty="0"/>
              <a:t> </a:t>
            </a:r>
            <a:r>
              <a:rPr lang="ru-RU" dirty="0" err="1"/>
              <a:t>мумкин</a:t>
            </a:r>
            <a:r>
              <a:rPr lang="ru-RU" dirty="0"/>
              <a:t>. </a:t>
            </a:r>
            <a:r>
              <a:rPr lang="ru-RU" dirty="0" err="1"/>
              <a:t>Изоляцияни</a:t>
            </a:r>
            <a:r>
              <a:rPr lang="ru-RU" dirty="0"/>
              <a:t> </a:t>
            </a:r>
            <a:r>
              <a:rPr lang="ru-RU" dirty="0" err="1"/>
              <a:t>енгиллаштириш</a:t>
            </a:r>
            <a:r>
              <a:rPr lang="ru-RU" dirty="0"/>
              <a:t> </a:t>
            </a:r>
            <a:r>
              <a:rPr lang="ru-RU" dirty="0" err="1"/>
              <a:t>учун</a:t>
            </a:r>
            <a:r>
              <a:rPr lang="ru-RU" dirty="0"/>
              <a:t>, </a:t>
            </a:r>
            <a:r>
              <a:rPr lang="ru-RU" dirty="0" err="1"/>
              <a:t>натижада</a:t>
            </a:r>
            <a:r>
              <a:rPr lang="ru-RU" dirty="0"/>
              <a:t> </a:t>
            </a:r>
            <a:r>
              <a:rPr lang="ru-RU" dirty="0" err="1"/>
              <a:t>ҳаддан</a:t>
            </a:r>
            <a:r>
              <a:rPr lang="ru-RU" dirty="0"/>
              <a:t> </a:t>
            </a:r>
            <a:r>
              <a:rPr lang="ru-RU" dirty="0" err="1"/>
              <a:t>ташқари</a:t>
            </a:r>
            <a:r>
              <a:rPr lang="ru-RU" dirty="0"/>
              <a:t> </a:t>
            </a:r>
            <a:r>
              <a:rPr lang="ru-RU" dirty="0" err="1"/>
              <a:t>кучланиш</a:t>
            </a:r>
            <a:r>
              <a:rPr lang="ru-RU" dirty="0"/>
              <a:t> </a:t>
            </a:r>
            <a:r>
              <a:rPr lang="ru-RU" dirty="0" err="1"/>
              <a:t>разрядниклар</a:t>
            </a:r>
            <a:r>
              <a:rPr lang="ru-RU" dirty="0"/>
              <a:t> </a:t>
            </a:r>
            <a:r>
              <a:rPr lang="ru-RU" dirty="0" err="1"/>
              <a:t>томонидан</a:t>
            </a:r>
            <a:r>
              <a:rPr lang="ru-RU" dirty="0"/>
              <a:t> </a:t>
            </a:r>
            <a:r>
              <a:rPr lang="ru-RU" dirty="0" err="1"/>
              <a:t>чекланади</a:t>
            </a:r>
            <a:r>
              <a:rPr lang="ru-RU" dirty="0"/>
              <a:t> </a:t>
            </a:r>
            <a:r>
              <a:rPr lang="ru-RU" dirty="0" err="1"/>
              <a:t>ва</a:t>
            </a:r>
            <a:r>
              <a:rPr lang="ru-RU" dirty="0"/>
              <a:t> </a:t>
            </a:r>
            <a:r>
              <a:rPr lang="ru-RU" dirty="0" err="1"/>
              <a:t>ускунанинг</a:t>
            </a:r>
            <a:r>
              <a:rPr lang="ru-RU" dirty="0"/>
              <a:t> </a:t>
            </a:r>
            <a:r>
              <a:rPr lang="ru-RU" dirty="0" err="1"/>
              <a:t>изоляцияси</a:t>
            </a:r>
            <a:r>
              <a:rPr lang="ru-RU" dirty="0"/>
              <a:t> </a:t>
            </a:r>
            <a:r>
              <a:rPr lang="ru-RU" dirty="0" err="1"/>
              <a:t>ушбу</a:t>
            </a:r>
            <a:r>
              <a:rPr lang="ru-RU" dirty="0"/>
              <a:t> </a:t>
            </a:r>
            <a:r>
              <a:rPr lang="ru-RU" dirty="0" err="1"/>
              <a:t>чекланган</a:t>
            </a:r>
            <a:r>
              <a:rPr lang="ru-RU" dirty="0"/>
              <a:t> </a:t>
            </a:r>
            <a:r>
              <a:rPr lang="ru-RU" dirty="0" err="1"/>
              <a:t>ҳаддан</a:t>
            </a:r>
            <a:r>
              <a:rPr lang="ru-RU" dirty="0"/>
              <a:t> </a:t>
            </a:r>
            <a:r>
              <a:rPr lang="ru-RU" dirty="0" err="1"/>
              <a:t>ташқари</a:t>
            </a:r>
            <a:r>
              <a:rPr lang="ru-RU" dirty="0"/>
              <a:t> </a:t>
            </a:r>
            <a:r>
              <a:rPr lang="ru-RU" dirty="0" err="1"/>
              <a:t>кучланиш</a:t>
            </a:r>
            <a:r>
              <a:rPr lang="ru-RU" dirty="0"/>
              <a:t> </a:t>
            </a:r>
            <a:r>
              <a:rPr lang="ru-RU" dirty="0" err="1"/>
              <a:t>қийматига</a:t>
            </a:r>
            <a:r>
              <a:rPr lang="ru-RU" dirty="0"/>
              <a:t> </a:t>
            </a:r>
            <a:r>
              <a:rPr lang="ru-RU" dirty="0" err="1"/>
              <a:t>мувофиқ</a:t>
            </a:r>
            <a:r>
              <a:rPr lang="ru-RU" dirty="0"/>
              <a:t> </a:t>
            </a:r>
            <a:r>
              <a:rPr lang="ru-RU" dirty="0" err="1"/>
              <a:t>танланади</a:t>
            </a:r>
            <a:r>
              <a:rPr lang="ru-RU" dirty="0"/>
              <a:t>. </a:t>
            </a:r>
            <a:r>
              <a:rPr lang="ru-RU" dirty="0" err="1"/>
              <a:t>Олинган</a:t>
            </a:r>
            <a:r>
              <a:rPr lang="ru-RU" dirty="0"/>
              <a:t> </a:t>
            </a:r>
            <a:r>
              <a:rPr lang="ru-RU" dirty="0" err="1"/>
              <a:t>ҳаддан</a:t>
            </a:r>
            <a:r>
              <a:rPr lang="ru-RU" dirty="0"/>
              <a:t> </a:t>
            </a:r>
            <a:r>
              <a:rPr lang="ru-RU" dirty="0" err="1"/>
              <a:t>ташқари</a:t>
            </a:r>
            <a:r>
              <a:rPr lang="ru-RU" dirty="0"/>
              <a:t> </a:t>
            </a:r>
            <a:r>
              <a:rPr lang="ru-RU" dirty="0" err="1"/>
              <a:t>кучланиш</a:t>
            </a:r>
            <a:r>
              <a:rPr lang="ru-RU" dirty="0"/>
              <a:t> </a:t>
            </a:r>
            <a:r>
              <a:rPr lang="ru-RU" dirty="0" err="1"/>
              <a:t>икки</a:t>
            </a:r>
            <a:r>
              <a:rPr lang="ru-RU" dirty="0"/>
              <a:t> </a:t>
            </a:r>
            <a:r>
              <a:rPr lang="ru-RU" dirty="0" err="1"/>
              <a:t>гуруҳга</a:t>
            </a:r>
            <a:r>
              <a:rPr lang="ru-RU" dirty="0"/>
              <a:t> </a:t>
            </a:r>
            <a:r>
              <a:rPr lang="ru-RU" dirty="0" err="1"/>
              <a:t>бўлинади</a:t>
            </a:r>
            <a:r>
              <a:rPr lang="ru-RU" dirty="0"/>
              <a:t>: </a:t>
            </a:r>
            <a:r>
              <a:rPr lang="ru-RU" dirty="0" err="1"/>
              <a:t>ички</a:t>
            </a:r>
            <a:r>
              <a:rPr lang="ru-RU" dirty="0"/>
              <a:t> (коммутация) </a:t>
            </a:r>
            <a:r>
              <a:rPr lang="ru-RU" dirty="0" err="1"/>
              <a:t>ва</a:t>
            </a:r>
            <a:r>
              <a:rPr lang="ru-RU" dirty="0"/>
              <a:t> </a:t>
            </a:r>
            <a:r>
              <a:rPr lang="ru-RU" dirty="0" err="1"/>
              <a:t>ташқи</a:t>
            </a:r>
            <a:r>
              <a:rPr lang="ru-RU" dirty="0"/>
              <a:t> (атмосфера)</a:t>
            </a:r>
            <a:r>
              <a:rPr lang="uz-Cyrl-UZ" dirty="0"/>
              <a:t>. </a:t>
            </a:r>
            <a:r>
              <a:rPr lang="ru-RU" b="1" dirty="0" err="1"/>
              <a:t>Иссиклик</a:t>
            </a:r>
            <a:r>
              <a:rPr lang="ru-RU" b="1" dirty="0"/>
              <a:t> </a:t>
            </a:r>
            <a:r>
              <a:rPr lang="ru-RU" b="1" dirty="0" err="1"/>
              <a:t>релелари</a:t>
            </a:r>
            <a:r>
              <a:rPr lang="ru-RU" dirty="0"/>
              <a:t> техник </a:t>
            </a:r>
            <a:r>
              <a:rPr lang="ru-RU" dirty="0" err="1"/>
              <a:t>тизимлар</a:t>
            </a:r>
            <a:r>
              <a:rPr lang="ru-RU" dirty="0"/>
              <a:t> </a:t>
            </a:r>
            <a:r>
              <a:rPr lang="ru-RU" dirty="0" err="1"/>
              <a:t>электр</a:t>
            </a:r>
            <a:r>
              <a:rPr lang="ru-RU" dirty="0"/>
              <a:t> </a:t>
            </a:r>
            <a:r>
              <a:rPr lang="ru-RU" dirty="0" err="1"/>
              <a:t>жихозларини</a:t>
            </a:r>
            <a:r>
              <a:rPr lang="ru-RU" dirty="0"/>
              <a:t> </a:t>
            </a:r>
            <a:r>
              <a:rPr lang="ru-RU" dirty="0" err="1"/>
              <a:t>ортиқча</a:t>
            </a:r>
            <a:r>
              <a:rPr lang="ru-RU" dirty="0"/>
              <a:t> </a:t>
            </a:r>
            <a:r>
              <a:rPr lang="ru-RU" dirty="0" err="1"/>
              <a:t>юкланиш</a:t>
            </a:r>
            <a:r>
              <a:rPr lang="ru-RU" dirty="0"/>
              <a:t> </a:t>
            </a:r>
            <a:r>
              <a:rPr lang="ru-RU" dirty="0" err="1"/>
              <a:t>токидан</a:t>
            </a:r>
            <a:r>
              <a:rPr lang="ru-RU" dirty="0"/>
              <a:t> </a:t>
            </a:r>
            <a:r>
              <a:rPr lang="ru-RU" dirty="0" err="1"/>
              <a:t>химоя</a:t>
            </a:r>
            <a:r>
              <a:rPr lang="ru-RU" dirty="0"/>
              <a:t> </a:t>
            </a:r>
            <a:r>
              <a:rPr lang="ru-RU" dirty="0" err="1"/>
              <a:t>қилиш</a:t>
            </a:r>
            <a:r>
              <a:rPr lang="ru-RU" dirty="0"/>
              <a:t> </a:t>
            </a:r>
            <a:r>
              <a:rPr lang="ru-RU" dirty="0" err="1"/>
              <a:t>учун</a:t>
            </a:r>
            <a:r>
              <a:rPr lang="ru-RU" dirty="0"/>
              <a:t> </a:t>
            </a:r>
            <a:r>
              <a:rPr lang="ru-RU" dirty="0" err="1"/>
              <a:t>ишлатилади</a:t>
            </a:r>
            <a:r>
              <a:rPr lang="ru-RU" dirty="0"/>
              <a:t>. </a:t>
            </a:r>
            <a:r>
              <a:rPr lang="ru-RU" dirty="0" err="1"/>
              <a:t>Умуман</a:t>
            </a:r>
            <a:r>
              <a:rPr lang="ru-RU" dirty="0"/>
              <a:t> </a:t>
            </a:r>
            <a:r>
              <a:rPr lang="ru-RU" dirty="0" err="1"/>
              <a:t>олганда</a:t>
            </a:r>
            <a:r>
              <a:rPr lang="ru-RU" dirty="0"/>
              <a:t> реле </a:t>
            </a:r>
            <a:r>
              <a:rPr lang="ru-RU" dirty="0" err="1"/>
              <a:t>занжирга</a:t>
            </a:r>
            <a:r>
              <a:rPr lang="ru-RU" dirty="0"/>
              <a:t> </a:t>
            </a:r>
            <a:r>
              <a:rPr lang="ru-RU" dirty="0" err="1"/>
              <a:t>кетма</a:t>
            </a:r>
            <a:r>
              <a:rPr lang="ru-RU" dirty="0"/>
              <a:t>-кет </a:t>
            </a:r>
            <a:r>
              <a:rPr lang="ru-RU" dirty="0" err="1"/>
              <a:t>уланган</a:t>
            </a:r>
            <a:r>
              <a:rPr lang="ru-RU" dirty="0"/>
              <a:t> </a:t>
            </a:r>
            <a:r>
              <a:rPr lang="ru-RU" dirty="0" err="1"/>
              <a:t>иситгич</a:t>
            </a:r>
            <a:r>
              <a:rPr lang="ru-RU" dirty="0"/>
              <a:t> (</a:t>
            </a:r>
            <a:r>
              <a:rPr lang="ru-RU" dirty="0" err="1"/>
              <a:t>нихромдан</a:t>
            </a:r>
            <a:r>
              <a:rPr lang="ru-RU" dirty="0"/>
              <a:t> </a:t>
            </a:r>
            <a:r>
              <a:rPr lang="ru-RU" dirty="0" err="1"/>
              <a:t>тайѐрланган</a:t>
            </a:r>
            <a:r>
              <a:rPr lang="ru-RU" dirty="0"/>
              <a:t> сим </a:t>
            </a:r>
            <a:r>
              <a:rPr lang="ru-RU" dirty="0" err="1"/>
              <a:t>ѐки</a:t>
            </a:r>
            <a:r>
              <a:rPr lang="ru-RU" dirty="0"/>
              <a:t> </a:t>
            </a:r>
            <a:r>
              <a:rPr lang="ru-RU" dirty="0" err="1"/>
              <a:t>металдан</a:t>
            </a:r>
            <a:r>
              <a:rPr lang="ru-RU" dirty="0"/>
              <a:t> </a:t>
            </a:r>
            <a:r>
              <a:rPr lang="ru-RU" dirty="0" err="1"/>
              <a:t>тайѐрланган</a:t>
            </a:r>
            <a:r>
              <a:rPr lang="ru-RU" dirty="0"/>
              <a:t> спирал), </a:t>
            </a:r>
            <a:r>
              <a:rPr lang="ru-RU" dirty="0" err="1"/>
              <a:t>хамда</a:t>
            </a:r>
            <a:r>
              <a:rPr lang="ru-RU" dirty="0"/>
              <a:t> </a:t>
            </a:r>
            <a:r>
              <a:rPr lang="ru-RU" dirty="0" err="1"/>
              <a:t>бошқариш</a:t>
            </a:r>
            <a:r>
              <a:rPr lang="ru-RU" dirty="0"/>
              <a:t> </a:t>
            </a:r>
            <a:r>
              <a:rPr lang="ru-RU" dirty="0" err="1"/>
              <a:t>занжирига</a:t>
            </a:r>
            <a:r>
              <a:rPr lang="ru-RU" dirty="0"/>
              <a:t> </a:t>
            </a:r>
            <a:r>
              <a:rPr lang="ru-RU" dirty="0" err="1"/>
              <a:t>уланган</a:t>
            </a:r>
            <a:r>
              <a:rPr lang="ru-RU" dirty="0"/>
              <a:t> биметалл пластина </a:t>
            </a:r>
            <a:r>
              <a:rPr lang="ru-RU" dirty="0" err="1"/>
              <a:t>ва</a:t>
            </a:r>
            <a:r>
              <a:rPr lang="ru-RU" dirty="0"/>
              <a:t> </a:t>
            </a:r>
            <a:r>
              <a:rPr lang="ru-RU" dirty="0" err="1"/>
              <a:t>контактлардан</a:t>
            </a:r>
            <a:r>
              <a:rPr lang="ru-RU" dirty="0"/>
              <a:t> </a:t>
            </a:r>
            <a:r>
              <a:rPr lang="ru-RU" dirty="0" err="1"/>
              <a:t>тузилган</a:t>
            </a:r>
            <a:r>
              <a:rPr lang="ru-RU" dirty="0"/>
              <a:t>. </a:t>
            </a:r>
            <a:r>
              <a:rPr lang="ru-RU" dirty="0" err="1"/>
              <a:t>Иситгичдан</a:t>
            </a:r>
            <a:r>
              <a:rPr lang="ru-RU" dirty="0"/>
              <a:t> </a:t>
            </a:r>
            <a:r>
              <a:rPr lang="ru-RU" dirty="0" err="1"/>
              <a:t>ажралиб</a:t>
            </a:r>
            <a:r>
              <a:rPr lang="ru-RU" dirty="0"/>
              <a:t> </a:t>
            </a:r>
            <a:r>
              <a:rPr lang="ru-RU" dirty="0" err="1"/>
              <a:t>чиққан</a:t>
            </a:r>
            <a:r>
              <a:rPr lang="ru-RU" dirty="0"/>
              <a:t> </a:t>
            </a:r>
            <a:r>
              <a:rPr lang="ru-RU" dirty="0" err="1"/>
              <a:t>иссиқликдан</a:t>
            </a:r>
            <a:r>
              <a:rPr lang="ru-RU" dirty="0"/>
              <a:t> биметалл пластина </a:t>
            </a:r>
            <a:r>
              <a:rPr lang="ru-RU" dirty="0" err="1"/>
              <a:t>эгилади</a:t>
            </a:r>
            <a:r>
              <a:rPr lang="ru-RU" dirty="0"/>
              <a:t> </a:t>
            </a:r>
            <a:r>
              <a:rPr lang="ru-RU" dirty="0" err="1"/>
              <a:t>ва</a:t>
            </a:r>
            <a:r>
              <a:rPr lang="ru-RU" dirty="0"/>
              <a:t> </a:t>
            </a:r>
            <a:r>
              <a:rPr lang="ru-RU" dirty="0" err="1"/>
              <a:t>ричаглар</a:t>
            </a:r>
            <a:r>
              <a:rPr lang="ru-RU" dirty="0"/>
              <a:t> </a:t>
            </a:r>
            <a:r>
              <a:rPr lang="ru-RU" dirty="0" err="1"/>
              <a:t>тизими</a:t>
            </a:r>
            <a:r>
              <a:rPr lang="ru-RU" dirty="0"/>
              <a:t> </a:t>
            </a:r>
            <a:r>
              <a:rPr lang="ru-RU" dirty="0" err="1"/>
              <a:t>орқали</a:t>
            </a:r>
            <a:r>
              <a:rPr lang="ru-RU" dirty="0"/>
              <a:t> </a:t>
            </a:r>
            <a:r>
              <a:rPr lang="ru-RU" dirty="0" err="1"/>
              <a:t>таъсир</a:t>
            </a:r>
            <a:r>
              <a:rPr lang="ru-RU" dirty="0"/>
              <a:t> </a:t>
            </a:r>
            <a:r>
              <a:rPr lang="ru-RU" dirty="0" err="1"/>
              <a:t>кўрсатиб</a:t>
            </a:r>
            <a:r>
              <a:rPr lang="ru-RU" dirty="0"/>
              <a:t> </a:t>
            </a:r>
            <a:r>
              <a:rPr lang="ru-RU" dirty="0" err="1"/>
              <a:t>контактларни</a:t>
            </a:r>
            <a:r>
              <a:rPr lang="ru-RU" dirty="0"/>
              <a:t> </a:t>
            </a:r>
            <a:r>
              <a:rPr lang="ru-RU" dirty="0" err="1"/>
              <a:t>узиб</a:t>
            </a:r>
            <a:r>
              <a:rPr lang="ru-RU" dirty="0"/>
              <a:t> </a:t>
            </a:r>
            <a:r>
              <a:rPr lang="ru-RU" dirty="0" err="1"/>
              <a:t>қўяди</a:t>
            </a:r>
            <a:r>
              <a:rPr lang="ru-RU" dirty="0"/>
              <a:t>. Биметалл пластина </a:t>
            </a:r>
            <a:r>
              <a:rPr lang="ru-RU" dirty="0" err="1"/>
              <a:t>совигандан</a:t>
            </a:r>
            <a:r>
              <a:rPr lang="ru-RU" dirty="0"/>
              <a:t> </a:t>
            </a:r>
            <a:r>
              <a:rPr lang="ru-RU" dirty="0" err="1"/>
              <a:t>сўнг</a:t>
            </a:r>
            <a:r>
              <a:rPr lang="ru-RU" dirty="0"/>
              <a:t> </a:t>
            </a:r>
            <a:r>
              <a:rPr lang="ru-RU" dirty="0" err="1"/>
              <a:t>контактларни</a:t>
            </a:r>
            <a:r>
              <a:rPr lang="ru-RU" dirty="0"/>
              <a:t> </a:t>
            </a:r>
            <a:r>
              <a:rPr lang="ru-RU" dirty="0" err="1"/>
              <a:t>асл</a:t>
            </a:r>
            <a:r>
              <a:rPr lang="ru-RU" dirty="0"/>
              <a:t> </a:t>
            </a:r>
            <a:r>
              <a:rPr lang="ru-RU" dirty="0" err="1"/>
              <a:t>холига</a:t>
            </a:r>
            <a:r>
              <a:rPr lang="ru-RU" dirty="0"/>
              <a:t> </a:t>
            </a:r>
            <a:r>
              <a:rPr lang="ru-RU" dirty="0" err="1"/>
              <a:t>қайтариш</a:t>
            </a:r>
            <a:r>
              <a:rPr lang="ru-RU" dirty="0"/>
              <a:t> </a:t>
            </a:r>
            <a:r>
              <a:rPr lang="ru-RU" dirty="0" err="1"/>
              <a:t>учун</a:t>
            </a:r>
            <a:r>
              <a:rPr lang="ru-RU" dirty="0"/>
              <a:t> </a:t>
            </a:r>
            <a:r>
              <a:rPr lang="ru-RU" dirty="0" err="1"/>
              <a:t>махсус</a:t>
            </a:r>
            <a:r>
              <a:rPr lang="ru-RU" dirty="0"/>
              <a:t> </a:t>
            </a:r>
            <a:r>
              <a:rPr lang="ru-RU" dirty="0" err="1"/>
              <a:t>тугмачалари</a:t>
            </a:r>
            <a:r>
              <a:rPr lang="ru-RU" dirty="0"/>
              <a:t> </a:t>
            </a:r>
            <a:r>
              <a:rPr lang="ru-RU" dirty="0" err="1"/>
              <a:t>босилади</a:t>
            </a:r>
            <a:r>
              <a:rPr lang="ru-RU" dirty="0"/>
              <a:t>. </a:t>
            </a:r>
            <a:r>
              <a:rPr lang="ru-RU" dirty="0" err="1"/>
              <a:t>Иссиқлик</a:t>
            </a:r>
            <a:r>
              <a:rPr lang="ru-RU" dirty="0"/>
              <a:t> </a:t>
            </a:r>
            <a:r>
              <a:rPr lang="ru-RU" dirty="0" err="1"/>
              <a:t>релелари</a:t>
            </a:r>
            <a:r>
              <a:rPr lang="ru-RU" dirty="0"/>
              <a:t> (</a:t>
            </a:r>
            <a:r>
              <a:rPr lang="ru-RU" dirty="0" err="1"/>
              <a:t>Расм</a:t>
            </a:r>
            <a:r>
              <a:rPr lang="ru-RU" dirty="0"/>
              <a:t> 1) </a:t>
            </a:r>
            <a:r>
              <a:rPr lang="ru-RU" dirty="0" err="1"/>
              <a:t>магнитли</a:t>
            </a:r>
            <a:r>
              <a:rPr lang="ru-RU" dirty="0"/>
              <a:t> </a:t>
            </a:r>
            <a:r>
              <a:rPr lang="ru-RU" dirty="0" err="1"/>
              <a:t>юргизгичларга</a:t>
            </a:r>
            <a:r>
              <a:rPr lang="ru-RU" dirty="0"/>
              <a:t> </a:t>
            </a:r>
            <a:r>
              <a:rPr lang="ru-RU" dirty="0" err="1"/>
              <a:t>ўрнатилган</a:t>
            </a:r>
            <a:r>
              <a:rPr lang="ru-RU" dirty="0"/>
              <a:t> </a:t>
            </a:r>
            <a:r>
              <a:rPr lang="ru-RU" dirty="0" err="1"/>
              <a:t>бўлади</a:t>
            </a:r>
            <a:r>
              <a:rPr lang="ru-RU" dirty="0"/>
              <a:t>. </a:t>
            </a:r>
            <a:r>
              <a:rPr lang="ru-RU" dirty="0" err="1"/>
              <a:t>Уларни</a:t>
            </a:r>
            <a:r>
              <a:rPr lang="ru-RU" dirty="0"/>
              <a:t> </a:t>
            </a:r>
            <a:r>
              <a:rPr lang="ru-RU" dirty="0" err="1"/>
              <a:t>танлашда</a:t>
            </a:r>
            <a:r>
              <a:rPr lang="ru-RU" dirty="0"/>
              <a:t> </a:t>
            </a:r>
            <a:r>
              <a:rPr lang="ru-RU" dirty="0" err="1"/>
              <a:t>қуйидаги</a:t>
            </a:r>
            <a:r>
              <a:rPr lang="ru-RU" dirty="0"/>
              <a:t> </a:t>
            </a:r>
            <a:r>
              <a:rPr lang="ru-RU" dirty="0" err="1"/>
              <a:t>формуладан</a:t>
            </a:r>
            <a:r>
              <a:rPr lang="ru-RU" dirty="0"/>
              <a:t> </a:t>
            </a:r>
            <a:r>
              <a:rPr lang="ru-RU" dirty="0" err="1"/>
              <a:t>фойдаланилади</a:t>
            </a:r>
            <a:r>
              <a:rPr lang="ru-RU" dirty="0"/>
              <a:t>. </a:t>
            </a:r>
            <a:r>
              <a:rPr lang="en-US" dirty="0" err="1" smtClean="0"/>
              <a:t>Iб.м</a:t>
            </a:r>
            <a:r>
              <a:rPr lang="en-US" dirty="0" smtClean="0"/>
              <a:t>=1,05…1,1Iиш</a:t>
            </a:r>
            <a:endParaRPr lang="ru-RU" dirty="0"/>
          </a:p>
        </p:txBody>
      </p:sp>
    </p:spTree>
    <p:extLst>
      <p:ext uri="{BB962C8B-B14F-4D97-AF65-F5344CB8AC3E}">
        <p14:creationId xmlns:p14="http://schemas.microsoft.com/office/powerpoint/2010/main" val="17049074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6111" y="452718"/>
            <a:ext cx="9404723" cy="1031025"/>
          </a:xfrm>
        </p:spPr>
        <p:txBody>
          <a:bodyPr/>
          <a:lstStyle/>
          <a:p>
            <a:pPr algn="ctr"/>
            <a:r>
              <a:rPr lang="ru-RU" sz="2800" dirty="0"/>
              <a:t>Реле </a:t>
            </a:r>
            <a:r>
              <a:rPr lang="ru-RU" sz="2800" dirty="0" err="1"/>
              <a:t>тузилиши</a:t>
            </a:r>
            <a:r>
              <a:rPr lang="ru-RU" sz="2800" dirty="0"/>
              <a:t> </a:t>
            </a:r>
            <a:r>
              <a:rPr lang="ru-RU" sz="2800" dirty="0" err="1"/>
              <a:t>ва</a:t>
            </a:r>
            <a:r>
              <a:rPr lang="ru-RU" sz="2800" dirty="0"/>
              <a:t> </a:t>
            </a:r>
            <a:r>
              <a:rPr lang="ru-RU" sz="2800" dirty="0" err="1"/>
              <a:t>иссиқлик</a:t>
            </a:r>
            <a:r>
              <a:rPr lang="ru-RU" sz="2800" dirty="0"/>
              <a:t> </a:t>
            </a:r>
            <a:r>
              <a:rPr lang="ru-RU" sz="2800" dirty="0" err="1"/>
              <a:t>релесини</a:t>
            </a:r>
            <a:r>
              <a:rPr lang="ru-RU" sz="2800" dirty="0"/>
              <a:t> </a:t>
            </a:r>
            <a:r>
              <a:rPr lang="ru-RU" sz="2800" dirty="0" err="1"/>
              <a:t>принципиал</a:t>
            </a:r>
            <a:r>
              <a:rPr lang="ru-RU" sz="2800" dirty="0"/>
              <a:t> </a:t>
            </a:r>
            <a:r>
              <a:rPr lang="ru-RU" sz="2800" dirty="0" err="1"/>
              <a:t>схемаси</a:t>
            </a:r>
            <a:endParaRPr lang="ru-RU" sz="2800" dirty="0"/>
          </a:p>
        </p:txBody>
      </p:sp>
      <p:grpSp>
        <p:nvGrpSpPr>
          <p:cNvPr id="4" name="Группа 3"/>
          <p:cNvGrpSpPr>
            <a:grpSpLocks/>
          </p:cNvGrpSpPr>
          <p:nvPr/>
        </p:nvGrpSpPr>
        <p:grpSpPr bwMode="auto">
          <a:xfrm>
            <a:off x="2775789" y="2419141"/>
            <a:ext cx="5587998" cy="3933763"/>
            <a:chOff x="0" y="0"/>
            <a:chExt cx="55881" cy="50556"/>
          </a:xfrm>
        </p:grpSpPr>
        <p:sp>
          <p:nvSpPr>
            <p:cNvPr id="5" name="Rectangle 29490"/>
            <p:cNvSpPr>
              <a:spLocks noChangeArrowheads="1"/>
            </p:cNvSpPr>
            <p:nvPr/>
          </p:nvSpPr>
          <p:spPr bwMode="auto">
            <a:xfrm>
              <a:off x="18486" y="25548"/>
              <a:ext cx="10991" cy="33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l" latinLnBrk="1">
                <a:lnSpc>
                  <a:spcPct val="106000"/>
                </a:lnSpc>
                <a:spcAft>
                  <a:spcPts val="800"/>
                </a:spcAft>
              </a:pPr>
              <a:r>
                <a:rPr lang="en-US" sz="1800" kern="100">
                  <a:effectLst/>
                  <a:latin typeface="Arial" panose="020B0604020202020204" pitchFamily="34" charset="0"/>
                  <a:ea typeface="Arial" panose="020B0604020202020204" pitchFamily="34" charset="0"/>
                  <a:cs typeface="Times New Roman" panose="02020603050405020304" pitchFamily="18" charset="0"/>
                </a:rPr>
                <a:t>             </a:t>
              </a:r>
              <a:endParaRPr lang="ru-RU" sz="1000" kern="100">
                <a:effectLst/>
                <a:latin typeface="Batang"/>
                <a:cs typeface="Times New Roman" panose="02020603050405020304" pitchFamily="18" charset="0"/>
              </a:endParaRPr>
            </a:p>
          </p:txBody>
        </p:sp>
        <p:sp>
          <p:nvSpPr>
            <p:cNvPr id="6" name="Rectangle 29492"/>
            <p:cNvSpPr>
              <a:spLocks noChangeArrowheads="1"/>
            </p:cNvSpPr>
            <p:nvPr/>
          </p:nvSpPr>
          <p:spPr bwMode="auto">
            <a:xfrm>
              <a:off x="51289" y="47931"/>
              <a:ext cx="592" cy="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0" vert="horz" wrap="square" lIns="0" tIns="0" rIns="0" bIns="0" anchor="t" anchorCtr="0" upright="1">
              <a:noAutofit/>
            </a:bodyPr>
            <a:lstStyle/>
            <a:p>
              <a:pPr algn="l" latinLnBrk="1">
                <a:lnSpc>
                  <a:spcPct val="106000"/>
                </a:lnSpc>
                <a:spcAft>
                  <a:spcPts val="800"/>
                </a:spcAft>
              </a:pPr>
              <a:r>
                <a:rPr lang="ru-RU" sz="1000" kern="100">
                  <a:effectLst/>
                  <a:latin typeface="Batang"/>
                  <a:cs typeface="Times New Roman" panose="02020603050405020304" pitchFamily="18" charset="0"/>
                </a:rPr>
                <a:t> </a:t>
              </a:r>
            </a:p>
          </p:txBody>
        </p:sp>
        <p:pic>
          <p:nvPicPr>
            <p:cNvPr id="7" name="Picture 2954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8478" cy="27622"/>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95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925" y="285"/>
              <a:ext cx="28956" cy="2733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9549"/>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603" y="28936"/>
              <a:ext cx="46673" cy="20574"/>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32614739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Ион">
  <a:themeElements>
    <a:clrScheme name="Ион">
      <a:dk1>
        <a:sysClr val="windowText" lastClr="000000"/>
      </a:dk1>
      <a:lt1>
        <a:sysClr val="window" lastClr="FFFFFF"/>
      </a:lt1>
      <a:dk2>
        <a:srgbClr val="EE5818"/>
      </a:dk2>
      <a:lt2>
        <a:srgbClr val="EBEBEB"/>
      </a:lt2>
      <a:accent1>
        <a:srgbClr val="F5A408"/>
      </a:accent1>
      <a:accent2>
        <a:srgbClr val="FA731A"/>
      </a:accent2>
      <a:accent3>
        <a:srgbClr val="AB9281"/>
      </a:accent3>
      <a:accent4>
        <a:srgbClr val="A18CD0"/>
      </a:accent4>
      <a:accent5>
        <a:srgbClr val="8EBBD2"/>
      </a:accent5>
      <a:accent6>
        <a:srgbClr val="ACC995"/>
      </a:accent6>
      <a:hlink>
        <a:srgbClr val="FAC96A"/>
      </a:hlink>
      <a:folHlink>
        <a:srgbClr val="FCDB9B"/>
      </a:folHlink>
    </a:clrScheme>
    <a:fontScheme name="Ион">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Ион">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04000"/>
                <a:satMod val="128000"/>
                <a:lumMod val="104000"/>
              </a:schemeClr>
            </a:gs>
            <a:gs pos="100000">
              <a:schemeClr val="phClr">
                <a:shade val="76000"/>
                <a:hueMod val="89000"/>
                <a:satMod val="164000"/>
                <a:lumMod val="68000"/>
              </a:schemeClr>
            </a:gs>
          </a:gsLst>
          <a:path path="circle">
            <a:fillToRect l="45000" t="65000" r="125000" b="100000"/>
          </a:path>
        </a:gradFill>
        <a:blipFill rotWithShape="1">
          <a:blip xmlns:r="http://schemas.openxmlformats.org/officeDocument/2006/relationships" r:embed="rId1">
            <a:duotone>
              <a:schemeClr val="phClr">
                <a:shade val="42000"/>
                <a:hueMod val="42000"/>
                <a:satMod val="124000"/>
                <a:lumMod val="62000"/>
              </a:schemeClr>
              <a:schemeClr val="phClr">
                <a:tint val="96000"/>
                <a:satMod val="130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5A2F9111-B2DB-470C-BA56-608F9B658826}"/>
    </a:ext>
  </a:extLst>
</a:theme>
</file>

<file path=docProps/app.xml><?xml version="1.0" encoding="utf-8"?>
<Properties xmlns="http://schemas.openxmlformats.org/officeDocument/2006/extended-properties" xmlns:vt="http://schemas.openxmlformats.org/officeDocument/2006/docPropsVTypes">
  <Template>Ion</Template>
  <TotalTime>7</TotalTime>
  <Words>728</Words>
  <Application>Microsoft Office PowerPoint</Application>
  <PresentationFormat>Произвольный</PresentationFormat>
  <Paragraphs>19</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Ион</vt:lpstr>
      <vt:lpstr> Ёг(мойли) узгичлари</vt:lpstr>
      <vt:lpstr>Вакуумли ёй ўчиргич камерасини тузилиши</vt:lpstr>
      <vt:lpstr>Химоялагичлар тузилиши, характеристикалари ва тузилиши</vt:lpstr>
      <vt:lpstr>Кучланиш трансформаторни тузилиши ва уланиш схемаси</vt:lpstr>
      <vt:lpstr>Кучланиш трансформаторини чўлғами бошланишини   ва оҳирини белгилаш. </vt:lpstr>
      <vt:lpstr>Разрядниклар, ортиқча кучланишни чегаралагичлар, уларнинг тузилиши ва ишлаш принципи, афзалликлари ва камчиликлари </vt:lpstr>
      <vt:lpstr>Реле тузилиши ва иссиқлик релесини принципиал схемаси</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Ёг(мойли) узгичлари</dc:title>
  <dc:creator>Электрик</dc:creator>
  <cp:lastModifiedBy>Elektrik</cp:lastModifiedBy>
  <cp:revision>2</cp:revision>
  <dcterms:created xsi:type="dcterms:W3CDTF">2021-12-30T07:39:58Z</dcterms:created>
  <dcterms:modified xsi:type="dcterms:W3CDTF">2023-07-07T10:27:51Z</dcterms:modified>
</cp:coreProperties>
</file>