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96" y="-8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88640"/>
            <a:ext cx="8229600" cy="1427584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Yarim</a:t>
            </a:r>
            <a:r>
              <a:rPr lang="en-US" dirty="0"/>
              <a:t> </a:t>
            </a:r>
            <a:r>
              <a:rPr lang="en-US" dirty="0" err="1" smtClean="0"/>
              <a:t>o'tkazgichlarda</a:t>
            </a:r>
            <a:r>
              <a:rPr lang="en-US" dirty="0" smtClean="0"/>
              <a:t>  </a:t>
            </a:r>
            <a:r>
              <a:rPr lang="en-US" dirty="0"/>
              <a:t>p-n </a:t>
            </a:r>
            <a:r>
              <a:rPr lang="en-US" dirty="0" err="1"/>
              <a:t>o'tish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 latinLnBrk="1"/>
            <a:r>
              <a:rPr lang="en-US" dirty="0"/>
              <a:t>P-N </a:t>
            </a:r>
            <a:r>
              <a:rPr lang="en-US" dirty="0" err="1"/>
              <a:t>o’tishni</a:t>
            </a:r>
            <a:r>
              <a:rPr lang="en-US" dirty="0"/>
              <a:t> </a:t>
            </a:r>
            <a:r>
              <a:rPr lang="en-US" dirty="0" err="1"/>
              <a:t>o’rganish</a:t>
            </a:r>
            <a:endParaRPr lang="ru-RU" dirty="0"/>
          </a:p>
          <a:p>
            <a:pPr lvl="0" latinLnBrk="1"/>
            <a:r>
              <a:rPr lang="en-US" dirty="0"/>
              <a:t>P-N </a:t>
            </a:r>
            <a:r>
              <a:rPr lang="en-US" dirty="0" err="1"/>
              <a:t>o’tishda</a:t>
            </a:r>
            <a:r>
              <a:rPr lang="en-US" dirty="0"/>
              <a:t> </a:t>
            </a:r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kuchlanishni</a:t>
            </a:r>
            <a:r>
              <a:rPr lang="en-US" dirty="0"/>
              <a:t> </a:t>
            </a:r>
            <a:r>
              <a:rPr lang="en-US" dirty="0" smtClean="0"/>
              <a:t>         </a:t>
            </a:r>
            <a:r>
              <a:rPr lang="en-US" dirty="0" err="1" smtClean="0"/>
              <a:t>o’rganish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208945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332656"/>
            <a:ext cx="8784976" cy="6048672"/>
          </a:xfrm>
        </p:spPr>
        <p:txBody>
          <a:bodyPr>
            <a:normAutofit/>
          </a:bodyPr>
          <a:lstStyle/>
          <a:p>
            <a:pPr latinLnBrk="1"/>
            <a:r>
              <a:rPr lang="uz-Cyrl-UZ" dirty="0"/>
              <a:t>Yarim o‘tkazgichli asboblarning ko‘pchiligi bir </a:t>
            </a:r>
            <a:r>
              <a:rPr lang="uz-Cyrl-UZ" dirty="0" smtClean="0"/>
              <a:t>jinsli</a:t>
            </a:r>
            <a:r>
              <a:rPr lang="en-US" dirty="0" smtClean="0"/>
              <a:t>     </a:t>
            </a:r>
            <a:r>
              <a:rPr lang="uz-Cyrl-UZ" dirty="0" smtClean="0"/>
              <a:t> </a:t>
            </a:r>
            <a:r>
              <a:rPr lang="uz-Cyrl-UZ" dirty="0"/>
              <a:t>bo‘lmagan yarim o‘tkazgichlardan </a:t>
            </a:r>
            <a:r>
              <a:rPr lang="uz-Cyrl-UZ" dirty="0" smtClean="0"/>
              <a:t>tayyorlanadi.Xususiy </a:t>
            </a:r>
            <a:r>
              <a:rPr lang="uz-Cyrl-UZ" dirty="0"/>
              <a:t>holatda bir jinsli bo‘lmagan yarim o‘tkazgich bir sohasi p-turdagi, ikkinchisi esa - n turdagi monokristaldan </a:t>
            </a:r>
            <a:r>
              <a:rPr lang="en-US" dirty="0" smtClean="0"/>
              <a:t>       </a:t>
            </a:r>
            <a:r>
              <a:rPr lang="uz-Cyrl-UZ" dirty="0" smtClean="0"/>
              <a:t>tashkil </a:t>
            </a:r>
            <a:r>
              <a:rPr lang="uz-Cyrl-UZ" dirty="0"/>
              <a:t>topadi.</a:t>
            </a:r>
            <a:endParaRPr lang="ru-RU" dirty="0"/>
          </a:p>
          <a:p>
            <a:pPr latinLnBrk="1"/>
            <a:r>
              <a:rPr lang="uz-Cyrl-UZ" dirty="0"/>
              <a:t>Bunday bir jinsli bo‘lmagan yarim o‘tkazgichning  p va n - sohalarning ajralish chegarasida hajmiy zaryad </a:t>
            </a:r>
            <a:r>
              <a:rPr lang="en-US" dirty="0" smtClean="0"/>
              <a:t>        </a:t>
            </a:r>
            <a:r>
              <a:rPr lang="uz-Cyrl-UZ" dirty="0" smtClean="0"/>
              <a:t>qatlami </a:t>
            </a:r>
            <a:r>
              <a:rPr lang="uz-Cyrl-UZ" dirty="0"/>
              <a:t>hosil bo‘ladi va bu sohalar chegarasidagi ichki </a:t>
            </a:r>
            <a:r>
              <a:rPr lang="en-US" dirty="0" smtClean="0"/>
              <a:t> </a:t>
            </a:r>
            <a:r>
              <a:rPr lang="uz-Cyrl-UZ" dirty="0" smtClean="0"/>
              <a:t>elektr </a:t>
            </a:r>
            <a:r>
              <a:rPr lang="uz-Cyrl-UZ" dirty="0"/>
              <a:t>maydoni yuzaga keladi va bu qatlam  </a:t>
            </a:r>
            <a:r>
              <a:rPr lang="uz-Cyrl-UZ" b="1" i="1" dirty="0"/>
              <a:t>elektron </a:t>
            </a:r>
            <a:r>
              <a:rPr lang="uz-Cyrl-UZ" b="1" i="1" dirty="0" smtClean="0"/>
              <a:t>-</a:t>
            </a:r>
            <a:r>
              <a:rPr lang="en-US" b="1" i="1" dirty="0" smtClean="0"/>
              <a:t>  </a:t>
            </a:r>
            <a:r>
              <a:rPr lang="uz-Cyrl-UZ" b="1" i="1" dirty="0" smtClean="0"/>
              <a:t>kovak </a:t>
            </a:r>
            <a:r>
              <a:rPr lang="uz-Cyrl-UZ" b="1" i="1" dirty="0"/>
              <a:t>o‘tish </a:t>
            </a:r>
            <a:r>
              <a:rPr lang="uz-Cyrl-UZ" i="1" dirty="0"/>
              <a:t>yoki </a:t>
            </a:r>
            <a:r>
              <a:rPr lang="uz-Cyrl-UZ" b="1" i="1" dirty="0"/>
              <a:t>p-n o‘tish </a:t>
            </a:r>
            <a:r>
              <a:rPr lang="uz-Cyrl-UZ" dirty="0"/>
              <a:t>deb ataladi. Ko‘p sonli </a:t>
            </a:r>
            <a:r>
              <a:rPr lang="en-US" dirty="0" smtClean="0"/>
              <a:t>      </a:t>
            </a:r>
            <a:r>
              <a:rPr lang="uz-Cyrl-UZ" dirty="0" smtClean="0"/>
              <a:t>yarim </a:t>
            </a:r>
            <a:r>
              <a:rPr lang="uz-Cyrl-UZ" dirty="0"/>
              <a:t>o‘tkazgichli asboblar va integral mikrosxemalar </a:t>
            </a:r>
            <a:r>
              <a:rPr lang="en-US" dirty="0" smtClean="0"/>
              <a:t>   </a:t>
            </a:r>
            <a:r>
              <a:rPr lang="uz-Cyrl-UZ" dirty="0" smtClean="0"/>
              <a:t>ishlash </a:t>
            </a:r>
            <a:r>
              <a:rPr lang="uz-Cyrl-UZ" dirty="0"/>
              <a:t>prinsipining </a:t>
            </a:r>
            <a:r>
              <a:rPr lang="en-US" dirty="0"/>
              <a:t>p</a:t>
            </a:r>
            <a:r>
              <a:rPr lang="uz-Cyrl-UZ" dirty="0"/>
              <a:t>-n o‘tish xossalariga asoslangan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7081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192688"/>
          </a:xfrm>
        </p:spPr>
        <p:txBody>
          <a:bodyPr>
            <a:normAutofit fontScale="70000" lnSpcReduction="20000"/>
          </a:bodyPr>
          <a:lstStyle/>
          <a:p>
            <a:pPr latinLnBrk="1"/>
            <a:r>
              <a:rPr lang="en-US" dirty="0"/>
              <a:t>P-n </a:t>
            </a:r>
            <a:r>
              <a:rPr lang="en-US" dirty="0" err="1"/>
              <a:t>o‘tish</a:t>
            </a:r>
            <a:r>
              <a:rPr lang="en-US" dirty="0"/>
              <a:t> </a:t>
            </a:r>
            <a:r>
              <a:rPr lang="en-US" dirty="0" err="1"/>
              <a:t>o‘tish</a:t>
            </a:r>
            <a:r>
              <a:rPr lang="en-US" dirty="0"/>
              <a:t> </a:t>
            </a:r>
            <a:r>
              <a:rPr lang="en-US" dirty="0" err="1"/>
              <a:t>hosil</a:t>
            </a:r>
            <a:r>
              <a:rPr lang="en-US" dirty="0"/>
              <a:t> </a:t>
            </a:r>
            <a:r>
              <a:rPr lang="en-US" dirty="0" err="1"/>
              <a:t>bo‘lish</a:t>
            </a:r>
            <a:r>
              <a:rPr lang="en-US" dirty="0"/>
              <a:t> </a:t>
            </a:r>
            <a:r>
              <a:rPr lang="en-US" dirty="0" err="1"/>
              <a:t>mexanizmini</a:t>
            </a:r>
            <a:r>
              <a:rPr lang="en-US" dirty="0"/>
              <a:t> </a:t>
            </a:r>
            <a:r>
              <a:rPr lang="en-US" dirty="0" err="1"/>
              <a:t>ko‘rib</a:t>
            </a:r>
            <a:r>
              <a:rPr lang="en-US" dirty="0"/>
              <a:t> </a:t>
            </a:r>
            <a:r>
              <a:rPr lang="en-US" dirty="0" err="1"/>
              <a:t>chiqamiz</a:t>
            </a:r>
            <a:r>
              <a:rPr lang="en-US" dirty="0"/>
              <a:t>. </a:t>
            </a:r>
            <a:r>
              <a:rPr lang="en-US" dirty="0" err="1"/>
              <a:t>Soddalik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,   n - </a:t>
            </a:r>
            <a:r>
              <a:rPr lang="en-US" dirty="0" err="1"/>
              <a:t>sohadagi</a:t>
            </a:r>
            <a:r>
              <a:rPr lang="en-US" dirty="0"/>
              <a:t> </a:t>
            </a:r>
            <a:r>
              <a:rPr lang="en-US" dirty="0" err="1"/>
              <a:t>elektronlar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p - </a:t>
            </a:r>
            <a:r>
              <a:rPr lang="en-US" dirty="0" err="1"/>
              <a:t>sohadagi</a:t>
            </a:r>
            <a:r>
              <a:rPr lang="en-US" dirty="0"/>
              <a:t> </a:t>
            </a:r>
            <a:r>
              <a:rPr lang="en-US" dirty="0" err="1"/>
              <a:t>kovaklar</a:t>
            </a:r>
            <a:r>
              <a:rPr lang="en-US" dirty="0"/>
              <a:t> </a:t>
            </a:r>
            <a:r>
              <a:rPr lang="en-US" dirty="0" err="1"/>
              <a:t>sonini</a:t>
            </a:r>
            <a:r>
              <a:rPr lang="en-US" dirty="0"/>
              <a:t> </a:t>
            </a:r>
            <a:r>
              <a:rPr lang="en-US" dirty="0" err="1"/>
              <a:t>teng</a:t>
            </a:r>
            <a:r>
              <a:rPr lang="en-US" dirty="0"/>
              <a:t> </a:t>
            </a:r>
            <a:r>
              <a:rPr lang="en-US" dirty="0" err="1"/>
              <a:t>olamiz</a:t>
            </a:r>
            <a:r>
              <a:rPr lang="en-US" dirty="0"/>
              <a:t>. </a:t>
            </a:r>
            <a:r>
              <a:rPr lang="en-US" dirty="0" err="1"/>
              <a:t>Bundan</a:t>
            </a:r>
            <a:r>
              <a:rPr lang="en-US" dirty="0"/>
              <a:t> </a:t>
            </a:r>
            <a:r>
              <a:rPr lang="en-US" dirty="0" err="1"/>
              <a:t>tashqari</a:t>
            </a:r>
            <a:r>
              <a:rPr lang="en-US" dirty="0"/>
              <a:t>, </a:t>
            </a:r>
            <a:r>
              <a:rPr lang="en-US" dirty="0" err="1"/>
              <a:t>har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sohada</a:t>
            </a:r>
            <a:r>
              <a:rPr lang="en-US" dirty="0"/>
              <a:t> </a:t>
            </a:r>
            <a:r>
              <a:rPr lang="en-US" dirty="0" err="1"/>
              <a:t>uncha</a:t>
            </a:r>
            <a:r>
              <a:rPr lang="en-US" dirty="0"/>
              <a:t> </a:t>
            </a:r>
            <a:r>
              <a:rPr lang="en-US" dirty="0" err="1"/>
              <a:t>katta</a:t>
            </a:r>
            <a:r>
              <a:rPr lang="en-US" dirty="0"/>
              <a:t> </a:t>
            </a:r>
            <a:r>
              <a:rPr lang="en-US" dirty="0" err="1"/>
              <a:t>bo‘lmagan</a:t>
            </a:r>
            <a:r>
              <a:rPr lang="en-US" dirty="0"/>
              <a:t> </a:t>
            </a:r>
            <a:r>
              <a:rPr lang="en-US" dirty="0" err="1"/>
              <a:t>asosiy</a:t>
            </a:r>
            <a:r>
              <a:rPr lang="en-US" dirty="0"/>
              <a:t> </a:t>
            </a:r>
            <a:r>
              <a:rPr lang="en-US" dirty="0" err="1"/>
              <a:t>bo‘lmagan</a:t>
            </a:r>
            <a:r>
              <a:rPr lang="en-US" dirty="0"/>
              <a:t> </a:t>
            </a:r>
            <a:r>
              <a:rPr lang="en-US" dirty="0" err="1"/>
              <a:t>zaryad</a:t>
            </a:r>
            <a:r>
              <a:rPr lang="en-US" dirty="0"/>
              <a:t> </a:t>
            </a:r>
            <a:r>
              <a:rPr lang="en-US" dirty="0" err="1"/>
              <a:t>tashuvchilar</a:t>
            </a:r>
            <a:r>
              <a:rPr lang="en-US" dirty="0"/>
              <a:t> </a:t>
            </a:r>
            <a:r>
              <a:rPr lang="en-US" dirty="0" err="1"/>
              <a:t>miqdori</a:t>
            </a:r>
            <a:r>
              <a:rPr lang="en-US" dirty="0"/>
              <a:t> </a:t>
            </a:r>
            <a:r>
              <a:rPr lang="en-US" dirty="0" err="1"/>
              <a:t>mavjud</a:t>
            </a:r>
            <a:r>
              <a:rPr lang="en-US" dirty="0"/>
              <a:t>. </a:t>
            </a:r>
            <a:r>
              <a:rPr lang="en-US" dirty="0" err="1"/>
              <a:t>Xona</a:t>
            </a:r>
            <a:r>
              <a:rPr lang="en-US" dirty="0"/>
              <a:t> </a:t>
            </a:r>
            <a:r>
              <a:rPr lang="en-US" dirty="0" err="1"/>
              <a:t>temperaturasida</a:t>
            </a:r>
            <a:r>
              <a:rPr lang="en-US" dirty="0"/>
              <a:t>  p - </a:t>
            </a:r>
            <a:r>
              <a:rPr lang="en-US" dirty="0" err="1"/>
              <a:t>turdagi</a:t>
            </a:r>
            <a:r>
              <a:rPr lang="en-US" dirty="0"/>
              <a:t> </a:t>
            </a:r>
            <a:r>
              <a:rPr lang="en-US" dirty="0" err="1"/>
              <a:t>yarim</a:t>
            </a:r>
            <a:r>
              <a:rPr lang="en-US" dirty="0"/>
              <a:t> </a:t>
            </a:r>
            <a:r>
              <a:rPr lang="en-US" dirty="0" err="1"/>
              <a:t>o‘tkazgichda</a:t>
            </a:r>
            <a:r>
              <a:rPr lang="en-US" dirty="0"/>
              <a:t> </a:t>
            </a:r>
            <a:r>
              <a:rPr lang="en-US" dirty="0" err="1"/>
              <a:t>akseptor</a:t>
            </a:r>
            <a:r>
              <a:rPr lang="en-US" dirty="0"/>
              <a:t> </a:t>
            </a:r>
            <a:r>
              <a:rPr lang="en-US" dirty="0" err="1"/>
              <a:t>manfiy</a:t>
            </a:r>
            <a:r>
              <a:rPr lang="en-US" dirty="0"/>
              <a:t> </a:t>
            </a:r>
            <a:r>
              <a:rPr lang="en-US" dirty="0" err="1"/>
              <a:t>ionlarining</a:t>
            </a:r>
            <a:r>
              <a:rPr lang="en-US" dirty="0"/>
              <a:t> </a:t>
            </a:r>
            <a:r>
              <a:rPr lang="en-US" dirty="0" err="1"/>
              <a:t>konsentratsiyasi</a:t>
            </a:r>
            <a:r>
              <a:rPr lang="en-US" dirty="0"/>
              <a:t> № </a:t>
            </a:r>
            <a:r>
              <a:rPr lang="en-US" dirty="0" err="1"/>
              <a:t>kovaklar</a:t>
            </a:r>
            <a:r>
              <a:rPr lang="en-US" dirty="0"/>
              <a:t> </a:t>
            </a:r>
            <a:r>
              <a:rPr lang="en-US" dirty="0" err="1"/>
              <a:t>konsentratsiyasi</a:t>
            </a:r>
            <a:r>
              <a:rPr lang="en-US" dirty="0"/>
              <a:t> </a:t>
            </a:r>
            <a:r>
              <a:rPr lang="en-US" dirty="0" err="1"/>
              <a:t>rrga</a:t>
            </a:r>
            <a:r>
              <a:rPr lang="en-US" dirty="0"/>
              <a:t>, n - </a:t>
            </a:r>
            <a:r>
              <a:rPr lang="en-US" dirty="0" err="1"/>
              <a:t>turdagi</a:t>
            </a:r>
            <a:r>
              <a:rPr lang="en-US" dirty="0"/>
              <a:t> </a:t>
            </a:r>
            <a:r>
              <a:rPr lang="en-US" dirty="0" err="1"/>
              <a:t>yarim</a:t>
            </a:r>
            <a:r>
              <a:rPr lang="en-US" dirty="0"/>
              <a:t> </a:t>
            </a:r>
            <a:r>
              <a:rPr lang="en-US" dirty="0" err="1"/>
              <a:t>o‘tkazgichda</a:t>
            </a:r>
            <a:r>
              <a:rPr lang="en-US" dirty="0"/>
              <a:t> donor </a:t>
            </a:r>
            <a:r>
              <a:rPr lang="en-US" dirty="0" err="1"/>
              <a:t>musbat</a:t>
            </a:r>
            <a:r>
              <a:rPr lang="en-US" dirty="0"/>
              <a:t> </a:t>
            </a:r>
            <a:r>
              <a:rPr lang="en-US" dirty="0" err="1"/>
              <a:t>ionlarining</a:t>
            </a:r>
            <a:r>
              <a:rPr lang="en-US" dirty="0"/>
              <a:t> </a:t>
            </a:r>
            <a:r>
              <a:rPr lang="en-US" dirty="0" err="1"/>
              <a:t>konsentratsiyasi</a:t>
            </a:r>
            <a:r>
              <a:rPr lang="en-US" dirty="0"/>
              <a:t> </a:t>
            </a:r>
            <a:r>
              <a:rPr lang="en-US" dirty="0" err="1"/>
              <a:t>Nd</a:t>
            </a:r>
            <a:r>
              <a:rPr lang="en-US" dirty="0"/>
              <a:t> </a:t>
            </a:r>
            <a:r>
              <a:rPr lang="en-US" dirty="0" err="1"/>
              <a:t>elektronlar</a:t>
            </a:r>
            <a:r>
              <a:rPr lang="en-US" dirty="0"/>
              <a:t> </a:t>
            </a:r>
            <a:r>
              <a:rPr lang="en-US" dirty="0" err="1"/>
              <a:t>konsentratsiyasi</a:t>
            </a:r>
            <a:r>
              <a:rPr lang="en-US" dirty="0"/>
              <a:t> </a:t>
            </a:r>
            <a:r>
              <a:rPr lang="en-US" dirty="0" err="1"/>
              <a:t>nn</a:t>
            </a:r>
            <a:r>
              <a:rPr lang="en-US" dirty="0"/>
              <a:t> </a:t>
            </a:r>
            <a:r>
              <a:rPr lang="en-US" dirty="0" err="1"/>
              <a:t>ga</a:t>
            </a:r>
            <a:r>
              <a:rPr lang="en-US" dirty="0"/>
              <a:t> </a:t>
            </a:r>
            <a:r>
              <a:rPr lang="en-US" dirty="0" err="1"/>
              <a:t>teng</a:t>
            </a:r>
            <a:r>
              <a:rPr lang="en-US" dirty="0"/>
              <a:t> </a:t>
            </a:r>
            <a:r>
              <a:rPr lang="en-US" dirty="0" err="1"/>
              <a:t>bo‘ladi</a:t>
            </a:r>
            <a:r>
              <a:rPr lang="en-US" dirty="0"/>
              <a:t>. </a:t>
            </a:r>
            <a:r>
              <a:rPr lang="en-US" dirty="0" err="1"/>
              <a:t>Demak</a:t>
            </a:r>
            <a:r>
              <a:rPr lang="en-US" dirty="0"/>
              <a:t>, p ­</a:t>
            </a:r>
            <a:r>
              <a:rPr lang="en-US" dirty="0" err="1"/>
              <a:t>va</a:t>
            </a:r>
            <a:r>
              <a:rPr lang="en-US" dirty="0"/>
              <a:t> n - </a:t>
            </a:r>
            <a:r>
              <a:rPr lang="en-US" dirty="0" err="1"/>
              <a:t>sohalar</a:t>
            </a:r>
            <a:r>
              <a:rPr lang="en-US" dirty="0"/>
              <a:t> </a:t>
            </a:r>
            <a:r>
              <a:rPr lang="en-US" dirty="0" err="1"/>
              <a:t>o‘rtasida</a:t>
            </a:r>
            <a:r>
              <a:rPr lang="en-US" dirty="0"/>
              <a:t> </a:t>
            </a:r>
            <a:r>
              <a:rPr lang="en-US" dirty="0" err="1"/>
              <a:t>elektronlar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kovaklar</a:t>
            </a:r>
            <a:r>
              <a:rPr lang="en-US" dirty="0"/>
              <a:t> </a:t>
            </a:r>
            <a:r>
              <a:rPr lang="en-US" dirty="0" err="1"/>
              <a:t>konsentratsiyasida</a:t>
            </a:r>
            <a:r>
              <a:rPr lang="en-US" dirty="0"/>
              <a:t> </a:t>
            </a:r>
            <a:r>
              <a:rPr lang="en-US" dirty="0" err="1"/>
              <a:t>sezilarli</a:t>
            </a:r>
            <a:r>
              <a:rPr lang="en-US" dirty="0"/>
              <a:t> </a:t>
            </a:r>
            <a:r>
              <a:rPr lang="en-US" dirty="0" err="1"/>
              <a:t>farq</a:t>
            </a:r>
            <a:r>
              <a:rPr lang="en-US" dirty="0"/>
              <a:t> </a:t>
            </a:r>
            <a:r>
              <a:rPr lang="en-US" dirty="0" err="1"/>
              <a:t>mavjudligi</a:t>
            </a:r>
            <a:r>
              <a:rPr lang="en-US" dirty="0"/>
              <a:t> </a:t>
            </a:r>
            <a:r>
              <a:rPr lang="en-US" dirty="0" err="1"/>
              <a:t>tufayli</a:t>
            </a:r>
            <a:r>
              <a:rPr lang="en-US" dirty="0"/>
              <a:t>,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sohalar</a:t>
            </a:r>
            <a:r>
              <a:rPr lang="en-US" dirty="0"/>
              <a:t> </a:t>
            </a:r>
            <a:r>
              <a:rPr lang="en-US" dirty="0" err="1"/>
              <a:t>birlashtirilganda</a:t>
            </a:r>
            <a:r>
              <a:rPr lang="en-US" dirty="0"/>
              <a:t> </a:t>
            </a:r>
            <a:r>
              <a:rPr lang="en-US" dirty="0" err="1"/>
              <a:t>elektronlarning</a:t>
            </a:r>
            <a:r>
              <a:rPr lang="en-US" dirty="0"/>
              <a:t>  p - </a:t>
            </a:r>
            <a:r>
              <a:rPr lang="en-US" dirty="0" err="1"/>
              <a:t>sohaga</a:t>
            </a:r>
            <a:r>
              <a:rPr lang="en-US" dirty="0"/>
              <a:t>, </a:t>
            </a:r>
            <a:r>
              <a:rPr lang="en-US" dirty="0" err="1"/>
              <a:t>kovaklarning</a:t>
            </a:r>
            <a:r>
              <a:rPr lang="en-US" dirty="0"/>
              <a:t> </a:t>
            </a:r>
            <a:r>
              <a:rPr lang="en-US" dirty="0" err="1"/>
              <a:t>esa</a:t>
            </a:r>
            <a:r>
              <a:rPr lang="en-US" dirty="0"/>
              <a:t> n - </a:t>
            </a:r>
            <a:r>
              <a:rPr lang="en-US" dirty="0" err="1"/>
              <a:t>sohaga</a:t>
            </a:r>
            <a:r>
              <a:rPr lang="en-US" dirty="0"/>
              <a:t> </a:t>
            </a:r>
            <a:r>
              <a:rPr lang="en-US" dirty="0" err="1"/>
              <a:t>diffuziyasi</a:t>
            </a:r>
            <a:r>
              <a:rPr lang="en-US" dirty="0"/>
              <a:t> </a:t>
            </a:r>
            <a:r>
              <a:rPr lang="en-US" dirty="0" err="1"/>
              <a:t>boshlanadi</a:t>
            </a:r>
            <a:r>
              <a:rPr lang="uz-Cyrl-UZ" dirty="0"/>
              <a:t>.</a:t>
            </a:r>
            <a:endParaRPr lang="ru-RU" dirty="0"/>
          </a:p>
          <a:p>
            <a:pPr latinLnBrk="1"/>
            <a:r>
              <a:rPr lang="uz-Cyrl-UZ" dirty="0"/>
              <a:t>Diffuziya natijasida </a:t>
            </a:r>
            <a:r>
              <a:rPr lang="uz-Latn-UZ" dirty="0"/>
              <a:t>n- </a:t>
            </a:r>
            <a:r>
              <a:rPr lang="uz-Cyrl-UZ" dirty="0"/>
              <a:t>soha chegarasida elektronlar konsentratsiyasi musbat donor ionlari konsentratsiyasidan kam bo‘ladi va bu soha musbat zaryadlana boshlaydi. Bir vaqtning o‘zida p- soha chegarasidagi kovaklar konsentratsiyasi kamayib boradi va u akseptor kiritmasi bilan kompensatsiyalangan ion zaryadlari hisobiga manfiy zaryadlana boshlaydilar. </a:t>
            </a:r>
            <a:r>
              <a:rPr lang="en-US" dirty="0" err="1"/>
              <a:t>Plyus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minusli</a:t>
            </a:r>
            <a:r>
              <a:rPr lang="en-US" dirty="0"/>
              <a:t> </a:t>
            </a:r>
            <a:r>
              <a:rPr lang="en-US" dirty="0" err="1"/>
              <a:t>aylanalar</a:t>
            </a:r>
            <a:r>
              <a:rPr lang="en-US" dirty="0"/>
              <a:t> </a:t>
            </a:r>
            <a:r>
              <a:rPr lang="en-US" dirty="0" err="1"/>
              <a:t>mos</a:t>
            </a:r>
            <a:r>
              <a:rPr lang="en-US" dirty="0"/>
              <a:t> </a:t>
            </a:r>
            <a:r>
              <a:rPr lang="en-US" dirty="0" err="1"/>
              <a:t>ravishda</a:t>
            </a:r>
            <a:r>
              <a:rPr lang="en-US" dirty="0"/>
              <a:t> donor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akseptor</a:t>
            </a:r>
            <a:r>
              <a:rPr lang="en-US" dirty="0"/>
              <a:t> </a:t>
            </a:r>
            <a:r>
              <a:rPr lang="en-US" dirty="0" err="1"/>
              <a:t>ionlarini</a:t>
            </a:r>
            <a:r>
              <a:rPr lang="en-US" dirty="0"/>
              <a:t> </a:t>
            </a:r>
            <a:r>
              <a:rPr lang="en-US" dirty="0" err="1"/>
              <a:t>tasvirlaydi</a:t>
            </a:r>
            <a:r>
              <a:rPr lang="en-US" dirty="0"/>
              <a:t>.</a:t>
            </a:r>
            <a:endParaRPr lang="ru-RU" dirty="0"/>
          </a:p>
          <a:p>
            <a:pPr latinLnBrk="1"/>
            <a:r>
              <a:rPr lang="uz-Cyrl-UZ" dirty="0"/>
              <a:t>Hosil bo‘lgan </a:t>
            </a:r>
            <a:r>
              <a:rPr lang="en-US" dirty="0" err="1"/>
              <a:t>ikki</a:t>
            </a:r>
            <a:r>
              <a:rPr lang="en-US" dirty="0"/>
              <a:t> </a:t>
            </a:r>
            <a:r>
              <a:rPr lang="uz-Cyrl-UZ" dirty="0"/>
              <a:t>hajmiy </a:t>
            </a:r>
            <a:r>
              <a:rPr lang="en-US" dirty="0" err="1"/>
              <a:t>zaryad</a:t>
            </a:r>
            <a:r>
              <a:rPr lang="en-US" dirty="0"/>
              <a:t> </a:t>
            </a:r>
            <a:r>
              <a:rPr lang="uz-Cyrl-UZ" dirty="0"/>
              <a:t>qatlami </a:t>
            </a:r>
            <a:r>
              <a:rPr lang="en-US" dirty="0"/>
              <a:t>p-n </a:t>
            </a:r>
            <a:r>
              <a:rPr lang="uz-Cyrl-UZ" dirty="0"/>
              <a:t>o‘tish </a:t>
            </a:r>
            <a:r>
              <a:rPr lang="en-US" dirty="0"/>
              <a:t>deb </a:t>
            </a:r>
            <a:r>
              <a:rPr lang="en-US" dirty="0" err="1"/>
              <a:t>ataladi</a:t>
            </a:r>
            <a:r>
              <a:rPr lang="en-US" dirty="0"/>
              <a:t>. Bu </a:t>
            </a:r>
            <a:r>
              <a:rPr lang="uz-Cyrl-UZ" dirty="0"/>
              <a:t>qatlam harakatchan </a:t>
            </a:r>
            <a:r>
              <a:rPr lang="en-US" dirty="0" err="1"/>
              <a:t>zaryad</a:t>
            </a:r>
            <a:r>
              <a:rPr lang="en-US" dirty="0"/>
              <a:t> </a:t>
            </a:r>
            <a:r>
              <a:rPr lang="en-US" dirty="0" err="1"/>
              <a:t>tashuvchilar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uz-Cyrl-UZ" dirty="0"/>
              <a:t>kambag‘allashtirilgan. SHuning uchun uning solishtirma qarshiligi </a:t>
            </a:r>
            <a:r>
              <a:rPr lang="en-US" dirty="0"/>
              <a:t>p</a:t>
            </a:r>
            <a:r>
              <a:rPr lang="uz-Cyrl-UZ" dirty="0"/>
              <a:t>- va </a:t>
            </a:r>
            <a:r>
              <a:rPr lang="uz-Latn-UZ" dirty="0"/>
              <a:t>n </a:t>
            </a:r>
            <a:r>
              <a:rPr lang="uz-Cyrl-UZ" dirty="0"/>
              <a:t>- soha qarshiliklariga nisbatan juda katta. Ba’zi hollarda adabiyotlarda bu qatlam </a:t>
            </a:r>
            <a:r>
              <a:rPr lang="uz-Cyrl-UZ" b="1" i="1" dirty="0"/>
              <a:t>kambagallashgan </a:t>
            </a:r>
            <a:r>
              <a:rPr lang="uz-Cyrl-UZ" dirty="0"/>
              <a:t>yoki </a:t>
            </a:r>
            <a:r>
              <a:rPr lang="uz-Latn-UZ" b="1" i="1" dirty="0"/>
              <a:t>i </a:t>
            </a:r>
            <a:r>
              <a:rPr lang="uz-Cyrl-UZ" b="1" i="1" dirty="0"/>
              <a:t>-soha deb ataladi.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706863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336704"/>
          </a:xfrm>
        </p:spPr>
        <p:txBody>
          <a:bodyPr>
            <a:normAutofit fontScale="77500" lnSpcReduction="20000"/>
          </a:bodyPr>
          <a:lstStyle/>
          <a:p>
            <a:pPr latinLnBrk="1"/>
            <a:r>
              <a:rPr lang="uz-Cyrl-UZ" dirty="0"/>
              <a:t>Y</a:t>
            </a:r>
            <a:r>
              <a:rPr lang="en-US" dirty="0"/>
              <a:t>u</a:t>
            </a:r>
            <a:r>
              <a:rPr lang="uz-Cyrl-UZ" dirty="0"/>
              <a:t>qorida aytib o‘tilganidek, uncha katta bo‘lmagan teskari kuchlanishlarda </a:t>
            </a:r>
            <a:r>
              <a:rPr lang="uz-Latn-UZ" i="1" dirty="0"/>
              <a:t>I</a:t>
            </a:r>
            <a:r>
              <a:rPr lang="uz-Latn-UZ" i="1" baseline="-25000" dirty="0"/>
              <a:t>0</a:t>
            </a:r>
            <a:r>
              <a:rPr lang="uz-Latn-UZ" i="1" dirty="0"/>
              <a:t> </a:t>
            </a:r>
            <a:r>
              <a:rPr lang="uz-Cyrl-UZ" dirty="0"/>
              <a:t>qiymati katta emas. Teskari kuchlanish ma’lum chegaraviy qiymatga </a:t>
            </a:r>
            <a:r>
              <a:rPr lang="uz-Latn-UZ" i="1" dirty="0"/>
              <a:t>U</a:t>
            </a:r>
            <a:r>
              <a:rPr lang="uz-Cyrl-UZ" i="1" baseline="-25000" dirty="0"/>
              <a:t>cheg</a:t>
            </a:r>
            <a:r>
              <a:rPr lang="uz-Cyrl-UZ" i="1" dirty="0"/>
              <a:t> </a:t>
            </a:r>
            <a:r>
              <a:rPr lang="uz-Cyrl-UZ" dirty="0"/>
              <a:t>etganda, teskari tok keskin ortib ketadi, o‘tishning elektr teshilishi yuz beradi.</a:t>
            </a:r>
            <a:endParaRPr lang="ru-RU" dirty="0"/>
          </a:p>
          <a:p>
            <a:pPr latinLnBrk="1"/>
            <a:r>
              <a:rPr lang="uz-Cyrl-UZ" dirty="0"/>
              <a:t>Agar p-n o‘tishga tashqi kuchlanish manbai </a:t>
            </a:r>
            <a:r>
              <a:rPr lang="uz-Latn-UZ" i="1" dirty="0"/>
              <a:t>U </a:t>
            </a:r>
            <a:r>
              <a:rPr lang="uz-Cyrl-UZ" dirty="0"/>
              <a:t>ulansa, u holda muvozanat sharti buziladi va tok oqib o‘ta boshlaydi. Agar kuchlanish manbaining musbat qutbi </a:t>
            </a:r>
            <a:r>
              <a:rPr lang="en-US" dirty="0"/>
              <a:t>p</a:t>
            </a:r>
            <a:r>
              <a:rPr lang="uz-Cyrl-UZ" dirty="0"/>
              <a:t>-turdagi sohaga, manfiy qutbi esa «-turdagi sohaga ulansa, bunday ulanish </a:t>
            </a:r>
            <a:r>
              <a:rPr lang="uz-Cyrl-UZ" b="1" i="1" dirty="0"/>
              <a:t>to‘gri ulanish </a:t>
            </a:r>
            <a:r>
              <a:rPr lang="uz-Cyrl-UZ" dirty="0"/>
              <a:t>deb ataladi (</a:t>
            </a:r>
            <a:r>
              <a:rPr lang="en-US" dirty="0"/>
              <a:t>1</a:t>
            </a:r>
            <a:r>
              <a:rPr lang="uz-Cyrl-UZ" dirty="0"/>
              <a:t>-rasm).</a:t>
            </a:r>
            <a:endParaRPr lang="ru-RU" dirty="0"/>
          </a:p>
          <a:p>
            <a:pPr latinLnBrk="1"/>
            <a:r>
              <a:rPr lang="uz-Cyrl-UZ" dirty="0"/>
              <a:t>Kuchlanish manbaining elektr maydoni kontakt maydon tomonga yo‘nalgan bo‘ladi, shu sababli p-n o‘tishdagi natijaviy maydon kuchlanganligi kamayadi. Maydon kuchlanganligining kamayishi potensial to‘siq balandligini kuchlanish manbai qiymatiga kamayishiga olib keladi: </a:t>
            </a:r>
            <a:r>
              <a:rPr lang="uz-Latn-UZ" i="1" dirty="0"/>
              <a:t>U</a:t>
            </a:r>
            <a:r>
              <a:rPr lang="uz-Latn-UZ" i="1" baseline="-25000" dirty="0"/>
              <a:t>K</a:t>
            </a:r>
            <a:r>
              <a:rPr lang="uz-Latn-UZ" i="1" dirty="0"/>
              <a:t> </a:t>
            </a:r>
            <a:r>
              <a:rPr lang="uz-Cyrl-UZ" i="1" dirty="0"/>
              <a:t>= </a:t>
            </a:r>
            <a:r>
              <a:rPr lang="uz-Latn-UZ" i="1" dirty="0"/>
              <a:t>U</a:t>
            </a:r>
            <a:r>
              <a:rPr lang="uz-Latn-UZ" i="1" baseline="-25000" dirty="0"/>
              <a:t>0</a:t>
            </a:r>
            <a:r>
              <a:rPr lang="uz-Latn-UZ" i="1" dirty="0"/>
              <a:t>. </a:t>
            </a:r>
            <a:r>
              <a:rPr lang="uz-Latn-UZ" dirty="0"/>
              <a:t>Bu </a:t>
            </a:r>
            <a:r>
              <a:rPr lang="uz-Cyrl-UZ" dirty="0"/>
              <a:t>vaqtda  </a:t>
            </a:r>
            <a:r>
              <a:rPr lang="uz-Latn-UZ" i="1" dirty="0"/>
              <a:t>p-n </a:t>
            </a:r>
            <a:r>
              <a:rPr lang="uz-Cyrl-UZ" dirty="0"/>
              <a:t>o‘tish kengligini ham kamayishini ko‘rish mushkul emas.</a:t>
            </a:r>
            <a:endParaRPr lang="ru-RU" dirty="0"/>
          </a:p>
          <a:p>
            <a:pPr latinLnBrk="1"/>
            <a:r>
              <a:rPr lang="uz-Cyrl-UZ" dirty="0"/>
              <a:t>Potensial to‘siq balandligining kamayishi shunga olib keladiki,  </a:t>
            </a:r>
            <a:r>
              <a:rPr lang="uz-Cyrl-UZ" i="1" dirty="0"/>
              <a:t>p-n </a:t>
            </a:r>
            <a:r>
              <a:rPr lang="uz-Cyrl-UZ" dirty="0"/>
              <a:t>o‘tish orqali harakatlanayotgan asosiy zaryad tashuvchilarni soni ham ortadi, ya’ni diffuziya toki ortadi. Har bir sohada ortiqcha asosiy bo‘lmagan zaryad tashuvchilar konsentratsiyasi yuzaga keladi - n-sohada kovaklar,  p-sohada elektronlar. Biror yarim o‘tkazgich sohasiga asosiy bo‘lmagan zaryad tashuvchilarni siqib kiritish jarayoni </a:t>
            </a:r>
            <a:r>
              <a:rPr lang="uz-Cyrl-UZ" b="1" i="1" dirty="0"/>
              <a:t>injeksiya </a:t>
            </a:r>
            <a:r>
              <a:rPr lang="uz-Cyrl-UZ" dirty="0"/>
              <a:t>deb ataladi.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336183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95536" y="404664"/>
            <a:ext cx="8352927" cy="6120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423954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23528" y="332656"/>
            <a:ext cx="8496944" cy="6192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977537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23528" y="404664"/>
            <a:ext cx="8373616" cy="6048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142028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atinLnBrk="1"/>
            <a:r>
              <a:rPr lang="uz-Cyrl-UZ" sz="1800" dirty="0">
                <a:effectLst/>
              </a:rPr>
              <a:t>Teskari tok to‘g‘ri tokka nisbatan bir necha darajaga kichik, ya’ni </a:t>
            </a:r>
            <a:r>
              <a:rPr lang="uz-Cyrl-UZ" sz="1800" i="1" dirty="0">
                <a:effectLst/>
              </a:rPr>
              <a:t>p-n </a:t>
            </a:r>
            <a:r>
              <a:rPr lang="uz-Cyrl-UZ" sz="1800" dirty="0">
                <a:effectLst/>
              </a:rPr>
              <a:t>o‘tish to‘g‘ri yo‘nalishda tokni yaxshi o‘tkazadi, teskari yo‘nalishda esa yomon. Demak,</a:t>
            </a:r>
            <a:r>
              <a:rPr lang="en-US" sz="1800" dirty="0">
                <a:effectLst/>
              </a:rPr>
              <a:t>   </a:t>
            </a:r>
            <a:r>
              <a:rPr lang="en-US" sz="1800" i="1" dirty="0">
                <a:effectLst/>
              </a:rPr>
              <a:t>p</a:t>
            </a:r>
            <a:r>
              <a:rPr lang="uz-Cyrl-UZ" sz="1800" i="1" dirty="0">
                <a:effectLst/>
              </a:rPr>
              <a:t>-n </a:t>
            </a:r>
            <a:r>
              <a:rPr lang="uz-Cyrl-UZ" sz="1800" dirty="0">
                <a:effectLst/>
              </a:rPr>
              <a:t>o‘tish to‘g‘rilovchi harakat bilan xarakterlanadi va uni o‘zgaruvchi tokni to‘g‘rilashda qo‘llashga imkon beradi.</a:t>
            </a:r>
            <a:endParaRPr lang="ru-RU" sz="1800" dirty="0">
              <a:effectLst/>
            </a:endParaRPr>
          </a:p>
        </p:txBody>
      </p:sp>
      <p:pic>
        <p:nvPicPr>
          <p:cNvPr id="4" name="Объект 3" descr="Описание: Untitled-2 копи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1556792"/>
            <a:ext cx="3458571" cy="912857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180604" y="2636912"/>
            <a:ext cx="892899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1"/>
            <a:r>
              <a:rPr lang="en-US" dirty="0"/>
              <a:t>(6) </a:t>
            </a:r>
            <a:r>
              <a:rPr lang="en-US" dirty="0" err="1"/>
              <a:t>ifoda</a:t>
            </a:r>
            <a:r>
              <a:rPr lang="en-US" dirty="0"/>
              <a:t> </a:t>
            </a:r>
            <a:r>
              <a:rPr lang="en-US" dirty="0" err="1"/>
              <a:t>ideallashtirilgan</a:t>
            </a:r>
            <a:r>
              <a:rPr lang="en-US" dirty="0"/>
              <a:t>  </a:t>
            </a:r>
            <a:r>
              <a:rPr lang="en-US" i="1" dirty="0"/>
              <a:t>p-n </a:t>
            </a:r>
            <a:r>
              <a:rPr lang="uz-Cyrl-UZ" dirty="0"/>
              <a:t>o‘tish </a:t>
            </a:r>
            <a:r>
              <a:rPr lang="en-US" dirty="0"/>
              <a:t>VAX </a:t>
            </a:r>
            <a:r>
              <a:rPr lang="en-US" dirty="0" err="1"/>
              <a:t>sini</a:t>
            </a:r>
            <a:r>
              <a:rPr lang="en-US" dirty="0"/>
              <a:t> </a:t>
            </a:r>
            <a:r>
              <a:rPr lang="en-US" dirty="0" err="1"/>
              <a:t>ifodalaydi</a:t>
            </a:r>
            <a:r>
              <a:rPr lang="en-US" dirty="0"/>
              <a:t>. </a:t>
            </a:r>
            <a:r>
              <a:rPr lang="en-US" dirty="0" err="1"/>
              <a:t>Bunday</a:t>
            </a:r>
            <a:r>
              <a:rPr lang="en-US" dirty="0"/>
              <a:t> </a:t>
            </a:r>
            <a:r>
              <a:rPr lang="uz-Cyrl-UZ" dirty="0"/>
              <a:t>o‘tishda</a:t>
            </a:r>
            <a:r>
              <a:rPr lang="en-US" dirty="0"/>
              <a:t>      </a:t>
            </a:r>
            <a:r>
              <a:rPr lang="en-US" i="1" dirty="0"/>
              <a:t>p </a:t>
            </a:r>
            <a:r>
              <a:rPr lang="en-US" dirty="0" err="1"/>
              <a:t>va</a:t>
            </a:r>
            <a:r>
              <a:rPr lang="en-US" dirty="0"/>
              <a:t> n</a:t>
            </a:r>
            <a:r>
              <a:rPr lang="uz-Cyrl-UZ" dirty="0"/>
              <a:t>-sohalarning hajmiy qarshiligi </a:t>
            </a:r>
            <a:r>
              <a:rPr lang="en-US" dirty="0" err="1"/>
              <a:t>nolga</a:t>
            </a:r>
            <a:r>
              <a:rPr lang="en-US" dirty="0"/>
              <a:t> </a:t>
            </a:r>
            <a:r>
              <a:rPr lang="en-US" dirty="0" err="1"/>
              <a:t>teng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tok</a:t>
            </a:r>
            <a:r>
              <a:rPr lang="en-US" dirty="0"/>
              <a:t> </a:t>
            </a:r>
            <a:r>
              <a:rPr lang="uz-Cyrl-UZ" dirty="0"/>
              <a:t>o‘tish vaqtida </a:t>
            </a:r>
            <a:r>
              <a:rPr lang="en-US" i="1" dirty="0"/>
              <a:t>p-n </a:t>
            </a:r>
            <a:r>
              <a:rPr lang="uz-Cyrl-UZ" dirty="0"/>
              <a:t>o‘tishda </a:t>
            </a:r>
            <a:r>
              <a:rPr lang="en-US" dirty="0" err="1"/>
              <a:t>rekombinatsiya</a:t>
            </a:r>
            <a:r>
              <a:rPr lang="en-US" dirty="0"/>
              <a:t> </a:t>
            </a:r>
            <a:r>
              <a:rPr lang="en-US" dirty="0" err="1"/>
              <a:t>jarayoni</a:t>
            </a:r>
            <a:r>
              <a:rPr lang="en-US" dirty="0"/>
              <a:t> </a:t>
            </a:r>
            <a:r>
              <a:rPr lang="en-US" dirty="0" err="1"/>
              <a:t>sodir</a:t>
            </a:r>
            <a:r>
              <a:rPr lang="en-US" dirty="0"/>
              <a:t> </a:t>
            </a:r>
            <a:r>
              <a:rPr lang="uz-Cyrl-UZ" dirty="0"/>
              <a:t>bo‘lmaydi </a:t>
            </a:r>
            <a:r>
              <a:rPr lang="en-US" dirty="0"/>
              <a:t>deb </a:t>
            </a:r>
            <a:r>
              <a:rPr lang="uz-Cyrl-UZ" dirty="0"/>
              <a:t>hisoblanadi. Real o‘tishda esa baza qarshiligi o‘nlab Omga teng bo‘ladi. Shu sababli (6) ifodaga  </a:t>
            </a:r>
            <a:r>
              <a:rPr lang="uz-Cyrl-UZ" i="1" dirty="0"/>
              <a:t>p-n </a:t>
            </a:r>
            <a:r>
              <a:rPr lang="uz-Cyrl-UZ" dirty="0"/>
              <a:t>o‘tishdagi va tashqi kuchlanish </a:t>
            </a:r>
            <a:r>
              <a:rPr lang="uz-Latn-UZ" i="1" dirty="0"/>
              <a:t>U</a:t>
            </a:r>
            <a:r>
              <a:rPr lang="uz-Latn-UZ" i="1" baseline="-25000" dirty="0"/>
              <a:t>0</a:t>
            </a:r>
            <a:r>
              <a:rPr lang="uz-Latn-UZ" i="1" dirty="0"/>
              <a:t> </a:t>
            </a:r>
            <a:r>
              <a:rPr lang="uz-Cyrl-UZ" dirty="0"/>
              <a:t>orasidagi farqni hisobga oluvchi o‘zgartirish kiritiladi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14388" y="4009222"/>
            <a:ext cx="878388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1"/>
            <a:r>
              <a:rPr lang="uz-Cyrl-UZ" dirty="0"/>
              <a:t>Eksponensial tashkil etuvchi </a:t>
            </a:r>
            <a:r>
              <a:rPr lang="uz-Cyrl-UZ" i="1" dirty="0"/>
              <a:t> </a:t>
            </a:r>
            <a:r>
              <a:rPr lang="uz-Cyrl-UZ" dirty="0"/>
              <a:t>temperatura ortishi bilan kamayishiga qaramay VAX to‘g‘ri shaxobchasidagi qiyalik ortadi (</a:t>
            </a:r>
            <a:r>
              <a:rPr lang="en-US" dirty="0"/>
              <a:t>3</a:t>
            </a:r>
            <a:r>
              <a:rPr lang="uz-Cyrl-UZ" dirty="0"/>
              <a:t>, </a:t>
            </a:r>
            <a:r>
              <a:rPr lang="uz-Cyrl-UZ" i="1" dirty="0"/>
              <a:t>b</a:t>
            </a:r>
            <a:r>
              <a:rPr lang="uz-Cyrl-UZ" dirty="0"/>
              <a:t>-rasm).</a:t>
            </a:r>
            <a:endParaRPr lang="ru-RU" dirty="0"/>
          </a:p>
          <a:p>
            <a:pPr latinLnBrk="1"/>
            <a:r>
              <a:rPr lang="uz-Cyrl-UZ" dirty="0"/>
              <a:t> Bu hodisa </a:t>
            </a:r>
            <a:r>
              <a:rPr lang="uz-Cyrl-UZ" i="1" dirty="0"/>
              <a:t>I</a:t>
            </a:r>
            <a:r>
              <a:rPr lang="uz-Cyrl-UZ" baseline="-25000" dirty="0"/>
              <a:t>0</a:t>
            </a:r>
            <a:r>
              <a:rPr lang="uz-Cyrl-UZ" dirty="0"/>
              <a:t>ning temperaturaga kuchli to‘g‘ri bog‘liqligi bilan tushuntiriladi. To‘g‘ri kuchlanish berilganda temperatura ortishi bilan tok ortishiga olib keladi. Amaliyotda </a:t>
            </a:r>
            <a:r>
              <a:rPr lang="en-US" i="1" dirty="0"/>
              <a:t>p</a:t>
            </a:r>
            <a:r>
              <a:rPr lang="uz-Cyrl-UZ" i="1" dirty="0"/>
              <a:t>-n </a:t>
            </a:r>
            <a:r>
              <a:rPr lang="uz-Cyrl-UZ" dirty="0"/>
              <a:t>o‘tish VAXga temperaturaning bog‘liqligi </a:t>
            </a:r>
            <a:r>
              <a:rPr lang="uz-Cyrl-UZ" b="1" i="1" dirty="0"/>
              <a:t>kuchlanishning temperatura koeffitsient</a:t>
            </a:r>
            <a:r>
              <a:rPr lang="en-US" b="1" i="1" dirty="0"/>
              <a:t>i</a:t>
            </a:r>
            <a:r>
              <a:rPr lang="uz-Cyrl-UZ" b="1" i="1" dirty="0"/>
              <a:t> (KTK) </a:t>
            </a:r>
            <a:r>
              <a:rPr lang="uz-Cyrl-UZ" dirty="0"/>
              <a:t>deb ataladigan kattalik bilan baholanadi. KTKni aniqlash uchun temperaturani o‘zgartirib borib, o‘zgarmas tokdagi </a:t>
            </a:r>
            <a:r>
              <a:rPr lang="uz-Cyrl-UZ" i="1" dirty="0"/>
              <a:t>p- </a:t>
            </a:r>
            <a:r>
              <a:rPr lang="uz-Cyrl-UZ" dirty="0"/>
              <a:t>o‘tish kuchlanishini o‘zgarishi o‘lchab boriladi. </a:t>
            </a:r>
            <a:endParaRPr lang="ru-RU" dirty="0"/>
          </a:p>
          <a:p>
            <a:pPr latinLnBrk="1"/>
            <a:r>
              <a:rPr lang="en-US" dirty="0" err="1"/>
              <a:t>Odatda</a:t>
            </a:r>
            <a:r>
              <a:rPr lang="en-US" dirty="0"/>
              <a:t> KTK </a:t>
            </a:r>
            <a:r>
              <a:rPr lang="en-US" dirty="0" err="1"/>
              <a:t>manfiy</a:t>
            </a:r>
            <a:r>
              <a:rPr lang="en-US" dirty="0"/>
              <a:t> </a:t>
            </a:r>
            <a:r>
              <a:rPr lang="uz-Cyrl-UZ" i="1" dirty="0"/>
              <a:t>n </a:t>
            </a:r>
            <a:r>
              <a:rPr lang="en-US" dirty="0" err="1"/>
              <a:t>ishoraga</a:t>
            </a:r>
            <a:r>
              <a:rPr lang="en-US" dirty="0"/>
              <a:t> </a:t>
            </a:r>
            <a:r>
              <a:rPr lang="en-US" dirty="0" err="1"/>
              <a:t>ega</a:t>
            </a:r>
            <a:r>
              <a:rPr lang="en-US" dirty="0"/>
              <a:t>, </a:t>
            </a:r>
            <a:r>
              <a:rPr lang="en-US" dirty="0" err="1"/>
              <a:t>ya’ni</a:t>
            </a:r>
            <a:r>
              <a:rPr lang="en-US" dirty="0"/>
              <a:t> </a:t>
            </a:r>
            <a:r>
              <a:rPr lang="en-US" dirty="0" err="1"/>
              <a:t>temperatura</a:t>
            </a:r>
            <a:r>
              <a:rPr lang="en-US" dirty="0"/>
              <a:t> </a:t>
            </a:r>
            <a:r>
              <a:rPr lang="en-US" dirty="0" err="1"/>
              <a:t>ortishi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uz-Cyrl-UZ" dirty="0"/>
              <a:t>o‘tishdagi </a:t>
            </a:r>
            <a:r>
              <a:rPr lang="en-US" dirty="0" err="1"/>
              <a:t>kuchlanish</a:t>
            </a:r>
            <a:r>
              <a:rPr lang="en-US" dirty="0"/>
              <a:t> </a:t>
            </a:r>
            <a:r>
              <a:rPr lang="en-US" dirty="0" err="1"/>
              <a:t>kamayadi</a:t>
            </a:r>
            <a:r>
              <a:rPr lang="en-US" dirty="0"/>
              <a:t>. </a:t>
            </a:r>
            <a:r>
              <a:rPr lang="en-US" dirty="0" err="1"/>
              <a:t>Kremniydan</a:t>
            </a:r>
            <a:r>
              <a:rPr lang="en-US" dirty="0"/>
              <a:t> </a:t>
            </a:r>
            <a:r>
              <a:rPr lang="en-US" dirty="0" err="1"/>
              <a:t>yasalgan</a:t>
            </a:r>
            <a:r>
              <a:rPr lang="en-US" dirty="0"/>
              <a:t> </a:t>
            </a:r>
            <a:r>
              <a:rPr lang="en-US" i="1" dirty="0"/>
              <a:t>p-n </a:t>
            </a:r>
            <a:r>
              <a:rPr lang="uz-Cyrl-UZ" dirty="0"/>
              <a:t>o‘tish </a:t>
            </a:r>
            <a:r>
              <a:rPr lang="en-US" dirty="0" err="1"/>
              <a:t>uchun</a:t>
            </a:r>
            <a:r>
              <a:rPr lang="en-US" dirty="0"/>
              <a:t> KTK 3 mV/grad </a:t>
            </a:r>
            <a:r>
              <a:rPr lang="en-US" dirty="0" err="1"/>
              <a:t>darajani</a:t>
            </a:r>
            <a:r>
              <a:rPr lang="en-US" dirty="0"/>
              <a:t> </a:t>
            </a:r>
            <a:r>
              <a:rPr lang="en-US" dirty="0" err="1"/>
              <a:t>tashkil</a:t>
            </a:r>
            <a:r>
              <a:rPr lang="en-US" dirty="0"/>
              <a:t> </a:t>
            </a:r>
            <a:r>
              <a:rPr lang="en-US" dirty="0" err="1"/>
              <a:t>etadi</a:t>
            </a:r>
            <a:r>
              <a:rPr lang="en-US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22142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</TotalTime>
  <Words>703</Words>
  <Application>Microsoft Office PowerPoint</Application>
  <PresentationFormat>Экран (4:3)</PresentationFormat>
  <Paragraphs>17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Апекс</vt:lpstr>
      <vt:lpstr>Yarim o'tkazgichlarda  p-n o'tish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Teskari tok to‘g‘ri tokka nisbatan bir necha darajaga kichik, ya’ni p-n o‘tish to‘g‘ri yo‘nalishda tokni yaxshi o‘tkazadi, teskari yo‘nalishda esa yomon. Demak,   p-n o‘tish to‘g‘rilovchi harakat bilan xarakterlanadi va uni o‘zgaruvchi tokni to‘g‘rilashda qo‘llashga imkon beradi.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Yarim o'tkazgichlarda  p-n o'tish</dc:title>
  <dc:creator>Elektrik</dc:creator>
  <cp:lastModifiedBy>Elektrik</cp:lastModifiedBy>
  <cp:revision>2</cp:revision>
  <dcterms:created xsi:type="dcterms:W3CDTF">2023-07-21T11:39:23Z</dcterms:created>
  <dcterms:modified xsi:type="dcterms:W3CDTF">2023-07-21T11:46:07Z</dcterms:modified>
</cp:coreProperties>
</file>