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29600" cy="923528"/>
          </a:xfrm>
        </p:spPr>
        <p:txBody>
          <a:bodyPr/>
          <a:lstStyle/>
          <a:p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o'tkazgichlar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304856" cy="1752600"/>
          </a:xfrm>
        </p:spPr>
        <p:txBody>
          <a:bodyPr/>
          <a:lstStyle/>
          <a:p>
            <a:pPr lvl="0" latinLnBrk="1"/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o’tkazgichlar</a:t>
            </a:r>
            <a:r>
              <a:rPr lang="en-US" dirty="0"/>
              <a:t> </a:t>
            </a:r>
            <a:r>
              <a:rPr lang="en-US" dirty="0" err="1"/>
              <a:t>xaqida</a:t>
            </a:r>
            <a:r>
              <a:rPr lang="en-US" dirty="0"/>
              <a:t> </a:t>
            </a:r>
            <a:r>
              <a:rPr lang="en-US" dirty="0" err="1"/>
              <a:t>ma’lumot</a:t>
            </a:r>
            <a:endParaRPr lang="ru-RU" dirty="0"/>
          </a:p>
          <a:p>
            <a:pPr lvl="0" latinLnBrk="1"/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o’tkazgichlarning</a:t>
            </a:r>
            <a:r>
              <a:rPr lang="en-US" dirty="0"/>
              <a:t> </a:t>
            </a:r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 smtClean="0"/>
              <a:t>xususiyatlarini</a:t>
            </a:r>
            <a:r>
              <a:rPr lang="en-US" dirty="0" smtClean="0"/>
              <a:t> </a:t>
            </a:r>
            <a:r>
              <a:rPr lang="en-US" dirty="0" err="1"/>
              <a:t>o’rganish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23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lnSpcReduction="10000"/>
          </a:bodyPr>
          <a:lstStyle/>
          <a:p>
            <a:pPr latinLnBrk="1"/>
            <a:r>
              <a:rPr lang="en-US" dirty="0" smtClean="0"/>
              <a:t>Bipolar </a:t>
            </a:r>
            <a:r>
              <a:rPr lang="en-US" dirty="0" err="1"/>
              <a:t>tranzistor</a:t>
            </a:r>
            <a:r>
              <a:rPr lang="en-US" dirty="0"/>
              <a:t> </a:t>
            </a:r>
            <a:r>
              <a:rPr lang="en-US" dirty="0" err="1"/>
              <a:t>ixtiro</a:t>
            </a:r>
            <a:r>
              <a:rPr lang="en-US" dirty="0"/>
              <a:t> </a:t>
            </a:r>
            <a:r>
              <a:rPr lang="en-US" dirty="0" err="1"/>
              <a:t>qilingandan</a:t>
            </a:r>
            <a:r>
              <a:rPr lang="en-US" dirty="0"/>
              <a:t> (1948-yil) </a:t>
            </a:r>
            <a:r>
              <a:rPr lang="en-US" dirty="0" err="1"/>
              <a:t>buyon</a:t>
            </a:r>
            <a:r>
              <a:rPr lang="en-US" dirty="0"/>
              <a:t> </a:t>
            </a:r>
            <a:r>
              <a:rPr lang="en-US" dirty="0" err="1"/>
              <a:t>yarimo‘tkazgichlar</a:t>
            </a:r>
            <a:r>
              <a:rPr lang="en-US" dirty="0"/>
              <a:t> </a:t>
            </a:r>
            <a:r>
              <a:rPr lang="en-US" dirty="0" err="1"/>
              <a:t>elektronikasi</a:t>
            </a:r>
            <a:r>
              <a:rPr lang="en-US" dirty="0"/>
              <a:t> deb </a:t>
            </a:r>
            <a:r>
              <a:rPr lang="en-US" dirty="0" err="1"/>
              <a:t>ataluvchi</a:t>
            </a:r>
            <a:r>
              <a:rPr lang="en-US" dirty="0"/>
              <a:t> </a:t>
            </a:r>
            <a:r>
              <a:rPr lang="en-US" dirty="0" err="1"/>
              <a:t>soha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sur’atlar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rivojlana</a:t>
            </a:r>
            <a:r>
              <a:rPr lang="en-US" dirty="0"/>
              <a:t> </a:t>
            </a:r>
            <a:r>
              <a:rPr lang="en-US" dirty="0" err="1"/>
              <a:t>boshladi</a:t>
            </a:r>
            <a:r>
              <a:rPr lang="en-US" dirty="0"/>
              <a:t>.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yarimo‘tkazgichdagi</a:t>
            </a:r>
            <a:r>
              <a:rPr lang="en-US" dirty="0"/>
              <a:t> </a:t>
            </a:r>
            <a:r>
              <a:rPr lang="en-US" dirty="0" err="1"/>
              <a:t>valent</a:t>
            </a:r>
            <a:r>
              <a:rPr lang="en-US" dirty="0"/>
              <a:t> </a:t>
            </a:r>
            <a:r>
              <a:rPr lang="en-US" dirty="0" err="1"/>
              <a:t>elektronlaming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erkin</a:t>
            </a:r>
            <a:r>
              <a:rPr lang="en-US" dirty="0"/>
              <a:t> </a:t>
            </a:r>
            <a:r>
              <a:rPr lang="en-US" dirty="0" err="1"/>
              <a:t>zaryad</a:t>
            </a:r>
            <a:r>
              <a:rPr lang="en-US" dirty="0"/>
              <a:t> </a:t>
            </a:r>
            <a:r>
              <a:rPr lang="en-US" dirty="0" err="1"/>
              <a:t>tashuvchilarni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keltirishi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 err="1"/>
              <a:t>Yarimo‘tkazgichlarning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o‘tkazuvchanligi</a:t>
            </a:r>
            <a:r>
              <a:rPr lang="en-US" dirty="0"/>
              <a:t> </a:t>
            </a:r>
            <a:r>
              <a:rPr lang="en-US" dirty="0" err="1"/>
              <a:t>yorug‘lik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, </a:t>
            </a:r>
            <a:r>
              <a:rPr lang="en-US" dirty="0" err="1"/>
              <a:t>zarralar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, </a:t>
            </a:r>
            <a:r>
              <a:rPr lang="en-US" dirty="0" err="1"/>
              <a:t>kiritmalar</a:t>
            </a:r>
            <a:r>
              <a:rPr lang="en-US" dirty="0"/>
              <a:t> </a:t>
            </a:r>
            <a:r>
              <a:rPr lang="en-US" dirty="0" err="1"/>
              <a:t>konsentratsiyasi</a:t>
            </a:r>
            <a:r>
              <a:rPr lang="en-US" dirty="0"/>
              <a:t> </a:t>
            </a:r>
            <a:r>
              <a:rPr lang="en-US" dirty="0" err="1"/>
              <a:t>gradienti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boshqalarta’sirida</a:t>
            </a:r>
            <a:r>
              <a:rPr lang="en-US" dirty="0"/>
              <a:t> ham </a:t>
            </a:r>
            <a:r>
              <a:rPr lang="en-US" dirty="0" err="1"/>
              <a:t>o‘zgarishi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Yarimo‘tkazgichlaming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xossasidan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vazifalarni</a:t>
            </a:r>
            <a:r>
              <a:rPr lang="en-US" dirty="0"/>
              <a:t> </a:t>
            </a:r>
            <a:r>
              <a:rPr lang="en-US" dirty="0" err="1"/>
              <a:t>bajaruvchi</a:t>
            </a:r>
            <a:r>
              <a:rPr lang="en-US" dirty="0"/>
              <a:t> </a:t>
            </a:r>
            <a:r>
              <a:rPr lang="en-US" dirty="0" err="1"/>
              <a:t>diodlar</a:t>
            </a:r>
            <a:r>
              <a:rPr lang="en-US" dirty="0"/>
              <a:t>, </a:t>
            </a:r>
            <a:r>
              <a:rPr lang="en-US" dirty="0" err="1"/>
              <a:t>tranzistorlar</a:t>
            </a:r>
            <a:r>
              <a:rPr lang="en-US" dirty="0"/>
              <a:t>, </a:t>
            </a:r>
            <a:r>
              <a:rPr lang="en-US" dirty="0" err="1"/>
              <a:t>termistorlar</a:t>
            </a:r>
            <a:r>
              <a:rPr lang="en-US" dirty="0"/>
              <a:t>, </a:t>
            </a:r>
            <a:r>
              <a:rPr lang="en-US" dirty="0" err="1"/>
              <a:t>fotorezistorlar</a:t>
            </a:r>
            <a:r>
              <a:rPr lang="en-US" dirty="0"/>
              <a:t>, </a:t>
            </a:r>
            <a:r>
              <a:rPr lang="en-US" dirty="0" err="1"/>
              <a:t>varikap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yarimo‘tkazgich</a:t>
            </a:r>
            <a:r>
              <a:rPr lang="en-US" dirty="0"/>
              <a:t> </a:t>
            </a:r>
            <a:r>
              <a:rPr lang="en-US" dirty="0" err="1"/>
              <a:t>asboblar</a:t>
            </a:r>
            <a:r>
              <a:rPr lang="en-US" dirty="0"/>
              <a:t> </a:t>
            </a:r>
            <a:r>
              <a:rPr lang="en-US" dirty="0" err="1"/>
              <a:t>tayyorlashda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52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85000" lnSpcReduction="20000"/>
          </a:bodyPr>
          <a:lstStyle/>
          <a:p>
            <a:pPr latinLnBrk="1"/>
            <a:r>
              <a:rPr lang="en-US" b="1" i="1" dirty="0" err="1"/>
              <a:t>Elektr</a:t>
            </a:r>
            <a:r>
              <a:rPr lang="en-US" b="1" i="1" dirty="0"/>
              <a:t> </a:t>
            </a:r>
            <a:r>
              <a:rPr lang="en-US" b="1" i="1" dirty="0" err="1"/>
              <a:t>o‘tkazuvchanlih</a:t>
            </a:r>
            <a:r>
              <a:rPr lang="en-US" b="1" i="1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moddalardan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o‘tkishi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xususiyatini</a:t>
            </a:r>
            <a:r>
              <a:rPr lang="en-US" dirty="0"/>
              <a:t> </a:t>
            </a:r>
            <a:r>
              <a:rPr lang="en-US" dirty="0" err="1"/>
              <a:t>belgilaydi</a:t>
            </a:r>
            <a:r>
              <a:rPr lang="en-US" dirty="0"/>
              <a:t>. Bu </a:t>
            </a:r>
            <a:r>
              <a:rPr lang="en-US" dirty="0" err="1"/>
              <a:t>kattalik</a:t>
            </a:r>
            <a:r>
              <a:rPr lang="en-US" dirty="0"/>
              <a:t> </a:t>
            </a:r>
            <a:r>
              <a:rPr lang="en-US" dirty="0" err="1"/>
              <a:t>qiymat</a:t>
            </a:r>
            <a:r>
              <a:rPr lang="en-US" dirty="0"/>
              <a:t> </a:t>
            </a:r>
            <a:r>
              <a:rPr lang="en-US" dirty="0" err="1"/>
              <a:t>jihatdan</a:t>
            </a:r>
            <a:r>
              <a:rPr lang="en-US" dirty="0"/>
              <a:t> </a:t>
            </a:r>
            <a:r>
              <a:rPr lang="en-US" dirty="0" err="1"/>
              <a:t>Om.</a:t>
            </a:r>
            <a:r>
              <a:rPr lang="en-US" dirty="0"/>
              <a:t> </a:t>
            </a:r>
            <a:r>
              <a:rPr lang="en-US" dirty="0" err="1"/>
              <a:t>Yarimo‘tkazgichda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vaqtning</a:t>
            </a:r>
            <a:r>
              <a:rPr lang="en-US" dirty="0"/>
              <a:t> </a:t>
            </a:r>
            <a:r>
              <a:rPr lang="en-US" dirty="0" err="1"/>
              <a:t>o‘zida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ishoraga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EZTlar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tezlik</a:t>
            </a:r>
            <a:r>
              <a:rPr lang="en-US" dirty="0"/>
              <a:t> </a:t>
            </a:r>
            <a:r>
              <a:rPr lang="en-US" altLang="ko-KR" dirty="0"/>
              <a:t>ΰ</a:t>
            </a:r>
            <a:r>
              <a:rPr lang="ko-KR" altLang="en-US" i="1" dirty="0"/>
              <a:t> </a:t>
            </a:r>
            <a:r>
              <a:rPr lang="en-US" dirty="0"/>
              <a:t>/</a:t>
            </a:r>
            <a:r>
              <a:rPr lang="ru-RU" dirty="0"/>
              <a:t>ка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bo‘ladilar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zichligi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ifoda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aniqlanadi</a:t>
            </a:r>
            <a:r>
              <a:rPr lang="en-US" dirty="0"/>
              <a:t> </a:t>
            </a:r>
            <a:r>
              <a:rPr lang="en-US" dirty="0" err="1"/>
              <a:t>qonunining</a:t>
            </a:r>
            <a:r>
              <a:rPr lang="en-US" dirty="0"/>
              <a:t> </a:t>
            </a:r>
            <a:r>
              <a:rPr lang="en-US" dirty="0" err="1"/>
              <a:t>differensial</a:t>
            </a:r>
            <a:r>
              <a:rPr lang="en-US" dirty="0"/>
              <a:t> </a:t>
            </a:r>
            <a:r>
              <a:rPr lang="en-US" dirty="0" err="1"/>
              <a:t>ko‘rinishi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b="1" i="1" dirty="0" err="1"/>
              <a:t>solishtirmaelektr</a:t>
            </a:r>
            <a:r>
              <a:rPr lang="en-US" b="1" i="1" dirty="0"/>
              <a:t> </a:t>
            </a:r>
            <a:r>
              <a:rPr lang="en-US" b="1" i="1" dirty="0" err="1"/>
              <a:t>o‘tkazuvchanlik</a:t>
            </a:r>
            <a:r>
              <a:rPr lang="en-US" b="1" i="1" dirty="0"/>
              <a:t> </a:t>
            </a:r>
            <a:r>
              <a:rPr lang="en-US" i="1" dirty="0"/>
              <a:t>σ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baholanadi</a:t>
            </a:r>
            <a:r>
              <a:rPr lang="en-US" dirty="0"/>
              <a:t>:</a:t>
            </a:r>
            <a:endParaRPr lang="ru-RU" dirty="0"/>
          </a:p>
          <a:p>
            <a:pPr marL="137160" indent="0" latinLnBrk="1">
              <a:buNone/>
            </a:pPr>
            <a:r>
              <a:rPr lang="en-US" i="1" dirty="0" smtClean="0"/>
              <a:t>                                                </a:t>
            </a:r>
          </a:p>
          <a:p>
            <a:pPr marL="137160" indent="0" latinLnBrk="1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                  j </a:t>
            </a:r>
            <a:r>
              <a:rPr lang="en-US" dirty="0"/>
              <a:t>= </a:t>
            </a:r>
            <a:r>
              <a:rPr lang="en-US" i="1" dirty="0"/>
              <a:t>σ </a:t>
            </a:r>
            <a:r>
              <a:rPr lang="ru-RU" i="1" dirty="0"/>
              <a:t>Ё</a:t>
            </a:r>
            <a:endParaRPr lang="ru-RU" dirty="0"/>
          </a:p>
          <a:p>
            <a:pPr marL="137160" indent="0">
              <a:buNone/>
            </a:pPr>
            <a:r>
              <a:rPr lang="en-US" dirty="0"/>
              <a:t>	</a:t>
            </a:r>
            <a:endParaRPr lang="ru-RU" dirty="0"/>
          </a:p>
          <a:p>
            <a:pPr latinLnBrk="1"/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yerda</a:t>
            </a:r>
            <a:r>
              <a:rPr lang="en-US" dirty="0"/>
              <a:t>, </a:t>
            </a:r>
            <a:r>
              <a:rPr lang="en-US" i="1" dirty="0"/>
              <a:t>j —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zichligi</a:t>
            </a:r>
            <a:r>
              <a:rPr lang="en-US" dirty="0"/>
              <a:t> </a:t>
            </a:r>
            <a:r>
              <a:rPr lang="en-US" dirty="0" err="1"/>
              <a:t>vektori</a:t>
            </a:r>
            <a:r>
              <a:rPr lang="en-US" dirty="0"/>
              <a:t>, </a:t>
            </a:r>
            <a:r>
              <a:rPr lang="ru-RU" i="1" dirty="0"/>
              <a:t>Ё </a:t>
            </a:r>
            <a:r>
              <a:rPr lang="en-US" dirty="0"/>
              <a:t>-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kuchlanganligi</a:t>
            </a:r>
            <a:r>
              <a:rPr lang="en-US" dirty="0"/>
              <a:t> </a:t>
            </a:r>
            <a:r>
              <a:rPr lang="en-US" dirty="0" err="1"/>
              <a:t>vektori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o‘tkazuvchanlik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kiritmalar</a:t>
            </a:r>
            <a:r>
              <a:rPr lang="en-US" dirty="0"/>
              <a:t> </a:t>
            </a:r>
            <a:r>
              <a:rPr lang="en-US" dirty="0" err="1"/>
              <a:t>konsentratsiyasi</a:t>
            </a:r>
            <a:r>
              <a:rPr lang="en-US" dirty="0"/>
              <a:t> </a:t>
            </a:r>
            <a:r>
              <a:rPr lang="en-US" dirty="0" err="1"/>
              <a:t>gradienti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b="1" i="1" dirty="0" err="1"/>
              <a:t>erkin</a:t>
            </a:r>
            <a:r>
              <a:rPr lang="en-US" b="1" i="1" dirty="0"/>
              <a:t> </a:t>
            </a:r>
            <a:r>
              <a:rPr lang="en-US" b="1" i="1" dirty="0" err="1"/>
              <a:t>zaryad</a:t>
            </a:r>
            <a:r>
              <a:rPr lang="en-US" b="1" i="1" dirty="0"/>
              <a:t> </a:t>
            </a:r>
            <a:r>
              <a:rPr lang="en-US" b="1" i="1" dirty="0" err="1"/>
              <a:t>tashuvchilar</a:t>
            </a:r>
            <a:r>
              <a:rPr lang="en-US" b="1" i="1" dirty="0"/>
              <a:t> </a:t>
            </a:r>
            <a:r>
              <a:rPr lang="en-US" dirty="0"/>
              <a:t>(EZT) </a:t>
            </a:r>
            <a:r>
              <a:rPr lang="en-US" dirty="0" err="1"/>
              <a:t>harakatihisobiga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57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4711" t="58950" r="65976" b="35867"/>
          <a:stretch>
            <a:fillRect/>
          </a:stretch>
        </p:blipFill>
        <p:spPr bwMode="auto">
          <a:xfrm>
            <a:off x="2915816" y="404664"/>
            <a:ext cx="2398392" cy="14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2204864"/>
                <a:ext cx="8856984" cy="4272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yerda</a:t>
                </a:r>
                <a:r>
                  <a:rPr lang="en-US" dirty="0"/>
                  <a:t>, </a:t>
                </a:r>
                <a:r>
                  <a:rPr lang="en-US" i="1" dirty="0"/>
                  <a:t>n t — </a:t>
                </a:r>
                <a:r>
                  <a:rPr lang="en-US" dirty="0" err="1"/>
                  <a:t>EZTlar</a:t>
                </a:r>
                <a:r>
                  <a:rPr lang="en-US" dirty="0"/>
                  <a:t> </a:t>
                </a:r>
                <a:r>
                  <a:rPr lang="en-US" dirty="0" err="1"/>
                  <a:t>konsentratsiyasi</a:t>
                </a:r>
                <a:r>
                  <a:rPr lang="en-US" dirty="0"/>
                  <a:t>, </a:t>
                </a:r>
                <a:r>
                  <a:rPr lang="en-US" i="1" dirty="0"/>
                  <a:t>q , — </a:t>
                </a:r>
                <a:r>
                  <a:rPr lang="en-US" dirty="0" err="1"/>
                  <a:t>ulaming</a:t>
                </a:r>
                <a:r>
                  <a:rPr lang="en-US" dirty="0"/>
                  <a:t> </a:t>
                </a:r>
                <a:r>
                  <a:rPr lang="en-US" dirty="0" err="1"/>
                  <a:t>zaryadi</a:t>
                </a:r>
                <a:endParaRPr lang="ru-RU" dirty="0"/>
              </a:p>
              <a:p>
                <a:pPr latinLnBrk="1"/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o‘tkazgich</a:t>
                </a:r>
                <a:r>
                  <a:rPr lang="en-US" dirty="0"/>
                  <a:t> </a:t>
                </a:r>
                <a:r>
                  <a:rPr lang="en-US" dirty="0" err="1"/>
                  <a:t>materiallar</a:t>
                </a:r>
                <a:r>
                  <a:rPr lang="en-US" dirty="0"/>
                  <a:t> </a:t>
                </a:r>
                <a:r>
                  <a:rPr lang="en-US" dirty="0" err="1"/>
                  <a:t>kristall</a:t>
                </a:r>
                <a:r>
                  <a:rPr lang="en-US" dirty="0"/>
                  <a:t>, </a:t>
                </a:r>
                <a:r>
                  <a:rPr lang="en-US" dirty="0" err="1"/>
                  <a:t>amorf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suyuq</a:t>
                </a:r>
                <a:r>
                  <a:rPr lang="en-US" dirty="0"/>
                  <a:t> </a:t>
                </a:r>
                <a:r>
                  <a:rPr lang="en-US" dirty="0" err="1"/>
                  <a:t>holatda</a:t>
                </a:r>
                <a:r>
                  <a:rPr lang="en-US" dirty="0"/>
                  <a:t> </a:t>
                </a:r>
                <a:r>
                  <a:rPr lang="en-US" dirty="0" err="1"/>
                  <a:t>bo‘lishi</a:t>
                </a:r>
                <a:r>
                  <a:rPr lang="en-US" dirty="0"/>
                  <a:t> </a:t>
                </a:r>
                <a:r>
                  <a:rPr lang="en-US" dirty="0" err="1"/>
                  <a:t>mumkin</a:t>
                </a:r>
                <a:r>
                  <a:rPr lang="en-US" dirty="0"/>
                  <a:t>. </a:t>
                </a:r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o‘tkazgichlar</a:t>
                </a:r>
                <a:r>
                  <a:rPr lang="en-US" dirty="0"/>
                  <a:t> </a:t>
                </a:r>
                <a:r>
                  <a:rPr lang="en-US" dirty="0" err="1"/>
                  <a:t>texnikasida</a:t>
                </a:r>
                <a:r>
                  <a:rPr lang="en-US" dirty="0"/>
                  <a:t> </a:t>
                </a:r>
                <a:r>
                  <a:rPr lang="en-US" dirty="0" err="1"/>
                  <a:t>asosan</a:t>
                </a:r>
                <a:r>
                  <a:rPr lang="en-US" dirty="0"/>
                  <a:t> </a:t>
                </a:r>
                <a:r>
                  <a:rPr lang="en-US" dirty="0" err="1"/>
                  <a:t>kristall</a:t>
                </a:r>
                <a:r>
                  <a:rPr lang="en-US" dirty="0"/>
                  <a:t> </a:t>
                </a:r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o‘tkazgichlar</a:t>
                </a:r>
                <a:r>
                  <a:rPr lang="en-US" dirty="0"/>
                  <a:t> (</a:t>
                </a:r>
                <a:r>
                  <a:rPr lang="en-US" dirty="0" err="1"/>
                  <a:t>asosiy</a:t>
                </a:r>
                <a:r>
                  <a:rPr lang="en-US" dirty="0"/>
                  <a:t> </a:t>
                </a:r>
                <a:r>
                  <a:rPr lang="en-US" dirty="0" err="1"/>
                  <a:t>moddaning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/>
                          <m:t>10</m:t>
                        </m:r>
                      </m:e>
                      <m:sup>
                        <m:r>
                          <a:rPr lang="en-US" i="1"/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atomiga</a:t>
                </a:r>
                <a:r>
                  <a:rPr lang="en-US" dirty="0"/>
                  <a:t> </a:t>
                </a:r>
                <a:r>
                  <a:rPr lang="en-US" dirty="0" err="1"/>
                  <a:t>bittadan</a:t>
                </a:r>
                <a:r>
                  <a:rPr lang="en-US" dirty="0"/>
                  <a:t> </a:t>
                </a:r>
                <a:r>
                  <a:rPr lang="en-US" dirty="0" err="1"/>
                  <a:t>ortiq</a:t>
                </a:r>
                <a:r>
                  <a:rPr lang="en-US" dirty="0"/>
                  <a:t> </a:t>
                </a:r>
                <a:r>
                  <a:rPr lang="en-US" dirty="0" err="1"/>
                  <a:t>bo‘lmagan</a:t>
                </a:r>
                <a:r>
                  <a:rPr lang="en-US" dirty="0"/>
                  <a:t> </a:t>
                </a:r>
                <a:r>
                  <a:rPr lang="en-US" dirty="0" err="1"/>
                  <a:t>kiritmalar</a:t>
                </a:r>
                <a:r>
                  <a:rPr lang="en-US" dirty="0"/>
                  <a:t> </a:t>
                </a:r>
                <a:r>
                  <a:rPr lang="en-US" dirty="0" err="1"/>
                  <a:t>atomi</a:t>
                </a:r>
                <a:r>
                  <a:rPr lang="en-US" dirty="0"/>
                  <a:t> </a:t>
                </a:r>
                <a:r>
                  <a:rPr lang="en-US" dirty="0" err="1"/>
                  <a:t>to‘g‘ri</a:t>
                </a:r>
                <a:r>
                  <a:rPr lang="en-US" dirty="0"/>
                  <a:t> </a:t>
                </a:r>
                <a:r>
                  <a:rPr lang="en-US" dirty="0" err="1"/>
                  <a:t>keluvchi</a:t>
                </a:r>
                <a:r>
                  <a:rPr lang="en-US" dirty="0"/>
                  <a:t> </a:t>
                </a:r>
                <a:r>
                  <a:rPr lang="en-US" dirty="0" err="1"/>
                  <a:t>monokristall</a:t>
                </a:r>
                <a:r>
                  <a:rPr lang="en-US" dirty="0"/>
                  <a:t>) </a:t>
                </a:r>
                <a:r>
                  <a:rPr lang="en-US" dirty="0" err="1"/>
                  <a:t>ishlatiladi</a:t>
                </a:r>
                <a:r>
                  <a:rPr lang="en-US" dirty="0"/>
                  <a:t>. </a:t>
                </a:r>
                <a:r>
                  <a:rPr lang="en-US" dirty="0" err="1"/>
                  <a:t>Solishtirma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o'tkazuvchanligi</a:t>
                </a:r>
                <a:r>
                  <a:rPr lang="en-US" dirty="0"/>
                  <a:t> </a:t>
                </a:r>
                <a:r>
                  <a:rPr lang="en-US" i="1" dirty="0"/>
                  <a:t>σ </a:t>
                </a:r>
                <a:r>
                  <a:rPr lang="en-US" dirty="0" err="1"/>
                  <a:t>bo‘yicha</a:t>
                </a:r>
                <a:r>
                  <a:rPr lang="en-US" dirty="0"/>
                  <a:t> </a:t>
                </a:r>
                <a:r>
                  <a:rPr lang="en-US" dirty="0" err="1"/>
                  <a:t>metallar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dielektriklar</a:t>
                </a:r>
                <a:r>
                  <a:rPr lang="en-US" dirty="0"/>
                  <a:t> </a:t>
                </a:r>
                <a:r>
                  <a:rPr lang="en-US" dirty="0" err="1"/>
                  <a:t>oralig‘ida</a:t>
                </a:r>
                <a:r>
                  <a:rPr lang="en-US" dirty="0"/>
                  <a:t> </a:t>
                </a:r>
                <a:r>
                  <a:rPr lang="en-US" dirty="0" err="1"/>
                  <a:t>joylashgan</a:t>
                </a:r>
                <a:r>
                  <a:rPr lang="en-US" dirty="0"/>
                  <a:t> </a:t>
                </a:r>
                <a:r>
                  <a:rPr lang="en-US" dirty="0" err="1"/>
                  <a:t>moddalar</a:t>
                </a:r>
                <a:r>
                  <a:rPr lang="en-US" dirty="0"/>
                  <a:t> </a:t>
                </a:r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o‘tkazgichlarga</a:t>
                </a:r>
                <a:r>
                  <a:rPr lang="en-US" dirty="0"/>
                  <a:t> </a:t>
                </a:r>
                <a:r>
                  <a:rPr lang="en-US" dirty="0" err="1"/>
                  <a:t>kiradi</a:t>
                </a:r>
                <a:r>
                  <a:rPr lang="en-US" dirty="0"/>
                  <a:t>. </a:t>
                </a:r>
                <a:r>
                  <a:rPr lang="en-US" dirty="0" err="1"/>
                  <a:t>Xususiy</a:t>
                </a:r>
                <a:r>
                  <a:rPr lang="en-US" dirty="0"/>
                  <a:t>, </a:t>
                </a:r>
                <a:r>
                  <a:rPr lang="en-US" dirty="0" err="1"/>
                  <a:t>ya’ni</a:t>
                </a:r>
                <a:r>
                  <a:rPr lang="en-US" dirty="0"/>
                  <a:t> </a:t>
                </a:r>
                <a:r>
                  <a:rPr lang="en-US" dirty="0" err="1"/>
                  <a:t>kiritmasiz</a:t>
                </a:r>
                <a:r>
                  <a:rPr lang="en-US" dirty="0"/>
                  <a:t> </a:t>
                </a:r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o'tkazgichlar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o‘tkazuvchanligi</a:t>
                </a:r>
                <a:r>
                  <a:rPr lang="en-US" dirty="0"/>
                  <a:t> </a:t>
                </a:r>
                <a:r>
                  <a:rPr lang="en-US" i="1" dirty="0"/>
                  <a:t>σ. </a:t>
                </a:r>
                <a:r>
                  <a:rPr lang="en-US" dirty="0" err="1"/>
                  <a:t>ning</a:t>
                </a:r>
                <a:r>
                  <a:rPr lang="en-US" dirty="0"/>
                  <a:t> </a:t>
                </a:r>
                <a:r>
                  <a:rPr lang="en-US" dirty="0" err="1"/>
                  <a:t>temperaturaga</a:t>
                </a:r>
                <a:r>
                  <a:rPr lang="en-US" dirty="0"/>
                  <a:t> </a:t>
                </a:r>
                <a:r>
                  <a:rPr lang="en-US" dirty="0" err="1"/>
                  <a:t>bog‘liqligi</a:t>
                </a:r>
                <a:r>
                  <a:rPr lang="en-US" dirty="0"/>
                  <a:t> </a:t>
                </a:r>
                <a:r>
                  <a:rPr lang="en-US" dirty="0" err="1"/>
                  <a:t>xususiy</a:t>
                </a:r>
                <a:r>
                  <a:rPr lang="en-US" dirty="0"/>
                  <a:t> </a:t>
                </a:r>
                <a:r>
                  <a:rPr lang="en-US" dirty="0" err="1"/>
                  <a:t>konsentratsiya</a:t>
                </a:r>
                <a:r>
                  <a:rPr lang="en-US" dirty="0"/>
                  <a:t> </a:t>
                </a:r>
                <a:r>
                  <a:rPr lang="en-US" i="1" dirty="0"/>
                  <a:t>n </a:t>
                </a:r>
                <a:r>
                  <a:rPr lang="en-US" dirty="0" err="1"/>
                  <a:t>ning</a:t>
                </a:r>
                <a:r>
                  <a:rPr lang="en-US" dirty="0"/>
                  <a:t> </a:t>
                </a:r>
                <a:r>
                  <a:rPr lang="en-US" dirty="0" err="1"/>
                  <a:t>temperaturaga</a:t>
                </a:r>
                <a:r>
                  <a:rPr lang="en-US" dirty="0"/>
                  <a:t> </a:t>
                </a:r>
                <a:r>
                  <a:rPr lang="en-US" dirty="0" err="1"/>
                  <a:t>bog‘liqligi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aniqlanadi</a:t>
                </a:r>
                <a:r>
                  <a:rPr lang="en-US" dirty="0"/>
                  <a:t>. </a:t>
                </a:r>
                <a:r>
                  <a:rPr lang="en-US" dirty="0" err="1"/>
                  <a:t>Kremniy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nisbiy</a:t>
                </a:r>
                <a:r>
                  <a:rPr lang="en-US" dirty="0"/>
                  <a:t> </a:t>
                </a:r>
                <a:r>
                  <a:rPr lang="en-US" dirty="0" err="1"/>
                  <a:t>xususiy</a:t>
                </a:r>
                <a:r>
                  <a:rPr lang="en-US" dirty="0"/>
                  <a:t> </a:t>
                </a:r>
                <a:r>
                  <a:rPr lang="en-US" dirty="0" err="1"/>
                  <a:t>o‘tkazuvchanlikning</a:t>
                </a:r>
                <a:r>
                  <a:rPr lang="en-US" dirty="0"/>
                  <a:t> </a:t>
                </a:r>
                <a:r>
                  <a:rPr lang="en-US" dirty="0" err="1"/>
                  <a:t>temperaturaga</a:t>
                </a:r>
                <a:r>
                  <a:rPr lang="en-US" dirty="0"/>
                  <a:t> </a:t>
                </a:r>
                <a:r>
                  <a:rPr lang="en-US" dirty="0" err="1"/>
                  <a:t>bog'liqlik</a:t>
                </a:r>
                <a:r>
                  <a:rPr lang="en-US" dirty="0"/>
                  <a:t> </a:t>
                </a:r>
                <a:r>
                  <a:rPr lang="en-US" dirty="0" err="1"/>
                  <a:t>grafigi</a:t>
                </a:r>
                <a:r>
                  <a:rPr lang="en-US" dirty="0"/>
                  <a:t> </a:t>
                </a:r>
                <a:r>
                  <a:rPr lang="en-US" i="1" dirty="0"/>
                  <a:t>σ</a:t>
                </a:r>
                <a:r>
                  <a:rPr lang="en-US" dirty="0"/>
                  <a:t> /</a:t>
                </a:r>
                <a:r>
                  <a:rPr lang="en-US" i="1" dirty="0"/>
                  <a:t>σ</a:t>
                </a:r>
                <a:r>
                  <a:rPr lang="en-US" dirty="0"/>
                  <a:t> = f(1/T) </a:t>
                </a:r>
                <a:r>
                  <a:rPr lang="en-US" dirty="0" err="1"/>
                  <a:t>rasmda</a:t>
                </a:r>
                <a:r>
                  <a:rPr lang="en-US" dirty="0"/>
                  <a:t> </a:t>
                </a:r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logarifmik</a:t>
                </a:r>
                <a:r>
                  <a:rPr lang="en-US" dirty="0"/>
                  <a:t> </a:t>
                </a:r>
                <a:r>
                  <a:rPr lang="en-US" dirty="0" err="1"/>
                  <a:t>masshtabda</a:t>
                </a:r>
                <a:r>
                  <a:rPr lang="en-US" dirty="0"/>
                  <a:t> </a:t>
                </a:r>
                <a:r>
                  <a:rPr lang="en-US" dirty="0" err="1"/>
                  <a:t>ko‘rsatilgan</a:t>
                </a:r>
                <a:r>
                  <a:rPr lang="en-US" dirty="0"/>
                  <a:t>. </a:t>
                </a:r>
                <a:r>
                  <a:rPr lang="en-US" dirty="0" err="1"/>
                  <a:t>Amaliyot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ta’aluqli</a:t>
                </a:r>
                <a:r>
                  <a:rPr lang="en-US" dirty="0"/>
                  <a:t> </a:t>
                </a:r>
                <a:r>
                  <a:rPr lang="en-US" dirty="0" err="1"/>
                  <a:t>bolgan</a:t>
                </a:r>
                <a:r>
                  <a:rPr lang="en-US" dirty="0"/>
                  <a:t> </a:t>
                </a:r>
                <a:r>
                  <a:rPr lang="en-US" dirty="0" err="1"/>
                  <a:t>temperatura</a:t>
                </a:r>
                <a:r>
                  <a:rPr lang="en-US" dirty="0"/>
                  <a:t> </a:t>
                </a:r>
                <a:r>
                  <a:rPr lang="en-US" dirty="0" err="1"/>
                  <a:t>diapazonida</a:t>
                </a:r>
                <a:r>
                  <a:rPr lang="en-US" dirty="0"/>
                  <a:t> (-60 +125°C) </a:t>
                </a:r>
                <a:r>
                  <a:rPr lang="en-US" dirty="0" err="1"/>
                  <a:t>kremniyning</a:t>
                </a:r>
                <a:r>
                  <a:rPr lang="en-US" dirty="0"/>
                  <a:t> </a:t>
                </a:r>
                <a:r>
                  <a:rPr lang="en-US" dirty="0" err="1"/>
                  <a:t>xususiy</a:t>
                </a:r>
                <a:r>
                  <a:rPr lang="en-US" dirty="0"/>
                  <a:t> </a:t>
                </a:r>
                <a:r>
                  <a:rPr lang="en-US" dirty="0" err="1"/>
                  <a:t>o‘tkazuvchanligi</a:t>
                </a:r>
                <a:r>
                  <a:rPr lang="en-US" dirty="0"/>
                  <a:t> 5 </a:t>
                </a:r>
                <a:r>
                  <a:rPr lang="en-US" dirty="0" err="1"/>
                  <a:t>tartibga</a:t>
                </a:r>
                <a:r>
                  <a:rPr lang="en-US" dirty="0"/>
                  <a:t> </a:t>
                </a:r>
                <a:r>
                  <a:rPr lang="en-US" dirty="0" err="1"/>
                  <a:t>o‘zgarishi</a:t>
                </a:r>
                <a:r>
                  <a:rPr lang="en-US" dirty="0"/>
                  <a:t> </a:t>
                </a:r>
                <a:r>
                  <a:rPr lang="en-US" dirty="0" err="1"/>
                  <a:t>rasmdan</a:t>
                </a:r>
                <a:r>
                  <a:rPr lang="en-US" dirty="0"/>
                  <a:t> </a:t>
                </a:r>
                <a:r>
                  <a:rPr lang="en-US" dirty="0" err="1"/>
                  <a:t>ko‘rinib</a:t>
                </a:r>
                <a:r>
                  <a:rPr lang="en-US" dirty="0"/>
                  <a:t> </a:t>
                </a:r>
                <a:r>
                  <a:rPr lang="en-US" dirty="0" err="1"/>
                  <a:t>turibdi</a:t>
                </a:r>
                <a:r>
                  <a:rPr lang="en-US" dirty="0"/>
                  <a:t>.</a:t>
                </a:r>
                <a:endParaRPr lang="ru-RU" dirty="0"/>
              </a:p>
              <a:p>
                <a:pPr latinLnBrk="1"/>
                <a:r>
                  <a:rPr lang="en-US" dirty="0" err="1"/>
                  <a:t>Taqiqlangan</a:t>
                </a:r>
                <a:r>
                  <a:rPr lang="en-US" dirty="0"/>
                  <a:t> </a:t>
                </a:r>
                <a:r>
                  <a:rPr lang="en-US" dirty="0" err="1"/>
                  <a:t>zona</a:t>
                </a:r>
                <a:r>
                  <a:rPr lang="en-US" dirty="0"/>
                  <a:t> </a:t>
                </a:r>
                <a:r>
                  <a:rPr lang="en-US" dirty="0" err="1"/>
                  <a:t>kengligi</a:t>
                </a:r>
                <a:r>
                  <a:rPr lang="en-US" dirty="0"/>
                  <a:t> </a:t>
                </a:r>
                <a:r>
                  <a:rPr lang="en-US" dirty="0" err="1"/>
                  <a:t>kremniynikiga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tor </a:t>
                </a:r>
                <a:r>
                  <a:rPr lang="en-US" dirty="0" err="1"/>
                  <a:t>bo‘lgan</a:t>
                </a:r>
                <a:r>
                  <a:rPr lang="en-US" dirty="0"/>
                  <a:t> </a:t>
                </a:r>
                <a:r>
                  <a:rPr lang="en-US" dirty="0" err="1"/>
                  <a:t>materiallarda</a:t>
                </a:r>
                <a:r>
                  <a:rPr lang="en-US" dirty="0"/>
                  <a:t> (</a:t>
                </a:r>
                <a:r>
                  <a:rPr lang="en-US" dirty="0" err="1"/>
                  <a:t>masalan</a:t>
                </a:r>
                <a:r>
                  <a:rPr lang="en-US" dirty="0"/>
                  <a:t>, </a:t>
                </a:r>
                <a:r>
                  <a:rPr lang="en-US" dirty="0" err="1"/>
                  <a:t>germaniyda</a:t>
                </a:r>
                <a:r>
                  <a:rPr lang="en-US" dirty="0"/>
                  <a:t>) </a:t>
                </a:r>
                <a:r>
                  <a:rPr lang="en-US" i="1" dirty="0"/>
                  <a:t>σ</a:t>
                </a:r>
                <a:r>
                  <a:rPr lang="en-US" dirty="0"/>
                  <a:t>, </a:t>
                </a:r>
                <a:r>
                  <a:rPr lang="en-US" dirty="0" err="1"/>
                  <a:t>ning</a:t>
                </a:r>
                <a:r>
                  <a:rPr lang="en-US" dirty="0"/>
                  <a:t> </a:t>
                </a:r>
                <a:r>
                  <a:rPr lang="en-US" dirty="0" err="1"/>
                  <a:t>nisbiy</a:t>
                </a:r>
                <a:r>
                  <a:rPr lang="en-US" dirty="0"/>
                  <a:t> </a:t>
                </a:r>
                <a:r>
                  <a:rPr lang="en-US" dirty="0" err="1"/>
                  <a:t>o‘zgarihlari</a:t>
                </a:r>
                <a:r>
                  <a:rPr lang="en-US" dirty="0"/>
                  <a:t> </a:t>
                </a:r>
                <a:r>
                  <a:rPr lang="en-US" dirty="0" err="1"/>
                  <a:t>kichikroq</a:t>
                </a:r>
                <a:r>
                  <a:rPr lang="en-US" i="1" dirty="0"/>
                  <a:t> σ</a:t>
                </a:r>
                <a:r>
                  <a:rPr lang="en-US" dirty="0"/>
                  <a:t> </a:t>
                </a:r>
                <a:r>
                  <a:rPr lang="en-US" dirty="0" err="1"/>
                  <a:t>ning</a:t>
                </a:r>
                <a:r>
                  <a:rPr lang="en-US" dirty="0"/>
                  <a:t> </a:t>
                </a:r>
                <a:r>
                  <a:rPr lang="en-US" dirty="0" err="1"/>
                  <a:t>qiymatlari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:r>
                  <a:rPr lang="en-US" dirty="0" err="1"/>
                  <a:t>sezilarli</a:t>
                </a:r>
                <a:r>
                  <a:rPr lang="en-US" dirty="0"/>
                  <a:t> </a:t>
                </a:r>
                <a:r>
                  <a:rPr lang="en-US" dirty="0" err="1"/>
                  <a:t>katta</a:t>
                </a:r>
                <a:r>
                  <a:rPr lang="en-US" dirty="0"/>
                  <a:t> </a:t>
                </a:r>
                <a:r>
                  <a:rPr lang="en-US" dirty="0" err="1"/>
                  <a:t>bo‘ladi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04864"/>
                <a:ext cx="8856984" cy="4272836"/>
              </a:xfrm>
              <a:prstGeom prst="rect">
                <a:avLst/>
              </a:prstGeom>
              <a:blipFill rotWithShape="1">
                <a:blip r:embed="rId3"/>
                <a:stretch>
                  <a:fillRect l="-619" t="-571" r="-551" b="-1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8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15105" t="41072" r="48307" b="38280"/>
          <a:stretch>
            <a:fillRect/>
          </a:stretch>
        </p:blipFill>
        <p:spPr bwMode="auto">
          <a:xfrm>
            <a:off x="251520" y="476672"/>
            <a:ext cx="84969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09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88640"/>
                <a:ext cx="8229600" cy="2808312"/>
              </a:xfrm>
            </p:spPr>
            <p:txBody>
              <a:bodyPr>
                <a:normAutofit fontScale="70000" lnSpcReduction="20000"/>
              </a:bodyPr>
              <a:lstStyle/>
              <a:p>
                <a:pPr latinLnBrk="1"/>
                <a:r>
                  <a:rPr lang="en-US" dirty="0" err="1"/>
                  <a:t>Xususiy</a:t>
                </a:r>
                <a:r>
                  <a:rPr lang="en-US" dirty="0"/>
                  <a:t> (a)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legirlangan</a:t>
                </a:r>
                <a:r>
                  <a:rPr lang="en-US" dirty="0"/>
                  <a:t> (b) </a:t>
                </a:r>
                <a:r>
                  <a:rPr lang="en-US" dirty="0" err="1"/>
                  <a:t>kremniy</a:t>
                </a:r>
                <a:r>
                  <a:rPr lang="en-US" dirty="0"/>
                  <a:t> </a:t>
                </a:r>
                <a:r>
                  <a:rPr lang="en-US" dirty="0" err="1"/>
                  <a:t>nisbiy</a:t>
                </a:r>
                <a:r>
                  <a:rPr lang="en-US" dirty="0"/>
                  <a:t> </a:t>
                </a:r>
                <a:r>
                  <a:rPr lang="en-US" dirty="0" err="1"/>
                  <a:t>solishtirma</a:t>
                </a:r>
                <a:r>
                  <a:rPr lang="en-US" dirty="0"/>
                  <a:t> </a:t>
                </a:r>
                <a:r>
                  <a:rPr lang="en-US" dirty="0" err="1"/>
                  <a:t>o‘tkazuvchanligining</a:t>
                </a:r>
                <a:r>
                  <a:rPr lang="en-US" dirty="0"/>
                  <a:t> </a:t>
                </a:r>
                <a:r>
                  <a:rPr lang="en-US" dirty="0" err="1"/>
                  <a:t>temperaturaga</a:t>
                </a:r>
                <a:r>
                  <a:rPr lang="en-US" dirty="0"/>
                  <a:t> </a:t>
                </a:r>
                <a:r>
                  <a:rPr lang="en-US" dirty="0" err="1"/>
                  <a:t>bog‘liqligi</a:t>
                </a:r>
                <a:r>
                  <a:rPr lang="en-US" dirty="0"/>
                  <a:t> (</a:t>
                </a:r>
                <a:r>
                  <a:rPr lang="en-US" i="1" dirty="0"/>
                  <a:t>σ</a:t>
                </a:r>
                <a:r>
                  <a:rPr lang="en-US" dirty="0"/>
                  <a:t> 10va </a:t>
                </a:r>
                <a:r>
                  <a:rPr lang="en-US" i="1" dirty="0"/>
                  <a:t>σ</a:t>
                </a:r>
                <a:r>
                  <a:rPr lang="en-US" dirty="0"/>
                  <a:t> 20°C).	</a:t>
                </a:r>
                <a:endParaRPr lang="ru-RU" dirty="0"/>
              </a:p>
              <a:p>
                <a:pPr latinLnBrk="1"/>
                <a:r>
                  <a:rPr lang="en-US" dirty="0" err="1"/>
                  <a:t>Xona</a:t>
                </a:r>
                <a:r>
                  <a:rPr lang="en-US" dirty="0"/>
                  <a:t> </a:t>
                </a:r>
                <a:r>
                  <a:rPr lang="en-US" dirty="0" err="1"/>
                  <a:t>temperaturasida</a:t>
                </a:r>
                <a:r>
                  <a:rPr lang="en-US" dirty="0"/>
                  <a:t> </a:t>
                </a:r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o‘tkazgichlaming</a:t>
                </a:r>
                <a:r>
                  <a:rPr lang="en-US" dirty="0"/>
                  <a:t> </a:t>
                </a:r>
                <a:r>
                  <a:rPr lang="en-US" dirty="0" err="1"/>
                  <a:t>solishtirma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o‘tkazuvchanligi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/>
                          <m:t>10</m:t>
                        </m:r>
                      </m:e>
                      <m:sup>
                        <m:r>
                          <a:rPr lang="en-US" i="1"/>
                          <m:t>−8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/>
                          <m:t>10</m:t>
                        </m:r>
                      </m:e>
                      <m:sup>
                        <m:r>
                          <a:rPr lang="en-US" i="1"/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Sm</a:t>
                </a:r>
                <a:r>
                  <a:rPr lang="en-US" dirty="0"/>
                  <a:t>/m (</a:t>
                </a:r>
                <a:r>
                  <a:rPr lang="en-US" dirty="0" err="1"/>
                  <a:t>simens</a:t>
                </a:r>
                <a:r>
                  <a:rPr lang="en-US" dirty="0"/>
                  <a:t> </a:t>
                </a:r>
                <a:r>
                  <a:rPr lang="en-US" dirty="0" err="1"/>
                  <a:t>taqsim</a:t>
                </a:r>
                <a:r>
                  <a:rPr lang="en-US" dirty="0"/>
                  <a:t> </a:t>
                </a:r>
                <a:r>
                  <a:rPr lang="en-US" dirty="0" err="1"/>
                  <a:t>metr</a:t>
                </a:r>
                <a:r>
                  <a:rPr lang="en-US" dirty="0"/>
                  <a:t>)</a:t>
                </a:r>
                <a:r>
                  <a:rPr lang="en-US" dirty="0" err="1"/>
                  <a:t>ni</a:t>
                </a:r>
                <a:r>
                  <a:rPr lang="en-US" dirty="0"/>
                  <a:t>, </a:t>
                </a:r>
                <a:r>
                  <a:rPr lang="en-US" dirty="0" err="1"/>
                  <a:t>metallarda</a:t>
                </a:r>
                <a:r>
                  <a:rPr lang="en-US" dirty="0"/>
                  <a:t> </a:t>
                </a:r>
                <a:r>
                  <a:rPr lang="en-US" i="1" dirty="0"/>
                  <a:t>σ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/>
                          <m:t>10</m:t>
                        </m:r>
                      </m:e>
                      <m:sup>
                        <m:r>
                          <a:rPr lang="en-US" i="1"/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/>
                          <m:t>10</m:t>
                        </m:r>
                      </m:e>
                      <m:sup>
                        <m:r>
                          <a:rPr lang="en-US" i="1"/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Sm</a:t>
                </a:r>
                <a:r>
                  <a:rPr lang="en-US" dirty="0"/>
                  <a:t>/m, </a:t>
                </a:r>
                <a:r>
                  <a:rPr lang="en-US" dirty="0" err="1"/>
                  <a:t>dielektriklarda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:r>
                  <a:rPr lang="en-US" i="1" dirty="0"/>
                  <a:t>σ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/>
                          <m:t>10</m:t>
                        </m:r>
                      </m:e>
                      <m:sup>
                        <m:r>
                          <a:rPr lang="en-US" i="1"/>
                          <m:t>−8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/>
                          <m:t>10</m:t>
                        </m:r>
                      </m:e>
                      <m:sup>
                        <m:r>
                          <a:rPr lang="en-US" i="1"/>
                          <m:t>−13</m:t>
                        </m:r>
                      </m:sup>
                    </m:sSup>
                  </m:oMath>
                </a14:m>
                <a:r>
                  <a:rPr lang="en-US" dirty="0" err="1"/>
                  <a:t>Sm</a:t>
                </a:r>
                <a:r>
                  <a:rPr lang="en-US" dirty="0"/>
                  <a:t>/</a:t>
                </a:r>
                <a:r>
                  <a:rPr lang="en-US" dirty="0" err="1"/>
                  <a:t>mni</a:t>
                </a:r>
                <a:r>
                  <a:rPr lang="en-US" dirty="0"/>
                  <a:t> </a:t>
                </a:r>
                <a:r>
                  <a:rPr lang="en-US" dirty="0" err="1"/>
                  <a:t>tashkil</a:t>
                </a:r>
                <a:r>
                  <a:rPr lang="en-US" dirty="0"/>
                  <a:t> </a:t>
                </a:r>
                <a:r>
                  <a:rPr lang="en-US" dirty="0" err="1"/>
                  <a:t>etadi</a:t>
                </a:r>
                <a:r>
                  <a:rPr lang="en-US" dirty="0"/>
                  <a:t>. </a:t>
                </a:r>
                <a:r>
                  <a:rPr lang="en-US" dirty="0" err="1"/>
                  <a:t>Yarim</a:t>
                </a:r>
                <a:r>
                  <a:rPr lang="en-US" dirty="0"/>
                  <a:t> </a:t>
                </a:r>
                <a:r>
                  <a:rPr lang="en-US" dirty="0" err="1"/>
                  <a:t>o‘tkazgichlarda</a:t>
                </a:r>
                <a:r>
                  <a:rPr lang="en-US" dirty="0"/>
                  <a:t> </a:t>
                </a:r>
                <a:r>
                  <a:rPr lang="en-US" dirty="0" err="1"/>
                  <a:t>solishtirma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o‘tkazuvchanlik</a:t>
                </a:r>
                <a:r>
                  <a:rPr lang="en-US" dirty="0"/>
                  <a:t> </a:t>
                </a:r>
                <a:r>
                  <a:rPr lang="en-US" dirty="0" err="1"/>
                  <a:t>temperatura</a:t>
                </a:r>
                <a:r>
                  <a:rPr lang="en-US" dirty="0"/>
                  <a:t> </a:t>
                </a:r>
                <a:r>
                  <a:rPr lang="en-US" dirty="0" err="1"/>
                  <a:t>ortishi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ortadi</a:t>
                </a:r>
                <a:r>
                  <a:rPr lang="en-US" dirty="0"/>
                  <a:t>, </a:t>
                </a:r>
                <a:r>
                  <a:rPr lang="en-US" dirty="0" err="1"/>
                  <a:t>metallarda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— </a:t>
                </a:r>
                <a:r>
                  <a:rPr lang="en-US" dirty="0" err="1"/>
                  <a:t>kamayadi</a:t>
                </a:r>
                <a:r>
                  <a:rPr lang="en-US" dirty="0"/>
                  <a:t>. </a:t>
                </a:r>
                <a:r>
                  <a:rPr lang="en-US" dirty="0" err="1"/>
                  <a:t>Yarimo‘tkazgichlar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o‘tkazuvchanligi</a:t>
                </a:r>
                <a:r>
                  <a:rPr lang="en-US" dirty="0"/>
                  <a:t> </a:t>
                </a:r>
                <a:r>
                  <a:rPr lang="en-US" dirty="0" err="1"/>
                  <a:t>yoritilganlikka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kiritmalar</a:t>
                </a:r>
                <a:r>
                  <a:rPr lang="en-US" dirty="0"/>
                  <a:t> </a:t>
                </a:r>
                <a:r>
                  <a:rPr lang="en-US" dirty="0" err="1"/>
                  <a:t>konsentratsiyasiga</a:t>
                </a:r>
                <a:r>
                  <a:rPr lang="en-US" dirty="0"/>
                  <a:t> bog‘ </a:t>
                </a:r>
                <a:r>
                  <a:rPr lang="en-US" dirty="0" err="1"/>
                  <a:t>liq</a:t>
                </a:r>
                <a:r>
                  <a:rPr lang="en-US" dirty="0"/>
                  <a:t> (b-</a:t>
                </a:r>
                <a:r>
                  <a:rPr lang="en-US" dirty="0" err="1"/>
                  <a:t>rasm</a:t>
                </a:r>
                <a:r>
                  <a:rPr lang="en-US" dirty="0"/>
                  <a:t>). (a) </a:t>
                </a:r>
                <a:r>
                  <a:rPr lang="en-US" dirty="0" err="1"/>
                  <a:t>va</a:t>
                </a:r>
                <a:r>
                  <a:rPr lang="en-US" dirty="0"/>
                  <a:t> (b)</a:t>
                </a:r>
                <a:r>
                  <a:rPr lang="en-US" dirty="0" err="1"/>
                  <a:t>lami</a:t>
                </a:r>
                <a:r>
                  <a:rPr lang="en-US" dirty="0"/>
                  <a:t> </a:t>
                </a:r>
                <a:r>
                  <a:rPr lang="en-US" dirty="0" err="1"/>
                  <a:t>solishtirib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88640"/>
                <a:ext cx="8229600" cy="2808312"/>
              </a:xfrm>
              <a:blipFill rotWithShape="1">
                <a:blip r:embed="rId2"/>
                <a:stretch>
                  <a:fillRect t="-2820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rcRect l="20889" t="64211" r="60055" b="30729"/>
          <a:stretch>
            <a:fillRect/>
          </a:stretch>
        </p:blipFill>
        <p:spPr bwMode="auto">
          <a:xfrm>
            <a:off x="2877468" y="2780929"/>
            <a:ext cx="2857857" cy="8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0264" y="422108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ekanini</a:t>
            </a:r>
            <a:r>
              <a:rPr lang="en-US" dirty="0"/>
              <a:t> </a:t>
            </a:r>
            <a:r>
              <a:rPr lang="en-US" dirty="0" err="1"/>
              <a:t>topamiz</a:t>
            </a:r>
            <a:r>
              <a:rPr lang="en-US" dirty="0"/>
              <a:t>.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σ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kiritmalar</a:t>
            </a:r>
            <a:r>
              <a:rPr lang="en-US" dirty="0"/>
              <a:t> </a:t>
            </a:r>
            <a:r>
              <a:rPr lang="en-US" dirty="0" err="1"/>
              <a:t>konsentratsiyasi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temperaturaga</a:t>
            </a:r>
            <a:r>
              <a:rPr lang="en-US" dirty="0"/>
              <a:t> </a:t>
            </a:r>
            <a:r>
              <a:rPr lang="en-US" dirty="0" err="1"/>
              <a:t>bog‘liqligini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yaximo‘tkazgichda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bo'ladigan</a:t>
            </a:r>
            <a:r>
              <a:rPr lang="en-US" dirty="0"/>
              <a:t> </a:t>
            </a:r>
            <a:r>
              <a:rPr lang="en-US" dirty="0" err="1"/>
              <a:t>EZTlar</a:t>
            </a:r>
            <a:r>
              <a:rPr lang="en-US" dirty="0"/>
              <a:t> </a:t>
            </a:r>
            <a:r>
              <a:rPr lang="en-US" dirty="0" err="1"/>
              <a:t>turlari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konsentratsiyasi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maydondagi</a:t>
            </a:r>
            <a:r>
              <a:rPr lang="en-US" dirty="0"/>
              <a:t> </a:t>
            </a:r>
            <a:r>
              <a:rPr lang="en-US" dirty="0" err="1"/>
              <a:t>tezligi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masalalami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 </a:t>
            </a:r>
            <a:r>
              <a:rPr lang="en-US" dirty="0" err="1"/>
              <a:t>Bular</a:t>
            </a:r>
            <a:r>
              <a:rPr lang="en-US" dirty="0"/>
              <a:t> </a:t>
            </a:r>
            <a:r>
              <a:rPr lang="en-US" dirty="0" err="1"/>
              <a:t>yarimo‘tkazgichning</a:t>
            </a:r>
            <a:r>
              <a:rPr lang="en-US" dirty="0"/>
              <a:t> </a:t>
            </a:r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deb </a:t>
            </a:r>
            <a:r>
              <a:rPr lang="en-US" dirty="0" err="1"/>
              <a:t>ataluvclii</a:t>
            </a:r>
            <a:r>
              <a:rPr lang="en-US" dirty="0"/>
              <a:t> </a:t>
            </a:r>
            <a:r>
              <a:rPr lang="en-US" dirty="0" err="1"/>
              <a:t>zonalar</a:t>
            </a:r>
            <a:r>
              <a:rPr lang="en-US" dirty="0"/>
              <a:t> </a:t>
            </a:r>
            <a:r>
              <a:rPr lang="en-US" dirty="0" err="1"/>
              <a:t>nazariyasi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tushuntiriladi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036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390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Yarim o'tkazgichlar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Yarim o'tkazgichlar</dc:title>
  <dc:creator>Elektrik</dc:creator>
  <cp:lastModifiedBy>Elektrik</cp:lastModifiedBy>
  <cp:revision>2</cp:revision>
  <dcterms:created xsi:type="dcterms:W3CDTF">2023-07-21T11:32:20Z</dcterms:created>
  <dcterms:modified xsi:type="dcterms:W3CDTF">2023-07-21T11:37:16Z</dcterms:modified>
</cp:coreProperties>
</file>