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4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7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6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371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35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12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633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166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7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27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65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4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10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1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38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0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B6FDA16-F7C9-46AF-BE3E-13B8722D9424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2003-E7A8-4F77-B4D4-F32C2B39E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73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2846" y="673789"/>
            <a:ext cx="9144000" cy="115501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TRANSFORMATORLARNING TUZILISHI VA ISHLASH TAMOYILI </a:t>
            </a:r>
            <a:r>
              <a:rPr lang="ru-RU" sz="3200" dirty="0">
                <a:solidFill>
                  <a:srgbClr val="00B0F0"/>
                </a:solidFill>
              </a:rPr>
              <a:t/>
            </a:r>
            <a:br>
              <a:rPr lang="ru-RU" sz="3200" dirty="0">
                <a:solidFill>
                  <a:srgbClr val="00B0F0"/>
                </a:solidFill>
              </a:rPr>
            </a:b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22430"/>
            <a:ext cx="9144000" cy="2635370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Asosiy</a:t>
            </a:r>
            <a:r>
              <a:rPr lang="en-US" b="1" dirty="0"/>
              <a:t> </a:t>
            </a:r>
            <a:r>
              <a:rPr lang="en-US" b="1" dirty="0" err="1"/>
              <a:t>tushunchalar</a:t>
            </a:r>
            <a:r>
              <a:rPr lang="en-US" b="1" dirty="0"/>
              <a:t> </a:t>
            </a:r>
            <a:endParaRPr lang="ru-RU" dirty="0"/>
          </a:p>
          <a:p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(</a:t>
            </a:r>
            <a:r>
              <a:rPr lang="en-US" dirty="0" err="1"/>
              <a:t>birlamchi</a:t>
            </a:r>
            <a:r>
              <a:rPr lang="en-US" dirty="0"/>
              <a:t>) </a:t>
            </a:r>
            <a:r>
              <a:rPr lang="en-US" dirty="0" err="1"/>
              <a:t>sistemasining</a:t>
            </a:r>
            <a:r>
              <a:rPr lang="en-US" dirty="0"/>
              <a:t> </a:t>
            </a:r>
            <a:r>
              <a:rPr lang="en-US" dirty="0" err="1"/>
              <a:t>xarakteristikalarini</a:t>
            </a:r>
            <a:r>
              <a:rPr lang="en-US" dirty="0"/>
              <a:t>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(</a:t>
            </a:r>
            <a:r>
              <a:rPr lang="en-US" dirty="0" err="1"/>
              <a:t>ikkilamchi</a:t>
            </a:r>
            <a:r>
              <a:rPr lang="en-US" dirty="0"/>
              <a:t>) </a:t>
            </a:r>
            <a:r>
              <a:rPr lang="en-US" dirty="0" err="1"/>
              <a:t>sistemaga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statik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i="1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stansiyalardan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korxonalariga</a:t>
            </a:r>
            <a:r>
              <a:rPr lang="en-US" dirty="0"/>
              <a:t> </a:t>
            </a:r>
            <a:r>
              <a:rPr lang="en-US" dirty="0" err="1"/>
              <a:t>uzatib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sistemalarida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Tuman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elektr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stansiyasidan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elektr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bilan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taʼminlash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sxemasi</a:t>
            </a:r>
            <a:r>
              <a:rPr lang="en-US" dirty="0">
                <a:solidFill>
                  <a:srgbClr val="00B0F0"/>
                </a:solidFill>
              </a:rPr>
              <a:t>. 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Picture 14938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384" y="2052638"/>
            <a:ext cx="8579007" cy="41957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082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rgbClr val="00B0F0"/>
                </a:solidFill>
              </a:rPr>
              <a:t>Bir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fazali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ikki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chulg‘amli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transformator</a:t>
            </a:r>
            <a:r>
              <a:rPr lang="en-US" sz="3200" dirty="0">
                <a:solidFill>
                  <a:srgbClr val="00B0F0"/>
                </a:solidFill>
              </a:rPr>
              <a:t>: </a:t>
            </a:r>
            <a:r>
              <a:rPr lang="en-US" sz="3200" i="1" dirty="0">
                <a:solidFill>
                  <a:srgbClr val="00B0F0"/>
                </a:solidFill>
              </a:rPr>
              <a:t>a </a:t>
            </a:r>
            <a:r>
              <a:rPr lang="en-US" sz="3200" dirty="0">
                <a:solidFill>
                  <a:srgbClr val="00B0F0"/>
                </a:solidFill>
              </a:rPr>
              <a:t>– </a:t>
            </a:r>
            <a:r>
              <a:rPr lang="en-US" sz="3200" dirty="0" err="1">
                <a:solidFill>
                  <a:srgbClr val="00B0F0"/>
                </a:solidFill>
              </a:rPr>
              <a:t>konstruktiv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sxemasi</a:t>
            </a:r>
            <a:r>
              <a:rPr lang="en-US" sz="3200" dirty="0">
                <a:solidFill>
                  <a:srgbClr val="00B0F0"/>
                </a:solidFill>
              </a:rPr>
              <a:t>;</a:t>
            </a:r>
            <a:r>
              <a:rPr lang="en-US" sz="3200" i="1" dirty="0">
                <a:solidFill>
                  <a:srgbClr val="00B0F0"/>
                </a:solidFill>
              </a:rPr>
              <a:t> b – </a:t>
            </a:r>
            <a:r>
              <a:rPr lang="en-US" sz="3200" dirty="0" err="1">
                <a:solidFill>
                  <a:srgbClr val="00B0F0"/>
                </a:solidFill>
              </a:rPr>
              <a:t>prinsipial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sxemasi</a:t>
            </a:r>
            <a:r>
              <a:rPr lang="en-US" sz="3200" dirty="0">
                <a:solidFill>
                  <a:srgbClr val="00B0F0"/>
                </a:solidFill>
              </a:rPr>
              <a:t>.</a:t>
            </a:r>
            <a:r>
              <a:rPr lang="en-US" sz="3200" b="1" dirty="0">
                <a:solidFill>
                  <a:srgbClr val="00B0F0"/>
                </a:solidFill>
              </a:rPr>
              <a:t> </a:t>
            </a:r>
            <a:r>
              <a:rPr lang="ru-RU" sz="3200" dirty="0">
                <a:solidFill>
                  <a:srgbClr val="00B0F0"/>
                </a:solidFill>
              </a:rPr>
              <a:t/>
            </a:r>
            <a:br>
              <a:rPr lang="ru-RU" sz="3200" dirty="0">
                <a:solidFill>
                  <a:srgbClr val="00B0F0"/>
                </a:solidFill>
              </a:rPr>
            </a:br>
            <a:endParaRPr lang="ru-RU" sz="3200" dirty="0">
              <a:solidFill>
                <a:srgbClr val="00B0F0"/>
              </a:solidFill>
            </a:endParaRPr>
          </a:p>
        </p:txBody>
      </p:sp>
      <p:pic>
        <p:nvPicPr>
          <p:cNvPr id="4" name="Picture 2429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6709" y="1940944"/>
            <a:ext cx="6866627" cy="35885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752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Uch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fazali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transformatorning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magnit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o‘tkazuvchisi</a:t>
            </a:r>
            <a:r>
              <a:rPr lang="en-US" dirty="0">
                <a:solidFill>
                  <a:srgbClr val="00B0F0"/>
                </a:solidFill>
              </a:rPr>
              <a:t>. </a:t>
            </a:r>
            <a:endParaRPr lang="ru-RU" dirty="0">
              <a:solidFill>
                <a:srgbClr val="00B0F0"/>
              </a:solidFill>
            </a:endParaRPr>
          </a:p>
        </p:txBody>
      </p:sp>
      <p:grpSp>
        <p:nvGrpSpPr>
          <p:cNvPr id="4" name="Group 149550"/>
          <p:cNvGrpSpPr/>
          <p:nvPr/>
        </p:nvGrpSpPr>
        <p:grpSpPr>
          <a:xfrm>
            <a:off x="2734573" y="2242868"/>
            <a:ext cx="6297283" cy="3303917"/>
            <a:chOff x="0" y="0"/>
            <a:chExt cx="2354580" cy="1776984"/>
          </a:xfrm>
        </p:grpSpPr>
        <p:pic>
          <p:nvPicPr>
            <p:cNvPr id="5" name="Picture 2430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354580" cy="1776984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pic>
        <p:sp>
          <p:nvSpPr>
            <p:cNvPr id="6" name="Rectangle 24510"/>
            <p:cNvSpPr/>
            <p:nvPr/>
          </p:nvSpPr>
          <p:spPr>
            <a:xfrm>
              <a:off x="1206373" y="1522413"/>
              <a:ext cx="84546" cy="169501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24511"/>
            <p:cNvSpPr/>
            <p:nvPr/>
          </p:nvSpPr>
          <p:spPr>
            <a:xfrm>
              <a:off x="1270381" y="1522413"/>
              <a:ext cx="42236" cy="169501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81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Uch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fazali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transformatorning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magnit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o‘tkazuvchisi</a:t>
            </a:r>
            <a:r>
              <a:rPr lang="en-US" dirty="0">
                <a:solidFill>
                  <a:srgbClr val="00B0F0"/>
                </a:solidFill>
              </a:rPr>
              <a:t>.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  <a:p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tayoqchalar</a:t>
            </a:r>
            <a:r>
              <a:rPr lang="en-US" dirty="0"/>
              <a:t> (</a:t>
            </a:r>
            <a:r>
              <a:rPr lang="en-US" i="1" dirty="0"/>
              <a:t>1</a:t>
            </a:r>
            <a:r>
              <a:rPr lang="en-US" dirty="0"/>
              <a:t>),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yuqorida</a:t>
            </a:r>
            <a:r>
              <a:rPr lang="en-US" dirty="0"/>
              <a:t> (</a:t>
            </a:r>
            <a:r>
              <a:rPr lang="en-US" i="1" dirty="0"/>
              <a:t>2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pastda</a:t>
            </a:r>
            <a:r>
              <a:rPr lang="en-US" dirty="0"/>
              <a:t> (</a:t>
            </a:r>
            <a:r>
              <a:rPr lang="en-US" i="1" dirty="0"/>
              <a:t>3</a:t>
            </a:r>
            <a:r>
              <a:rPr lang="en-US" dirty="0"/>
              <a:t>) </a:t>
            </a:r>
            <a:r>
              <a:rPr lang="en-US" dirty="0" err="1"/>
              <a:t>o‘ramlar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. </a:t>
            </a:r>
            <a:r>
              <a:rPr lang="en-US" dirty="0" err="1"/>
              <a:t>Girdob</a:t>
            </a:r>
            <a:r>
              <a:rPr lang="en-US" dirty="0"/>
              <a:t> </a:t>
            </a:r>
            <a:r>
              <a:rPr lang="en-US" dirty="0" err="1"/>
              <a:t>toklariga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sarf</a:t>
            </a:r>
            <a:r>
              <a:rPr lang="en-US" dirty="0"/>
              <a:t> </a:t>
            </a:r>
            <a:r>
              <a:rPr lang="en-US" dirty="0" err="1"/>
              <a:t>bo‘lmasligi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o‘tkazgichlar</a:t>
            </a:r>
            <a:r>
              <a:rPr lang="en-US" dirty="0"/>
              <a:t> </a:t>
            </a:r>
            <a:r>
              <a:rPr lang="en-US" dirty="0" err="1"/>
              <a:t>qalinligi</a:t>
            </a:r>
            <a:r>
              <a:rPr lang="en-US" dirty="0"/>
              <a:t> 0,35 </a:t>
            </a:r>
            <a:r>
              <a:rPr lang="en-US" dirty="0" err="1"/>
              <a:t>dan</a:t>
            </a:r>
            <a:r>
              <a:rPr lang="en-US" dirty="0"/>
              <a:t> 0,5 mm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elektrotexnikada</a:t>
            </a:r>
            <a:r>
              <a:rPr lang="en-US" dirty="0"/>
              <a:t> </a:t>
            </a:r>
            <a:r>
              <a:rPr lang="en-US" dirty="0" err="1"/>
              <a:t>ishlatiladigan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tunukalardan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Tunukalarni</a:t>
            </a:r>
            <a:r>
              <a:rPr lang="en-US" dirty="0"/>
              <a:t> </a:t>
            </a:r>
            <a:r>
              <a:rPr lang="en-US" dirty="0" err="1"/>
              <a:t>birbiridan</a:t>
            </a:r>
            <a:r>
              <a:rPr lang="en-US" dirty="0"/>
              <a:t> </a:t>
            </a:r>
            <a:r>
              <a:rPr lang="en-US" dirty="0" err="1"/>
              <a:t>lok</a:t>
            </a:r>
            <a:r>
              <a:rPr lang="en-US" dirty="0"/>
              <a:t>,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qog‘oz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zaki</a:t>
            </a:r>
            <a:r>
              <a:rPr lang="en-US" dirty="0"/>
              <a:t> (</a:t>
            </a:r>
            <a:r>
              <a:rPr lang="en-US" dirty="0" err="1"/>
              <a:t>okalina</a:t>
            </a:r>
            <a:r>
              <a:rPr lang="en-US" dirty="0"/>
              <a:t>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izolatsiyalanadi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9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uchta</a:t>
            </a:r>
            <a:r>
              <a:rPr lang="en-US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transformatorni</a:t>
            </a:r>
            <a:r>
              <a:rPr lang="en-US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r>
              <a:rPr lang="ru-RU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grpSp>
        <p:nvGrpSpPr>
          <p:cNvPr id="9" name="Group 149804"/>
          <p:cNvGrpSpPr/>
          <p:nvPr/>
        </p:nvGrpSpPr>
        <p:grpSpPr>
          <a:xfrm>
            <a:off x="1554191" y="1216325"/>
            <a:ext cx="9124848" cy="4528868"/>
            <a:chOff x="0" y="0"/>
            <a:chExt cx="4913539" cy="1921018"/>
          </a:xfrm>
        </p:grpSpPr>
        <p:pic>
          <p:nvPicPr>
            <p:cNvPr id="10" name="Picture 2487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96375" y="161031"/>
              <a:ext cx="3217164" cy="1225296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pic>
          <p:nvPicPr>
            <p:cNvPr id="11" name="Picture 2487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161031"/>
              <a:ext cx="1412748" cy="1251204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12" name="Rectangle 24979"/>
            <p:cNvSpPr/>
            <p:nvPr/>
          </p:nvSpPr>
          <p:spPr>
            <a:xfrm>
              <a:off x="3225673" y="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Rectangle 24980"/>
            <p:cNvSpPr/>
            <p:nvPr/>
          </p:nvSpPr>
          <p:spPr>
            <a:xfrm>
              <a:off x="2462149" y="332232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Rectangle 24981"/>
            <p:cNvSpPr/>
            <p:nvPr/>
          </p:nvSpPr>
          <p:spPr>
            <a:xfrm>
              <a:off x="2462149" y="66294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Rectangle 24982"/>
            <p:cNvSpPr/>
            <p:nvPr/>
          </p:nvSpPr>
          <p:spPr>
            <a:xfrm>
              <a:off x="2462149" y="995172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Rectangle 24983"/>
            <p:cNvSpPr/>
            <p:nvPr/>
          </p:nvSpPr>
          <p:spPr>
            <a:xfrm>
              <a:off x="2462149" y="1326261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Rectangle 24984"/>
            <p:cNvSpPr/>
            <p:nvPr/>
          </p:nvSpPr>
          <p:spPr>
            <a:xfrm>
              <a:off x="442214" y="1658493"/>
              <a:ext cx="238163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24985"/>
            <p:cNvSpPr/>
            <p:nvPr/>
          </p:nvSpPr>
          <p:spPr>
            <a:xfrm>
              <a:off x="622046" y="1658493"/>
              <a:ext cx="78973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24986"/>
            <p:cNvSpPr/>
            <p:nvPr/>
          </p:nvSpPr>
          <p:spPr>
            <a:xfrm>
              <a:off x="679958" y="1658493"/>
              <a:ext cx="513431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4988"/>
            <p:cNvSpPr/>
            <p:nvPr/>
          </p:nvSpPr>
          <p:spPr>
            <a:xfrm>
              <a:off x="4437634" y="1658493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22" name="Rectangle 24989"/>
            <p:cNvSpPr/>
            <p:nvPr/>
          </p:nvSpPr>
          <p:spPr>
            <a:xfrm>
              <a:off x="4481830" y="1658493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28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2800" dirty="0" err="1" smtClean="0"/>
              <a:t>Transformator</a:t>
            </a:r>
            <a:r>
              <a:rPr lang="en-US" sz="2800" dirty="0" smtClean="0"/>
              <a:t> </a:t>
            </a:r>
            <a:r>
              <a:rPr lang="en-US" sz="2800" dirty="0" err="1" smtClean="0"/>
              <a:t>baki</a:t>
            </a:r>
            <a:r>
              <a:rPr lang="en-US" sz="2800" dirty="0" smtClean="0"/>
              <a:t>: </a:t>
            </a:r>
            <a:r>
              <a:rPr lang="en-US" sz="2800" i="1" dirty="0" smtClean="0"/>
              <a:t>1</a:t>
            </a:r>
            <a:r>
              <a:rPr lang="en-US" sz="2800" dirty="0" smtClean="0"/>
              <a:t> – </a:t>
            </a:r>
            <a:r>
              <a:rPr lang="en-US" sz="2800" dirty="0" err="1" smtClean="0"/>
              <a:t>bak</a:t>
            </a:r>
            <a:r>
              <a:rPr lang="en-US" sz="2800" dirty="0" smtClean="0"/>
              <a:t>; </a:t>
            </a:r>
            <a:r>
              <a:rPr lang="en-US" sz="2800" i="1" dirty="0" smtClean="0"/>
              <a:t>2</a:t>
            </a:r>
            <a:r>
              <a:rPr lang="en-US" sz="2800" dirty="0" smtClean="0"/>
              <a:t> – radiator; </a:t>
            </a:r>
            <a:r>
              <a:rPr lang="en-US" sz="2800" i="1" dirty="0" smtClean="0"/>
              <a:t>3</a:t>
            </a:r>
            <a:r>
              <a:rPr lang="en-US" sz="2800" dirty="0" smtClean="0"/>
              <a:t> – past </a:t>
            </a:r>
            <a:r>
              <a:rPr lang="en-US" sz="2800" dirty="0" err="1" smtClean="0"/>
              <a:t>kuchlanish</a:t>
            </a:r>
            <a:r>
              <a:rPr lang="en-US" sz="2800" dirty="0" smtClean="0"/>
              <a:t> </a:t>
            </a:r>
            <a:r>
              <a:rPr lang="en-US" sz="2800" dirty="0" err="1" smtClean="0"/>
              <a:t>izolatori</a:t>
            </a:r>
            <a:r>
              <a:rPr lang="en-US" sz="2800" dirty="0" smtClean="0"/>
              <a:t>; </a:t>
            </a:r>
            <a:r>
              <a:rPr lang="en-US" sz="2800" i="1" dirty="0" smtClean="0"/>
              <a:t>4</a:t>
            </a:r>
            <a:r>
              <a:rPr lang="en-US" sz="2800" dirty="0" smtClean="0"/>
              <a:t> – </a:t>
            </a:r>
            <a:r>
              <a:rPr lang="en-US" sz="2800" dirty="0" err="1" smtClean="0"/>
              <a:t>yuqori</a:t>
            </a:r>
            <a:r>
              <a:rPr lang="en-US" sz="2800" dirty="0" smtClean="0"/>
              <a:t> </a:t>
            </a:r>
            <a:r>
              <a:rPr lang="en-US" sz="2800" dirty="0" err="1" smtClean="0"/>
              <a:t>kuchlanish</a:t>
            </a:r>
            <a:r>
              <a:rPr lang="en-US" sz="2800" dirty="0" smtClean="0"/>
              <a:t> </a:t>
            </a:r>
            <a:r>
              <a:rPr lang="en-US" sz="2800" dirty="0" err="1" smtClean="0"/>
              <a:t>izolatori</a:t>
            </a:r>
            <a:r>
              <a:rPr lang="en-US" sz="2800" dirty="0" smtClean="0"/>
              <a:t>; </a:t>
            </a:r>
            <a:r>
              <a:rPr lang="en-US" sz="2800" i="1" dirty="0" smtClean="0"/>
              <a:t>5</a:t>
            </a:r>
            <a:r>
              <a:rPr lang="en-US" sz="2800" dirty="0" smtClean="0"/>
              <a:t> – </a:t>
            </a:r>
            <a:r>
              <a:rPr lang="en-US" sz="2800" dirty="0" err="1" smtClean="0"/>
              <a:t>yog</a:t>
            </a:r>
            <a:r>
              <a:rPr lang="en-US" sz="2800" dirty="0" smtClean="0"/>
              <a:t>‘ </a:t>
            </a:r>
            <a:r>
              <a:rPr lang="en-US" sz="2800" dirty="0" err="1" smtClean="0"/>
              <a:t>hajmi</a:t>
            </a:r>
            <a:r>
              <a:rPr lang="en-US" sz="2800" dirty="0" smtClean="0"/>
              <a:t> </a:t>
            </a:r>
            <a:r>
              <a:rPr lang="en-US" sz="2800" dirty="0" err="1" smtClean="0"/>
              <a:t>kengayishi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 </a:t>
            </a:r>
            <a:r>
              <a:rPr lang="en-US" sz="2800" dirty="0" err="1" smtClean="0"/>
              <a:t>bak</a:t>
            </a:r>
            <a:r>
              <a:rPr lang="en-US" sz="2800" dirty="0" smtClean="0"/>
              <a:t>.</a:t>
            </a:r>
            <a:r>
              <a:rPr lang="en-US" sz="2800" b="1" dirty="0" smtClean="0"/>
              <a:t> </a:t>
            </a:r>
            <a:endParaRPr lang="ru-RU" sz="2800" dirty="0"/>
          </a:p>
        </p:txBody>
      </p:sp>
      <p:grpSp>
        <p:nvGrpSpPr>
          <p:cNvPr id="4" name="Group 149805"/>
          <p:cNvGrpSpPr/>
          <p:nvPr/>
        </p:nvGrpSpPr>
        <p:grpSpPr>
          <a:xfrm>
            <a:off x="743309" y="1595887"/>
            <a:ext cx="3732266" cy="3351428"/>
            <a:chOff x="0" y="0"/>
            <a:chExt cx="1656588" cy="1611499"/>
          </a:xfrm>
        </p:grpSpPr>
        <p:pic>
          <p:nvPicPr>
            <p:cNvPr id="5" name="Picture 2487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220087"/>
              <a:ext cx="1656588" cy="1391412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6" name="Rectangle 24991"/>
            <p:cNvSpPr/>
            <p:nvPr/>
          </p:nvSpPr>
          <p:spPr>
            <a:xfrm>
              <a:off x="1047877" y="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24992"/>
            <p:cNvSpPr/>
            <p:nvPr/>
          </p:nvSpPr>
          <p:spPr>
            <a:xfrm>
              <a:off x="1047877" y="330708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24993"/>
            <p:cNvSpPr/>
            <p:nvPr/>
          </p:nvSpPr>
          <p:spPr>
            <a:xfrm>
              <a:off x="1047877" y="662940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77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194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</vt:lpstr>
      <vt:lpstr>TRANSFORMATORLARNING TUZILISHI VA ISHLASH TAMOYILI  </vt:lpstr>
      <vt:lpstr>Tuman elektr stansiyasidan elektr bilan taʼminlash sxemasi. </vt:lpstr>
      <vt:lpstr>Bir fazali ikki chulg‘amli transformator: a – konstruktiv sxemasi; b – prinsipial sxemasi.  </vt:lpstr>
      <vt:lpstr>Uch fazali transformatorning magnit o‘tkazuvchisi. </vt:lpstr>
      <vt:lpstr>Uch fazali transformatorning magnit o‘tkazuvchisi. </vt:lpstr>
      <vt:lpstr> Bir fazali uchta transformatorni ulash sxemasi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TRANSFORMATORLARNING TUZILISHI VA ISHLASH TAMOYILI</dc:title>
  <dc:creator>Электрик</dc:creator>
  <cp:lastModifiedBy>Elektrik</cp:lastModifiedBy>
  <cp:revision>5</cp:revision>
  <dcterms:created xsi:type="dcterms:W3CDTF">2021-11-29T06:07:25Z</dcterms:created>
  <dcterms:modified xsi:type="dcterms:W3CDTF">2023-07-05T07:30:34Z</dcterms:modified>
</cp:coreProperties>
</file>