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6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88640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Transformatorlar.O'zgartirgichlar.Himoya</a:t>
            </a:r>
            <a:r>
              <a:rPr lang="en-US" dirty="0"/>
              <a:t> </a:t>
            </a:r>
            <a:r>
              <a:rPr lang="en-US" dirty="0" err="1"/>
              <a:t>apparatlari</a:t>
            </a:r>
            <a:r>
              <a:rPr lang="en-US" dirty="0" smtClean="0"/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060848"/>
            <a:ext cx="8712968" cy="4608512"/>
          </a:xfrm>
        </p:spPr>
        <p:txBody>
          <a:bodyPr/>
          <a:lstStyle/>
          <a:p>
            <a:r>
              <a:rPr lang="en-US" dirty="0" err="1"/>
              <a:t>O‘zgaruvchan</a:t>
            </a:r>
            <a:r>
              <a:rPr lang="en-US" dirty="0"/>
              <a:t> </a:t>
            </a:r>
            <a:r>
              <a:rPr lang="en-US" dirty="0" err="1"/>
              <a:t>tokning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(</a:t>
            </a:r>
            <a:r>
              <a:rPr lang="en-US" dirty="0" err="1"/>
              <a:t>birlamchi</a:t>
            </a:r>
            <a:r>
              <a:rPr lang="en-US" dirty="0"/>
              <a:t>) </a:t>
            </a:r>
            <a:r>
              <a:rPr lang="en-US" dirty="0" err="1"/>
              <a:t>sistemasining</a:t>
            </a:r>
            <a:r>
              <a:rPr lang="en-US" dirty="0"/>
              <a:t> </a:t>
            </a:r>
            <a:r>
              <a:rPr lang="en-US" dirty="0" err="1"/>
              <a:t>xarakteristikalarini</a:t>
            </a:r>
            <a:r>
              <a:rPr lang="en-US" dirty="0"/>
              <a:t> </a:t>
            </a:r>
            <a:r>
              <a:rPr lang="en-US" dirty="0" err="1"/>
              <a:t>boshqacha</a:t>
            </a:r>
            <a:r>
              <a:rPr lang="en-US" dirty="0"/>
              <a:t> </a:t>
            </a:r>
            <a:r>
              <a:rPr lang="en-US" dirty="0" err="1"/>
              <a:t>bo‘lgan</a:t>
            </a:r>
            <a:r>
              <a:rPr lang="en-US" dirty="0"/>
              <a:t> </a:t>
            </a:r>
            <a:r>
              <a:rPr lang="en-US" dirty="0" err="1"/>
              <a:t>ikkinchi</a:t>
            </a:r>
            <a:r>
              <a:rPr lang="en-US" dirty="0"/>
              <a:t> (</a:t>
            </a:r>
            <a:r>
              <a:rPr lang="en-US" dirty="0" err="1"/>
              <a:t>ikkilamchi</a:t>
            </a:r>
            <a:r>
              <a:rPr lang="en-US" dirty="0"/>
              <a:t>) </a:t>
            </a:r>
            <a:r>
              <a:rPr lang="en-US" dirty="0" err="1"/>
              <a:t>sistemaga</a:t>
            </a:r>
            <a:r>
              <a:rPr lang="en-US" dirty="0"/>
              <a:t> </a:t>
            </a:r>
            <a:r>
              <a:rPr lang="en-US" dirty="0" err="1"/>
              <a:t>aylantirish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mo‘ljallangan</a:t>
            </a:r>
            <a:r>
              <a:rPr lang="en-US" dirty="0"/>
              <a:t> </a:t>
            </a:r>
            <a:r>
              <a:rPr lang="en-US" dirty="0" err="1"/>
              <a:t>statik</a:t>
            </a:r>
            <a:r>
              <a:rPr lang="en-US" dirty="0"/>
              <a:t> </a:t>
            </a:r>
            <a:r>
              <a:rPr lang="en-US" dirty="0" err="1"/>
              <a:t>elektromagnitli</a:t>
            </a:r>
            <a:r>
              <a:rPr lang="en-US" dirty="0"/>
              <a:t> </a:t>
            </a:r>
            <a:r>
              <a:rPr lang="en-US" dirty="0" err="1"/>
              <a:t>apparat</a:t>
            </a:r>
            <a:r>
              <a:rPr lang="en-US" dirty="0"/>
              <a:t> </a:t>
            </a:r>
            <a:r>
              <a:rPr lang="en-US" i="1" dirty="0" err="1"/>
              <a:t>transformator</a:t>
            </a:r>
            <a:r>
              <a:rPr lang="en-US" dirty="0"/>
              <a:t> </a:t>
            </a:r>
            <a:r>
              <a:rPr lang="en-US" dirty="0" err="1"/>
              <a:t>deyiladi</a:t>
            </a:r>
            <a:r>
              <a:rPr lang="en-US" dirty="0"/>
              <a:t>. </a:t>
            </a:r>
            <a:r>
              <a:rPr lang="en-US" dirty="0" err="1"/>
              <a:t>Transformatorlar</a:t>
            </a:r>
            <a:r>
              <a:rPr lang="en-US" dirty="0"/>
              <a:t> </a:t>
            </a:r>
            <a:r>
              <a:rPr lang="en-US" dirty="0" err="1"/>
              <a:t>asosan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energiyasini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stansiyalardan</a:t>
            </a:r>
            <a:r>
              <a:rPr lang="en-US" dirty="0"/>
              <a:t> </a:t>
            </a:r>
            <a:r>
              <a:rPr lang="en-US" dirty="0" err="1"/>
              <a:t>sanoat</a:t>
            </a:r>
            <a:r>
              <a:rPr lang="en-US" dirty="0"/>
              <a:t> </a:t>
            </a:r>
            <a:r>
              <a:rPr lang="en-US" dirty="0" err="1"/>
              <a:t>korxonalariga</a:t>
            </a:r>
            <a:r>
              <a:rPr lang="en-US" dirty="0"/>
              <a:t> </a:t>
            </a:r>
            <a:r>
              <a:rPr lang="en-US" dirty="0" err="1"/>
              <a:t>uzatib</a:t>
            </a:r>
            <a:r>
              <a:rPr lang="en-US" dirty="0"/>
              <a:t> </a:t>
            </a:r>
            <a:r>
              <a:rPr lang="en-US" dirty="0" err="1"/>
              <a:t>berish</a:t>
            </a:r>
            <a:r>
              <a:rPr lang="en-US" dirty="0"/>
              <a:t> </a:t>
            </a:r>
            <a:r>
              <a:rPr lang="en-US" dirty="0" err="1"/>
              <a:t>sistemalarida</a:t>
            </a:r>
            <a:r>
              <a:rPr lang="en-US" dirty="0"/>
              <a:t> </a:t>
            </a:r>
            <a:r>
              <a:rPr lang="en-US" dirty="0" err="1"/>
              <a:t>kuchlanishni</a:t>
            </a:r>
            <a:r>
              <a:rPr lang="en-US" dirty="0"/>
              <a:t> </a:t>
            </a:r>
            <a:r>
              <a:rPr lang="en-US" dirty="0" err="1"/>
              <a:t>o‘zgartirish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 smtClean="0"/>
              <a:t>ishlatiladi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9593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effectLst/>
              </a:rPr>
              <a:t>Transformatorlarning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magnit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o‘tkazgich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yig‘ish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sxemasi</a:t>
            </a:r>
            <a:r>
              <a:rPr lang="en-US" dirty="0">
                <a:effectLst/>
              </a:rPr>
              <a:t>. </a:t>
            </a:r>
            <a:endParaRPr lang="ru-RU" dirty="0"/>
          </a:p>
        </p:txBody>
      </p:sp>
      <p:pic>
        <p:nvPicPr>
          <p:cNvPr id="4" name="Picture 149734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086204"/>
            <a:ext cx="8229600" cy="3736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345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effectLst/>
              </a:rPr>
              <a:t>TRANSFORMATORNING ALMASHTIRILGAN ELEKTR SXEMASI </a:t>
            </a:r>
            <a:endParaRPr lang="ru-RU" sz="3200" dirty="0">
              <a:effectLst/>
            </a:endParaRPr>
          </a:p>
        </p:txBody>
      </p:sp>
      <p:pic>
        <p:nvPicPr>
          <p:cNvPr id="4" name="Picture 24867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63688" y="1556792"/>
            <a:ext cx="5619750" cy="263842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286000" y="479715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/>
              <a:t>Keltirilgan</a:t>
            </a:r>
            <a:r>
              <a:rPr lang="en-US" dirty="0"/>
              <a:t> </a:t>
            </a:r>
            <a:r>
              <a:rPr lang="en-US" dirty="0" err="1"/>
              <a:t>transformator</a:t>
            </a:r>
            <a:r>
              <a:rPr lang="en-US" dirty="0"/>
              <a:t>: a – </a:t>
            </a:r>
            <a:r>
              <a:rPr lang="en-US" dirty="0" err="1"/>
              <a:t>ekvivalent</a:t>
            </a:r>
            <a:r>
              <a:rPr lang="en-US" dirty="0"/>
              <a:t> </a:t>
            </a:r>
            <a:r>
              <a:rPr lang="en-US" dirty="0" err="1"/>
              <a:t>sxemasi</a:t>
            </a:r>
            <a:r>
              <a:rPr lang="en-US" dirty="0"/>
              <a:t>; b – </a:t>
            </a:r>
            <a:r>
              <a:rPr lang="en-US" dirty="0" err="1"/>
              <a:t>almashtirish</a:t>
            </a:r>
            <a:r>
              <a:rPr lang="en-US" dirty="0"/>
              <a:t> </a:t>
            </a:r>
            <a:r>
              <a:rPr lang="en-US" dirty="0" err="1"/>
              <a:t>sxemasi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85206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ffectLst/>
              </a:rPr>
              <a:t>UCH FAZALI TRANSFORMATOR. </a:t>
            </a:r>
            <a:endParaRPr lang="ru-RU" dirty="0"/>
          </a:p>
        </p:txBody>
      </p:sp>
      <p:grpSp>
        <p:nvGrpSpPr>
          <p:cNvPr id="4" name="Group 149804"/>
          <p:cNvGrpSpPr/>
          <p:nvPr/>
        </p:nvGrpSpPr>
        <p:grpSpPr>
          <a:xfrm>
            <a:off x="1763688" y="1374700"/>
            <a:ext cx="5545065" cy="1920592"/>
            <a:chOff x="0" y="0"/>
            <a:chExt cx="5545527" cy="1921018"/>
          </a:xfrm>
        </p:grpSpPr>
        <p:pic>
          <p:nvPicPr>
            <p:cNvPr id="5" name="Picture 24875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1376172" y="272283"/>
              <a:ext cx="3217164" cy="1225296"/>
            </a:xfrm>
            <a:prstGeom prst="rect">
              <a:avLst/>
            </a:prstGeom>
          </p:spPr>
        </p:pic>
        <p:pic>
          <p:nvPicPr>
            <p:cNvPr id="6" name="Picture 24877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0" y="161031"/>
              <a:ext cx="1412748" cy="1251204"/>
            </a:xfrm>
            <a:prstGeom prst="rect">
              <a:avLst/>
            </a:prstGeom>
          </p:spPr>
        </p:pic>
        <p:sp>
          <p:nvSpPr>
            <p:cNvPr id="7" name="Rectangle 24979"/>
            <p:cNvSpPr/>
            <p:nvPr/>
          </p:nvSpPr>
          <p:spPr>
            <a:xfrm>
              <a:off x="3225673" y="0"/>
              <a:ext cx="59288" cy="262525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22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4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 </a:t>
              </a:r>
            </a:p>
          </p:txBody>
        </p:sp>
        <p:sp>
          <p:nvSpPr>
            <p:cNvPr id="8" name="Rectangle 24980"/>
            <p:cNvSpPr/>
            <p:nvPr/>
          </p:nvSpPr>
          <p:spPr>
            <a:xfrm>
              <a:off x="2462149" y="332232"/>
              <a:ext cx="59288" cy="262525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22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4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 </a:t>
              </a:r>
            </a:p>
          </p:txBody>
        </p:sp>
        <p:sp>
          <p:nvSpPr>
            <p:cNvPr id="9" name="Rectangle 24981"/>
            <p:cNvSpPr/>
            <p:nvPr/>
          </p:nvSpPr>
          <p:spPr>
            <a:xfrm>
              <a:off x="2462149" y="662940"/>
              <a:ext cx="59288" cy="262525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22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4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 </a:t>
              </a:r>
            </a:p>
          </p:txBody>
        </p:sp>
        <p:sp>
          <p:nvSpPr>
            <p:cNvPr id="10" name="Rectangle 24982"/>
            <p:cNvSpPr/>
            <p:nvPr/>
          </p:nvSpPr>
          <p:spPr>
            <a:xfrm>
              <a:off x="2462149" y="995172"/>
              <a:ext cx="59288" cy="262524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22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4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 </a:t>
              </a:r>
            </a:p>
          </p:txBody>
        </p:sp>
        <p:sp>
          <p:nvSpPr>
            <p:cNvPr id="11" name="Rectangle 24983"/>
            <p:cNvSpPr/>
            <p:nvPr/>
          </p:nvSpPr>
          <p:spPr>
            <a:xfrm>
              <a:off x="2462149" y="1326261"/>
              <a:ext cx="59288" cy="262525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22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4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 </a:t>
              </a:r>
            </a:p>
          </p:txBody>
        </p:sp>
        <p:sp>
          <p:nvSpPr>
            <p:cNvPr id="12" name="Rectangle 24984"/>
            <p:cNvSpPr/>
            <p:nvPr/>
          </p:nvSpPr>
          <p:spPr>
            <a:xfrm>
              <a:off x="442214" y="1658493"/>
              <a:ext cx="238163" cy="262525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225" algn="l">
                <a:lnSpc>
                  <a:spcPct val="115000"/>
                </a:lnSpc>
                <a:spcAft>
                  <a:spcPts val="0"/>
                </a:spcAft>
              </a:pPr>
              <a:endParaRPr lang="ru-RU" sz="1400" dirty="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4" name="Rectangle 24986"/>
            <p:cNvSpPr/>
            <p:nvPr/>
          </p:nvSpPr>
          <p:spPr>
            <a:xfrm>
              <a:off x="679958" y="1658493"/>
              <a:ext cx="513431" cy="262525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225" algn="l">
                <a:lnSpc>
                  <a:spcPct val="115000"/>
                </a:lnSpc>
                <a:spcAft>
                  <a:spcPts val="0"/>
                </a:spcAft>
              </a:pPr>
              <a:endParaRPr lang="ru-RU" sz="1400" dirty="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5" name="Rectangle 24987"/>
            <p:cNvSpPr/>
            <p:nvPr/>
          </p:nvSpPr>
          <p:spPr>
            <a:xfrm>
              <a:off x="1064387" y="1658493"/>
              <a:ext cx="4481140" cy="262525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225" algn="l">
                <a:lnSpc>
                  <a:spcPct val="115000"/>
                </a:lnSpc>
                <a:spcAft>
                  <a:spcPts val="0"/>
                </a:spcAft>
              </a:pPr>
              <a:r>
                <a:rPr lang="en-US" sz="1400" dirty="0" smtClean="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 </a:t>
              </a:r>
              <a:r>
                <a:rPr lang="en-US" sz="1400" dirty="0" err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Bir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 </a:t>
              </a:r>
              <a:r>
                <a:rPr lang="en-US" sz="1400" dirty="0" err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fazali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 </a:t>
              </a:r>
              <a:r>
                <a:rPr lang="en-US" sz="1400" dirty="0" err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uchta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 </a:t>
              </a:r>
              <a:r>
                <a:rPr lang="en-US" sz="1400" dirty="0" err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transformatorni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 </a:t>
              </a:r>
              <a:r>
                <a:rPr lang="en-US" sz="1400" dirty="0" err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ulash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 </a:t>
              </a:r>
              <a:r>
                <a:rPr lang="en-US" sz="1400" dirty="0" err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sxemasi</a:t>
              </a:r>
              <a:endParaRPr lang="ru-RU" sz="1400" dirty="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6" name="Rectangle 24988"/>
            <p:cNvSpPr/>
            <p:nvPr/>
          </p:nvSpPr>
          <p:spPr>
            <a:xfrm>
              <a:off x="4437634" y="1658493"/>
              <a:ext cx="59288" cy="262525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22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4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.</a:t>
              </a:r>
            </a:p>
          </p:txBody>
        </p:sp>
        <p:sp>
          <p:nvSpPr>
            <p:cNvPr id="17" name="Rectangle 24989"/>
            <p:cNvSpPr/>
            <p:nvPr/>
          </p:nvSpPr>
          <p:spPr>
            <a:xfrm>
              <a:off x="4481830" y="1658493"/>
              <a:ext cx="59288" cy="262525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22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4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 </a:t>
              </a:r>
            </a:p>
          </p:txBody>
        </p:sp>
      </p:grpSp>
      <p:grpSp>
        <p:nvGrpSpPr>
          <p:cNvPr id="18" name="Group 149805"/>
          <p:cNvGrpSpPr/>
          <p:nvPr/>
        </p:nvGrpSpPr>
        <p:grpSpPr>
          <a:xfrm>
            <a:off x="3333012" y="3428999"/>
            <a:ext cx="1656080" cy="1610995"/>
            <a:chOff x="0" y="0"/>
            <a:chExt cx="1656588" cy="1611499"/>
          </a:xfrm>
        </p:grpSpPr>
        <p:pic>
          <p:nvPicPr>
            <p:cNvPr id="19" name="Picture 24876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0" y="220087"/>
              <a:ext cx="1656588" cy="1391412"/>
            </a:xfrm>
            <a:prstGeom prst="rect">
              <a:avLst/>
            </a:prstGeom>
          </p:spPr>
        </p:pic>
        <p:sp>
          <p:nvSpPr>
            <p:cNvPr id="20" name="Rectangle 24991"/>
            <p:cNvSpPr/>
            <p:nvPr/>
          </p:nvSpPr>
          <p:spPr>
            <a:xfrm>
              <a:off x="1047877" y="0"/>
              <a:ext cx="59288" cy="262525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22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4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 </a:t>
              </a:r>
            </a:p>
          </p:txBody>
        </p:sp>
        <p:sp>
          <p:nvSpPr>
            <p:cNvPr id="21" name="Rectangle 24992"/>
            <p:cNvSpPr/>
            <p:nvPr/>
          </p:nvSpPr>
          <p:spPr>
            <a:xfrm>
              <a:off x="1047877" y="330708"/>
              <a:ext cx="59288" cy="262525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22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4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 </a:t>
              </a:r>
            </a:p>
          </p:txBody>
        </p:sp>
        <p:sp>
          <p:nvSpPr>
            <p:cNvPr id="22" name="Rectangle 24993"/>
            <p:cNvSpPr/>
            <p:nvPr/>
          </p:nvSpPr>
          <p:spPr>
            <a:xfrm>
              <a:off x="1047877" y="662940"/>
              <a:ext cx="59288" cy="262524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22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4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 </a:t>
              </a:r>
            </a:p>
          </p:txBody>
        </p:sp>
      </p:grpSp>
      <p:sp>
        <p:nvSpPr>
          <p:cNvPr id="23" name="Прямоугольник 22"/>
          <p:cNvSpPr/>
          <p:nvPr/>
        </p:nvSpPr>
        <p:spPr>
          <a:xfrm>
            <a:off x="1969273" y="544522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/>
              <a:t>Transformator</a:t>
            </a:r>
            <a:r>
              <a:rPr lang="en-US" dirty="0"/>
              <a:t> </a:t>
            </a:r>
            <a:r>
              <a:rPr lang="en-US" dirty="0" err="1"/>
              <a:t>baki</a:t>
            </a:r>
            <a:r>
              <a:rPr lang="en-US" dirty="0"/>
              <a:t>: </a:t>
            </a:r>
            <a:r>
              <a:rPr lang="en-US" i="1" dirty="0"/>
              <a:t>1</a:t>
            </a:r>
            <a:r>
              <a:rPr lang="en-US" dirty="0"/>
              <a:t> – </a:t>
            </a:r>
            <a:r>
              <a:rPr lang="en-US" dirty="0" err="1"/>
              <a:t>bak</a:t>
            </a:r>
            <a:r>
              <a:rPr lang="en-US" dirty="0"/>
              <a:t>; </a:t>
            </a:r>
            <a:r>
              <a:rPr lang="en-US" i="1" dirty="0"/>
              <a:t>2</a:t>
            </a:r>
            <a:r>
              <a:rPr lang="en-US" dirty="0"/>
              <a:t> – radiator; </a:t>
            </a:r>
            <a:r>
              <a:rPr lang="en-US" dirty="0" smtClean="0"/>
              <a:t>  </a:t>
            </a:r>
            <a:r>
              <a:rPr lang="en-US" i="1" dirty="0" smtClean="0"/>
              <a:t>3</a:t>
            </a:r>
            <a:r>
              <a:rPr lang="en-US" dirty="0" smtClean="0"/>
              <a:t> </a:t>
            </a:r>
            <a:r>
              <a:rPr lang="en-US" dirty="0"/>
              <a:t>– past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izolatori</a:t>
            </a:r>
            <a:r>
              <a:rPr lang="en-US" dirty="0"/>
              <a:t>; </a:t>
            </a:r>
            <a:r>
              <a:rPr lang="en-US" i="1" dirty="0"/>
              <a:t>4</a:t>
            </a:r>
            <a:r>
              <a:rPr lang="en-US" dirty="0"/>
              <a:t> –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izolatori</a:t>
            </a:r>
            <a:r>
              <a:rPr lang="en-US" dirty="0"/>
              <a:t>; </a:t>
            </a:r>
            <a:r>
              <a:rPr lang="en-US" i="1" dirty="0"/>
              <a:t>5</a:t>
            </a:r>
            <a:r>
              <a:rPr lang="en-US" dirty="0"/>
              <a:t> – </a:t>
            </a:r>
            <a:r>
              <a:rPr lang="en-US" dirty="0" err="1"/>
              <a:t>yog</a:t>
            </a:r>
            <a:r>
              <a:rPr lang="en-US" dirty="0"/>
              <a:t>‘ </a:t>
            </a:r>
            <a:r>
              <a:rPr lang="en-US" dirty="0" err="1"/>
              <a:t>hajmi</a:t>
            </a:r>
            <a:r>
              <a:rPr lang="en-US" dirty="0"/>
              <a:t> </a:t>
            </a:r>
            <a:r>
              <a:rPr lang="en-US" dirty="0" err="1"/>
              <a:t>kengayishi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bak</a:t>
            </a:r>
            <a:r>
              <a:rPr lang="en-US" dirty="0"/>
              <a:t>.</a:t>
            </a:r>
            <a:r>
              <a:rPr lang="en-US" b="1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642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effectLst/>
              </a:rPr>
              <a:t>Tuman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elektr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stansiyasidan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elektr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bilan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taʼminlash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sxemasi</a:t>
            </a:r>
            <a:r>
              <a:rPr lang="en-US" dirty="0">
                <a:effectLst/>
              </a:rPr>
              <a:t>.  </a:t>
            </a:r>
            <a:endParaRPr lang="ru-RU" dirty="0">
              <a:effectLst/>
            </a:endParaRPr>
          </a:p>
        </p:txBody>
      </p:sp>
      <p:pic>
        <p:nvPicPr>
          <p:cNvPr id="4" name="Picture 149386"/>
          <p:cNvPicPr/>
          <p:nvPr/>
        </p:nvPicPr>
        <p:blipFill>
          <a:blip r:embed="rId2"/>
          <a:stretch>
            <a:fillRect/>
          </a:stretch>
        </p:blipFill>
        <p:spPr>
          <a:xfrm>
            <a:off x="395536" y="1700808"/>
            <a:ext cx="8496943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722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76704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/>
              <a:t>Maʼlumki</a:t>
            </a:r>
            <a:r>
              <a:rPr lang="en-US" dirty="0"/>
              <a:t>,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energiyasi</a:t>
            </a:r>
            <a:r>
              <a:rPr lang="en-US" dirty="0"/>
              <a:t> </a:t>
            </a:r>
            <a:r>
              <a:rPr lang="en-US" dirty="0" err="1"/>
              <a:t>uzoq</a:t>
            </a:r>
            <a:r>
              <a:rPr lang="en-US" dirty="0"/>
              <a:t> </a:t>
            </a:r>
            <a:r>
              <a:rPr lang="en-US" dirty="0" err="1"/>
              <a:t>masofalarga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kuchlanishda</a:t>
            </a:r>
            <a:r>
              <a:rPr lang="en-US" dirty="0"/>
              <a:t> </a:t>
            </a:r>
            <a:r>
              <a:rPr lang="en-US" dirty="0" err="1"/>
              <a:t>uzatiladi</a:t>
            </a:r>
            <a:r>
              <a:rPr lang="en-US" dirty="0"/>
              <a:t>, </a:t>
            </a:r>
            <a:r>
              <a:rPr lang="en-US" dirty="0" err="1"/>
              <a:t>shuning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liniyalar</a:t>
            </a:r>
            <a:r>
              <a:rPr lang="en-US" dirty="0"/>
              <a:t> </a:t>
            </a:r>
            <a:r>
              <a:rPr lang="en-US" dirty="0" err="1"/>
              <a:t>energiya</a:t>
            </a:r>
            <a:r>
              <a:rPr lang="en-US" dirty="0"/>
              <a:t> </a:t>
            </a:r>
            <a:r>
              <a:rPr lang="en-US" dirty="0" err="1"/>
              <a:t>isroflari</a:t>
            </a:r>
            <a:r>
              <a:rPr lang="en-US" dirty="0"/>
              <a:t> </a:t>
            </a:r>
            <a:r>
              <a:rPr lang="en-US" dirty="0" err="1"/>
              <a:t>ancha</a:t>
            </a:r>
            <a:r>
              <a:rPr lang="en-US" dirty="0"/>
              <a:t> </a:t>
            </a:r>
            <a:r>
              <a:rPr lang="en-US" dirty="0" err="1"/>
              <a:t>kamayadi</a:t>
            </a:r>
            <a:r>
              <a:rPr lang="en-US" dirty="0"/>
              <a:t>, </a:t>
            </a:r>
            <a:r>
              <a:rPr lang="en-US" dirty="0" err="1"/>
              <a:t>lekin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generatorlarning</a:t>
            </a:r>
            <a:r>
              <a:rPr lang="en-US" dirty="0"/>
              <a:t> </a:t>
            </a:r>
            <a:r>
              <a:rPr lang="en-US" dirty="0" err="1"/>
              <a:t>bevosita</a:t>
            </a:r>
            <a:r>
              <a:rPr lang="en-US" dirty="0"/>
              <a:t> </a:t>
            </a:r>
            <a:r>
              <a:rPr lang="en-US" dirty="0" err="1"/>
              <a:t>chiqish</a:t>
            </a:r>
            <a:r>
              <a:rPr lang="en-US" dirty="0"/>
              <a:t> </a:t>
            </a:r>
            <a:r>
              <a:rPr lang="en-US" dirty="0" err="1"/>
              <a:t>klemmalarida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odatda</a:t>
            </a:r>
            <a:r>
              <a:rPr lang="en-US" dirty="0"/>
              <a:t> 20 </a:t>
            </a:r>
            <a:r>
              <a:rPr lang="en-US" dirty="0" err="1"/>
              <a:t>kv</a:t>
            </a:r>
            <a:r>
              <a:rPr lang="en-US" i="1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oshmaganligi</a:t>
            </a:r>
            <a:r>
              <a:rPr lang="en-US" dirty="0"/>
              <a:t> </a:t>
            </a:r>
            <a:r>
              <a:rPr lang="en-US" dirty="0" err="1"/>
              <a:t>sababli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uzatish</a:t>
            </a:r>
            <a:r>
              <a:rPr lang="en-US" dirty="0"/>
              <a:t> </a:t>
            </a:r>
            <a:r>
              <a:rPr lang="en-US" dirty="0" err="1"/>
              <a:t>liniyasining</a:t>
            </a:r>
            <a:r>
              <a:rPr lang="en-US" dirty="0"/>
              <a:t> bosh </a:t>
            </a:r>
            <a:r>
              <a:rPr lang="en-US" dirty="0" err="1"/>
              <a:t>qismida</a:t>
            </a:r>
            <a:r>
              <a:rPr lang="en-US" dirty="0"/>
              <a:t> </a:t>
            </a:r>
            <a:r>
              <a:rPr lang="en-US" dirty="0" err="1"/>
              <a:t>kuchaytiruvchi</a:t>
            </a:r>
            <a:r>
              <a:rPr lang="en-US" dirty="0"/>
              <a:t> </a:t>
            </a:r>
            <a:r>
              <a:rPr lang="en-US" dirty="0" err="1"/>
              <a:t>transformatorlar</a:t>
            </a:r>
            <a:r>
              <a:rPr lang="en-US" dirty="0"/>
              <a:t> </a:t>
            </a:r>
            <a:r>
              <a:rPr lang="en-US" dirty="0" err="1"/>
              <a:t>o‘rnatiladi</a:t>
            </a:r>
            <a:r>
              <a:rPr lang="en-US" dirty="0"/>
              <a:t>,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o‘zgaruvchan</a:t>
            </a:r>
            <a:r>
              <a:rPr lang="en-US" dirty="0"/>
              <a:t> </a:t>
            </a:r>
            <a:r>
              <a:rPr lang="en-US" dirty="0" err="1"/>
              <a:t>tokning</a:t>
            </a:r>
            <a:r>
              <a:rPr lang="en-US" dirty="0"/>
              <a:t> </a:t>
            </a:r>
            <a:r>
              <a:rPr lang="en-US" dirty="0" err="1"/>
              <a:t>kuchlanishini</a:t>
            </a:r>
            <a:r>
              <a:rPr lang="en-US" dirty="0"/>
              <a:t> </a:t>
            </a:r>
            <a:r>
              <a:rPr lang="en-US" dirty="0" err="1"/>
              <a:t>kerakli</a:t>
            </a:r>
            <a:r>
              <a:rPr lang="en-US" dirty="0"/>
              <a:t> </a:t>
            </a:r>
            <a:r>
              <a:rPr lang="en-US" dirty="0" err="1"/>
              <a:t>qiymatgacha</a:t>
            </a:r>
            <a:r>
              <a:rPr lang="en-US" dirty="0"/>
              <a:t> </a:t>
            </a:r>
            <a:r>
              <a:rPr lang="en-US" dirty="0" err="1"/>
              <a:t>kuchaytirib</a:t>
            </a:r>
            <a:r>
              <a:rPr lang="en-US" dirty="0"/>
              <a:t> </a:t>
            </a:r>
            <a:r>
              <a:rPr lang="en-US" dirty="0" err="1"/>
              <a:t>beradi</a:t>
            </a:r>
            <a:r>
              <a:rPr lang="en-US" dirty="0"/>
              <a:t>.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uzatish</a:t>
            </a:r>
            <a:r>
              <a:rPr lang="en-US" dirty="0"/>
              <a:t> </a:t>
            </a:r>
            <a:r>
              <a:rPr lang="en-US" dirty="0" err="1"/>
              <a:t>liniyasining</a:t>
            </a:r>
            <a:r>
              <a:rPr lang="en-US" dirty="0"/>
              <a:t> </a:t>
            </a:r>
            <a:r>
              <a:rPr lang="en-US" dirty="0" err="1"/>
              <a:t>uzunligi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uzatiladigan</a:t>
            </a:r>
            <a:r>
              <a:rPr lang="en-US" dirty="0"/>
              <a:t> </a:t>
            </a:r>
            <a:r>
              <a:rPr lang="en-US" dirty="0" err="1"/>
              <a:t>quvvat</a:t>
            </a:r>
            <a:r>
              <a:rPr lang="en-US" dirty="0"/>
              <a:t> </a:t>
            </a:r>
            <a:r>
              <a:rPr lang="en-US" dirty="0" err="1"/>
              <a:t>qanchalik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bo‘lsa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ham </a:t>
            </a:r>
            <a:r>
              <a:rPr lang="en-US" dirty="0" err="1"/>
              <a:t>shunchalik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bo‘lishi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 </a:t>
            </a:r>
            <a:r>
              <a:rPr lang="en-US" dirty="0" err="1"/>
              <a:t>Masalan</a:t>
            </a:r>
            <a:r>
              <a:rPr lang="en-US" dirty="0"/>
              <a:t>, </a:t>
            </a:r>
            <a:r>
              <a:rPr lang="en-US" dirty="0" err="1"/>
              <a:t>taxminan</a:t>
            </a:r>
            <a:r>
              <a:rPr lang="en-US" dirty="0"/>
              <a:t> 103 </a:t>
            </a:r>
            <a:r>
              <a:rPr lang="en-US" dirty="0" err="1"/>
              <a:t>mW</a:t>
            </a:r>
            <a:r>
              <a:rPr lang="en-US" dirty="0"/>
              <a:t> </a:t>
            </a:r>
            <a:r>
              <a:rPr lang="en-US" dirty="0" err="1"/>
              <a:t>quvvatni</a:t>
            </a:r>
            <a:r>
              <a:rPr lang="en-US" dirty="0"/>
              <a:t> 1000 km </a:t>
            </a:r>
            <a:r>
              <a:rPr lang="en-US" dirty="0" err="1"/>
              <a:t>masofaga</a:t>
            </a:r>
            <a:r>
              <a:rPr lang="en-US" dirty="0"/>
              <a:t> </a:t>
            </a:r>
            <a:r>
              <a:rPr lang="en-US" dirty="0" err="1"/>
              <a:t>uzatib</a:t>
            </a:r>
            <a:r>
              <a:rPr lang="en-US" dirty="0"/>
              <a:t> </a:t>
            </a:r>
            <a:r>
              <a:rPr lang="en-US" dirty="0" err="1"/>
              <a:t>berish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500 </a:t>
            </a:r>
            <a:r>
              <a:rPr lang="en-US" dirty="0" err="1"/>
              <a:t>kv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yaqin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zarur</a:t>
            </a:r>
            <a:r>
              <a:rPr lang="en-US" dirty="0"/>
              <a:t>.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energiyasi</a:t>
            </a:r>
            <a:r>
              <a:rPr lang="en-US" dirty="0"/>
              <a:t> </a:t>
            </a:r>
            <a:r>
              <a:rPr lang="en-US" dirty="0" err="1"/>
              <a:t>isteʼmolchilar</a:t>
            </a:r>
            <a:r>
              <a:rPr lang="en-US" dirty="0"/>
              <a:t> </a:t>
            </a:r>
            <a:r>
              <a:rPr lang="en-US" dirty="0" err="1"/>
              <a:t>orasida</a:t>
            </a:r>
            <a:r>
              <a:rPr lang="en-US" dirty="0"/>
              <a:t> </a:t>
            </a:r>
            <a:r>
              <a:rPr lang="en-US" dirty="0" err="1"/>
              <a:t>taqsimlanadigan</a:t>
            </a:r>
            <a:r>
              <a:rPr lang="en-US" dirty="0"/>
              <a:t> </a:t>
            </a:r>
            <a:r>
              <a:rPr lang="en-US" dirty="0" err="1"/>
              <a:t>joylarda</a:t>
            </a:r>
            <a:r>
              <a:rPr lang="en-US" dirty="0"/>
              <a:t> </a:t>
            </a:r>
            <a:r>
              <a:rPr lang="en-US" dirty="0" err="1"/>
              <a:t>pasaytiruvchi</a:t>
            </a:r>
            <a:r>
              <a:rPr lang="en-US" dirty="0"/>
              <a:t> </a:t>
            </a:r>
            <a:r>
              <a:rPr lang="en-US" dirty="0" err="1"/>
              <a:t>transformatorlar</a:t>
            </a:r>
            <a:r>
              <a:rPr lang="en-US" dirty="0"/>
              <a:t> </a:t>
            </a:r>
            <a:r>
              <a:rPr lang="en-US" dirty="0" err="1"/>
              <a:t>o‘rnatiladi</a:t>
            </a:r>
            <a:r>
              <a:rPr lang="en-US" dirty="0"/>
              <a:t>: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kuchlanishni</a:t>
            </a:r>
            <a:r>
              <a:rPr lang="en-US" dirty="0"/>
              <a:t> </a:t>
            </a:r>
            <a:r>
              <a:rPr lang="en-US" dirty="0" err="1"/>
              <a:t>talab</a:t>
            </a:r>
            <a:r>
              <a:rPr lang="en-US" dirty="0"/>
              <a:t> </a:t>
            </a:r>
            <a:r>
              <a:rPr lang="en-US" dirty="0" err="1"/>
              <a:t>qilinadigan</a:t>
            </a:r>
            <a:r>
              <a:rPr lang="en-US" dirty="0"/>
              <a:t> </a:t>
            </a:r>
            <a:r>
              <a:rPr lang="en-US" dirty="0" err="1"/>
              <a:t>darajagacha</a:t>
            </a:r>
            <a:r>
              <a:rPr lang="en-US" dirty="0"/>
              <a:t>, </a:t>
            </a:r>
            <a:r>
              <a:rPr lang="en-US" dirty="0" err="1"/>
              <a:t>masalan</a:t>
            </a:r>
            <a:r>
              <a:rPr lang="en-US" dirty="0"/>
              <a:t>, 6 </a:t>
            </a:r>
            <a:r>
              <a:rPr lang="en-US" dirty="0" err="1"/>
              <a:t>kv</a:t>
            </a:r>
            <a:r>
              <a:rPr lang="en-US" dirty="0"/>
              <a:t> </a:t>
            </a:r>
            <a:r>
              <a:rPr lang="en-US" dirty="0" err="1"/>
              <a:t>gacha</a:t>
            </a:r>
            <a:r>
              <a:rPr lang="en-US" dirty="0"/>
              <a:t> </a:t>
            </a:r>
            <a:r>
              <a:rPr lang="en-US" dirty="0" err="1"/>
              <a:t>pasaytirib</a:t>
            </a:r>
            <a:r>
              <a:rPr lang="en-US" dirty="0"/>
              <a:t> </a:t>
            </a:r>
            <a:r>
              <a:rPr lang="en-US" dirty="0" err="1"/>
              <a:t>beradi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, </a:t>
            </a:r>
            <a:r>
              <a:rPr lang="en-US" dirty="0" err="1"/>
              <a:t>nihoyat</a:t>
            </a:r>
            <a:r>
              <a:rPr lang="en-US" dirty="0"/>
              <a:t>,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energiyasi</a:t>
            </a:r>
            <a:r>
              <a:rPr lang="en-US" dirty="0"/>
              <a:t> </a:t>
            </a:r>
            <a:r>
              <a:rPr lang="en-US" dirty="0" err="1"/>
              <a:t>isteʼmol</a:t>
            </a:r>
            <a:r>
              <a:rPr lang="en-US" dirty="0"/>
              <a:t> </a:t>
            </a:r>
            <a:r>
              <a:rPr lang="en-US" dirty="0" err="1"/>
              <a:t>qilinadigan</a:t>
            </a:r>
            <a:r>
              <a:rPr lang="en-US" dirty="0"/>
              <a:t> </a:t>
            </a:r>
            <a:r>
              <a:rPr lang="en-US" dirty="0" err="1"/>
              <a:t>joylarda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pasaytiruvchi</a:t>
            </a:r>
            <a:r>
              <a:rPr lang="en-US" dirty="0"/>
              <a:t> </a:t>
            </a:r>
            <a:r>
              <a:rPr lang="en-US" dirty="0" err="1"/>
              <a:t>transformatorlar</a:t>
            </a:r>
            <a:r>
              <a:rPr lang="en-US" dirty="0"/>
              <a:t> </a:t>
            </a:r>
            <a:r>
              <a:rPr lang="en-US" dirty="0" err="1"/>
              <a:t>vositasida</a:t>
            </a:r>
            <a:r>
              <a:rPr lang="en-US" dirty="0"/>
              <a:t> </a:t>
            </a:r>
            <a:r>
              <a:rPr lang="en-US" dirty="0" err="1"/>
              <a:t>yana</a:t>
            </a:r>
            <a:r>
              <a:rPr lang="en-US" dirty="0"/>
              <a:t> 127, 220 </a:t>
            </a:r>
            <a:r>
              <a:rPr lang="en-US" dirty="0" err="1"/>
              <a:t>yoki</a:t>
            </a:r>
            <a:r>
              <a:rPr lang="en-US" dirty="0"/>
              <a:t> 380 v </a:t>
            </a:r>
            <a:r>
              <a:rPr lang="en-US" dirty="0" err="1"/>
              <a:t>gacha</a:t>
            </a:r>
            <a:r>
              <a:rPr lang="en-US" dirty="0"/>
              <a:t> </a:t>
            </a:r>
            <a:r>
              <a:rPr lang="en-US" dirty="0" err="1"/>
              <a:t>kamaytiriladi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bevosita</a:t>
            </a:r>
            <a:r>
              <a:rPr lang="en-US" dirty="0"/>
              <a:t> </a:t>
            </a:r>
            <a:r>
              <a:rPr lang="en-US" dirty="0" err="1"/>
              <a:t>korxonalarning</a:t>
            </a:r>
            <a:r>
              <a:rPr lang="en-US" dirty="0"/>
              <a:t> </a:t>
            </a:r>
            <a:r>
              <a:rPr lang="en-US" dirty="0" err="1"/>
              <a:t>isteʼmolchilariga</a:t>
            </a:r>
            <a:r>
              <a:rPr lang="en-US" dirty="0"/>
              <a:t> </a:t>
            </a:r>
            <a:r>
              <a:rPr lang="en-US" dirty="0" err="1"/>
              <a:t>hamda</a:t>
            </a:r>
            <a:r>
              <a:rPr lang="en-US" dirty="0"/>
              <a:t> </a:t>
            </a:r>
            <a:r>
              <a:rPr lang="en-US" dirty="0" err="1"/>
              <a:t>turar</a:t>
            </a:r>
            <a:r>
              <a:rPr lang="en-US" dirty="0"/>
              <a:t> joy </a:t>
            </a:r>
            <a:r>
              <a:rPr lang="en-US" dirty="0" err="1"/>
              <a:t>binolariga</a:t>
            </a:r>
            <a:r>
              <a:rPr lang="en-US" dirty="0"/>
              <a:t> </a:t>
            </a:r>
            <a:r>
              <a:rPr lang="en-US" dirty="0" err="1"/>
              <a:t>beriladi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1956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ffectLst/>
              </a:rPr>
              <a:t>TRANSFORMATORNING ISHLASH PRINSIPI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Transformatorning</a:t>
            </a:r>
            <a:r>
              <a:rPr lang="en-US" dirty="0"/>
              <a:t> </a:t>
            </a:r>
            <a:r>
              <a:rPr lang="en-US" dirty="0" err="1"/>
              <a:t>ishlash</a:t>
            </a:r>
            <a:r>
              <a:rPr lang="en-US" dirty="0"/>
              <a:t> </a:t>
            </a:r>
            <a:r>
              <a:rPr lang="en-US" dirty="0" err="1"/>
              <a:t>prinsipini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fazali</a:t>
            </a:r>
            <a:r>
              <a:rPr lang="en-US" dirty="0"/>
              <a:t>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chulg‘amli</a:t>
            </a:r>
            <a:r>
              <a:rPr lang="en-US" dirty="0"/>
              <a:t> </a:t>
            </a:r>
            <a:r>
              <a:rPr lang="en-US" dirty="0" err="1"/>
              <a:t>transformator</a:t>
            </a:r>
            <a:r>
              <a:rPr lang="en-US" dirty="0"/>
              <a:t> </a:t>
            </a:r>
            <a:r>
              <a:rPr lang="en-US" dirty="0" err="1"/>
              <a:t>misolida</a:t>
            </a:r>
            <a:r>
              <a:rPr lang="en-US" dirty="0"/>
              <a:t> </a:t>
            </a:r>
            <a:r>
              <a:rPr lang="en-US" dirty="0" err="1"/>
              <a:t>ko‘rib</a:t>
            </a:r>
            <a:r>
              <a:rPr lang="en-US" dirty="0"/>
              <a:t> </a:t>
            </a:r>
            <a:r>
              <a:rPr lang="en-US" dirty="0" err="1"/>
              <a:t>chiqamiz</a:t>
            </a:r>
            <a:r>
              <a:rPr lang="en-US" dirty="0"/>
              <a:t>.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konstruktiv</a:t>
            </a:r>
            <a:r>
              <a:rPr lang="en-US" dirty="0"/>
              <a:t> </a:t>
            </a:r>
            <a:r>
              <a:rPr lang="en-US" dirty="0" err="1"/>
              <a:t>sxemasi</a:t>
            </a:r>
            <a:r>
              <a:rPr lang="en-US" dirty="0"/>
              <a:t> </a:t>
            </a:r>
            <a:r>
              <a:rPr lang="en-US" dirty="0" err="1" smtClean="0"/>
              <a:t>rasmda</a:t>
            </a:r>
            <a:r>
              <a:rPr lang="en-US" dirty="0" smtClean="0"/>
              <a:t> </a:t>
            </a:r>
            <a:r>
              <a:rPr lang="en-US" dirty="0" err="1"/>
              <a:t>keltirilgan</a:t>
            </a:r>
            <a:r>
              <a:rPr lang="en-US" dirty="0"/>
              <a:t>. Bu </a:t>
            </a:r>
            <a:r>
              <a:rPr lang="en-US" dirty="0" err="1"/>
              <a:t>transformator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o‘tkazgich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unga</a:t>
            </a:r>
            <a:r>
              <a:rPr lang="en-US" dirty="0"/>
              <a:t> </a:t>
            </a:r>
            <a:r>
              <a:rPr lang="en-US" dirty="0" err="1"/>
              <a:t>o‘ralgan</a:t>
            </a:r>
            <a:r>
              <a:rPr lang="en-US" dirty="0"/>
              <a:t> </a:t>
            </a:r>
            <a:r>
              <a:rPr lang="en-US" dirty="0" err="1"/>
              <a:t>ikkita</a:t>
            </a:r>
            <a:r>
              <a:rPr lang="en-US" dirty="0"/>
              <a:t> </a:t>
            </a:r>
            <a:r>
              <a:rPr lang="en-US" dirty="0" err="1"/>
              <a:t>chulg‘amdan</a:t>
            </a:r>
            <a:r>
              <a:rPr lang="en-US" dirty="0"/>
              <a:t> </a:t>
            </a:r>
            <a:r>
              <a:rPr lang="en-US" dirty="0" err="1"/>
              <a:t>tarkib</a:t>
            </a:r>
            <a:r>
              <a:rPr lang="en-US" dirty="0"/>
              <a:t> </a:t>
            </a:r>
            <a:r>
              <a:rPr lang="en-US" dirty="0" err="1"/>
              <a:t>topgan</a:t>
            </a:r>
            <a:r>
              <a:rPr lang="en-US" dirty="0"/>
              <a:t>. </a:t>
            </a:r>
            <a:r>
              <a:rPr lang="en-US" dirty="0" err="1"/>
              <a:t>Chulg‘amlardan</a:t>
            </a:r>
            <a:r>
              <a:rPr lang="en-US" dirty="0"/>
              <a:t> </a:t>
            </a:r>
            <a:r>
              <a:rPr lang="en-US" dirty="0" err="1"/>
              <a:t>biri</a:t>
            </a:r>
            <a:r>
              <a:rPr lang="en-US" dirty="0"/>
              <a:t> 6 A </a:t>
            </a:r>
            <a:r>
              <a:rPr lang="en-US" dirty="0" err="1"/>
              <a:t>kuchlanishli</a:t>
            </a:r>
            <a:r>
              <a:rPr lang="en-US" dirty="0"/>
              <a:t> </a:t>
            </a:r>
            <a:r>
              <a:rPr lang="en-US" dirty="0" err="1"/>
              <a:t>o‘zgaruvchan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manbayiga</a:t>
            </a:r>
            <a:r>
              <a:rPr lang="en-US" dirty="0"/>
              <a:t> </a:t>
            </a:r>
            <a:r>
              <a:rPr lang="en-US" dirty="0" err="1"/>
              <a:t>ulanadi</a:t>
            </a:r>
            <a:r>
              <a:rPr lang="en-US" dirty="0"/>
              <a:t>;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chulg‘am</a:t>
            </a:r>
            <a:r>
              <a:rPr lang="en-US" dirty="0"/>
              <a:t> </a:t>
            </a:r>
            <a:r>
              <a:rPr lang="en-US" i="1" dirty="0" err="1"/>
              <a:t>birlamchi</a:t>
            </a:r>
            <a:r>
              <a:rPr lang="en-US" dirty="0"/>
              <a:t> </a:t>
            </a:r>
            <a:r>
              <a:rPr lang="en-US" i="1" dirty="0" err="1"/>
              <a:t>chulg‘am</a:t>
            </a:r>
            <a:r>
              <a:rPr lang="en-US" dirty="0"/>
              <a:t> </a:t>
            </a:r>
            <a:r>
              <a:rPr lang="en-US" dirty="0" err="1"/>
              <a:t>deyiladi</a:t>
            </a:r>
            <a:r>
              <a:rPr lang="en-US" dirty="0"/>
              <a:t>. </a:t>
            </a:r>
            <a:r>
              <a:rPr lang="en-US" dirty="0" err="1"/>
              <a:t>Ikkinchi</a:t>
            </a:r>
            <a:r>
              <a:rPr lang="en-US" dirty="0"/>
              <a:t> </a:t>
            </a:r>
            <a:r>
              <a:rPr lang="en-US" dirty="0" err="1"/>
              <a:t>chulg‘amga</a:t>
            </a:r>
            <a:r>
              <a:rPr lang="en-US" dirty="0"/>
              <a:t> </a:t>
            </a:r>
            <a:r>
              <a:rPr lang="en-US" dirty="0" err="1"/>
              <a:t>isteʼmolchi</a:t>
            </a:r>
            <a:r>
              <a:rPr lang="en-US" dirty="0"/>
              <a:t> </a:t>
            </a:r>
            <a:r>
              <a:rPr lang="en-US" dirty="0" err="1"/>
              <a:t>ulanadi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chulg‘am</a:t>
            </a:r>
            <a:r>
              <a:rPr lang="en-US" dirty="0"/>
              <a:t> </a:t>
            </a:r>
            <a:r>
              <a:rPr lang="en-US" i="1" dirty="0" err="1"/>
              <a:t>ikkilamchi</a:t>
            </a:r>
            <a:r>
              <a:rPr lang="en-US" dirty="0"/>
              <a:t> </a:t>
            </a:r>
            <a:r>
              <a:rPr lang="en-US" i="1" dirty="0" err="1"/>
              <a:t>chulg‘am</a:t>
            </a:r>
            <a:r>
              <a:rPr lang="en-US" dirty="0"/>
              <a:t> </a:t>
            </a:r>
            <a:r>
              <a:rPr lang="en-US" dirty="0" err="1"/>
              <a:t>deyiladi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9027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err="1">
                <a:effectLst/>
              </a:rPr>
              <a:t>Bir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fazali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ikki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chulg‘amli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transformator</a:t>
            </a:r>
            <a:r>
              <a:rPr lang="en-US" sz="3200" dirty="0">
                <a:effectLst/>
              </a:rPr>
              <a:t>: </a:t>
            </a:r>
            <a:r>
              <a:rPr lang="en-US" sz="3200" i="1" dirty="0">
                <a:effectLst/>
              </a:rPr>
              <a:t>a </a:t>
            </a:r>
            <a:r>
              <a:rPr lang="en-US" sz="3200" dirty="0">
                <a:effectLst/>
              </a:rPr>
              <a:t>– </a:t>
            </a:r>
            <a:r>
              <a:rPr lang="en-US" sz="3200" dirty="0" err="1">
                <a:effectLst/>
              </a:rPr>
              <a:t>konstruktiv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sxemasi</a:t>
            </a:r>
            <a:r>
              <a:rPr lang="en-US" sz="3200" dirty="0">
                <a:effectLst/>
              </a:rPr>
              <a:t>;</a:t>
            </a:r>
            <a:r>
              <a:rPr lang="en-US" sz="3200" i="1" dirty="0">
                <a:effectLst/>
              </a:rPr>
              <a:t> b – </a:t>
            </a:r>
            <a:r>
              <a:rPr lang="en-US" sz="3200" dirty="0" err="1">
                <a:effectLst/>
              </a:rPr>
              <a:t>prinsipial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sxemasi</a:t>
            </a:r>
            <a:r>
              <a:rPr lang="en-US" sz="3200" dirty="0">
                <a:effectLst/>
              </a:rPr>
              <a:t>. </a:t>
            </a:r>
            <a:endParaRPr lang="ru-RU" sz="3200" dirty="0"/>
          </a:p>
        </p:txBody>
      </p:sp>
      <p:pic>
        <p:nvPicPr>
          <p:cNvPr id="4" name="Picture 24296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5536" y="1772816"/>
            <a:ext cx="8424935" cy="4752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127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ffectLst/>
              </a:rPr>
              <a:t>TRANSFORMATORLARNING TUZILISHI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Transformator</a:t>
            </a:r>
            <a:r>
              <a:rPr lang="en-US" dirty="0"/>
              <a:t> </a:t>
            </a:r>
            <a:r>
              <a:rPr lang="en-US" dirty="0" err="1"/>
              <a:t>po‘lat</a:t>
            </a:r>
            <a:r>
              <a:rPr lang="en-US" dirty="0"/>
              <a:t> </a:t>
            </a:r>
            <a:r>
              <a:rPr lang="en-US" dirty="0" err="1"/>
              <a:t>induktiv</a:t>
            </a:r>
            <a:r>
              <a:rPr lang="en-US" dirty="0"/>
              <a:t> </a:t>
            </a:r>
            <a:r>
              <a:rPr lang="en-US" dirty="0" err="1"/>
              <a:t>o‘tkazgich</a:t>
            </a:r>
            <a:r>
              <a:rPr lang="en-US" dirty="0"/>
              <a:t>,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necha</a:t>
            </a:r>
            <a:r>
              <a:rPr lang="en-US" dirty="0"/>
              <a:t> </a:t>
            </a:r>
            <a:r>
              <a:rPr lang="en-US" dirty="0" err="1"/>
              <a:t>o‘zaro</a:t>
            </a:r>
            <a:r>
              <a:rPr lang="en-US" dirty="0"/>
              <a:t> </a:t>
            </a:r>
            <a:r>
              <a:rPr lang="en-US" dirty="0" err="1"/>
              <a:t>induktiv</a:t>
            </a:r>
            <a:r>
              <a:rPr lang="en-US" dirty="0"/>
              <a:t> </a:t>
            </a:r>
            <a:r>
              <a:rPr lang="en-US" dirty="0" err="1"/>
              <a:t>aloqada</a:t>
            </a:r>
            <a:r>
              <a:rPr lang="en-US" dirty="0"/>
              <a:t> </a:t>
            </a:r>
            <a:r>
              <a:rPr lang="en-US" dirty="0" err="1"/>
              <a:t>bo‘lgan</a:t>
            </a:r>
            <a:r>
              <a:rPr lang="en-US" dirty="0"/>
              <a:t> </a:t>
            </a:r>
            <a:r>
              <a:rPr lang="en-US" dirty="0" err="1"/>
              <a:t>o‘ramlardan</a:t>
            </a:r>
            <a:r>
              <a:rPr lang="en-US" dirty="0"/>
              <a:t> </a:t>
            </a:r>
            <a:r>
              <a:rPr lang="en-US" dirty="0" err="1"/>
              <a:t>iborat</a:t>
            </a:r>
            <a:r>
              <a:rPr lang="en-US" dirty="0"/>
              <a:t>.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o‘tkazuvchi</a:t>
            </a:r>
            <a:r>
              <a:rPr lang="en-US" dirty="0"/>
              <a:t> </a:t>
            </a:r>
            <a:r>
              <a:rPr lang="en-US" dirty="0" err="1"/>
              <a:t>po‘lat</a:t>
            </a:r>
            <a:r>
              <a:rPr lang="en-US" dirty="0"/>
              <a:t> </a:t>
            </a:r>
            <a:r>
              <a:rPr lang="en-US" dirty="0" err="1"/>
              <a:t>o‘ramlar</a:t>
            </a:r>
            <a:r>
              <a:rPr lang="en-US" dirty="0"/>
              <a:t> </a:t>
            </a:r>
            <a:r>
              <a:rPr lang="en-US" dirty="0" err="1"/>
              <a:t>orasidagi</a:t>
            </a:r>
            <a:r>
              <a:rPr lang="en-US" dirty="0"/>
              <a:t> </a:t>
            </a:r>
            <a:r>
              <a:rPr lang="en-US" dirty="0" err="1"/>
              <a:t>elektromagnit</a:t>
            </a:r>
            <a:r>
              <a:rPr lang="en-US" dirty="0"/>
              <a:t> </a:t>
            </a:r>
            <a:r>
              <a:rPr lang="en-US" dirty="0" err="1"/>
              <a:t>aloqani</a:t>
            </a:r>
            <a:r>
              <a:rPr lang="en-US" dirty="0"/>
              <a:t> </a:t>
            </a:r>
            <a:r>
              <a:rPr lang="en-US" dirty="0" err="1"/>
              <a:t>kuchaytirish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 </a:t>
            </a:r>
            <a:endParaRPr lang="ru-RU" dirty="0"/>
          </a:p>
          <a:p>
            <a:pPr marL="137160" indent="0">
              <a:buNone/>
            </a:pPr>
            <a:endParaRPr lang="ru-RU" dirty="0"/>
          </a:p>
          <a:p>
            <a:r>
              <a:rPr lang="en-US" dirty="0" err="1"/>
              <a:t>Transformator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uch</a:t>
            </a:r>
            <a:r>
              <a:rPr lang="en-US" dirty="0"/>
              <a:t> </a:t>
            </a:r>
            <a:r>
              <a:rPr lang="en-US" dirty="0" err="1"/>
              <a:t>fazali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. </a:t>
            </a:r>
            <a:r>
              <a:rPr lang="en-US" dirty="0" err="1" smtClean="0"/>
              <a:t>rasmda</a:t>
            </a:r>
            <a:r>
              <a:rPr lang="en-US" dirty="0" smtClean="0"/>
              <a:t> </a:t>
            </a:r>
            <a:r>
              <a:rPr lang="en-US" dirty="0" err="1"/>
              <a:t>uch</a:t>
            </a:r>
            <a:r>
              <a:rPr lang="en-US" dirty="0"/>
              <a:t> </a:t>
            </a:r>
            <a:r>
              <a:rPr lang="en-US" dirty="0" err="1"/>
              <a:t>fazali</a:t>
            </a:r>
            <a:r>
              <a:rPr lang="en-US" dirty="0"/>
              <a:t> </a:t>
            </a:r>
            <a:r>
              <a:rPr lang="en-US" dirty="0" err="1"/>
              <a:t>transformatorning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o‘tkazuvchisi</a:t>
            </a:r>
            <a:r>
              <a:rPr lang="en-US" dirty="0"/>
              <a:t> </a:t>
            </a:r>
            <a:r>
              <a:rPr lang="en-US" dirty="0" err="1"/>
              <a:t>ko‘rsatilgan</a:t>
            </a:r>
            <a:r>
              <a:rPr lang="en-US" dirty="0"/>
              <a:t>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5325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effectLst/>
              </a:rPr>
              <a:t>Uch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fazali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transformatorning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magnit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o‘tkazuvchisi</a:t>
            </a:r>
            <a:r>
              <a:rPr lang="en-US" dirty="0">
                <a:effectLst/>
              </a:rPr>
              <a:t>. </a:t>
            </a:r>
            <a:endParaRPr lang="ru-RU" dirty="0">
              <a:effectLst/>
            </a:endParaRPr>
          </a:p>
        </p:txBody>
      </p:sp>
      <p:grpSp>
        <p:nvGrpSpPr>
          <p:cNvPr id="4" name="Group 149550"/>
          <p:cNvGrpSpPr/>
          <p:nvPr/>
        </p:nvGrpSpPr>
        <p:grpSpPr>
          <a:xfrm>
            <a:off x="251520" y="1772816"/>
            <a:ext cx="8568952" cy="4752528"/>
            <a:chOff x="0" y="0"/>
            <a:chExt cx="2354580" cy="1776984"/>
          </a:xfrm>
        </p:grpSpPr>
        <p:pic>
          <p:nvPicPr>
            <p:cNvPr id="5" name="Picture 24306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2354580" cy="1776984"/>
            </a:xfrm>
            <a:prstGeom prst="rect">
              <a:avLst/>
            </a:prstGeom>
          </p:spPr>
        </p:pic>
        <p:sp>
          <p:nvSpPr>
            <p:cNvPr id="6" name="Rectangle 24510"/>
            <p:cNvSpPr/>
            <p:nvPr/>
          </p:nvSpPr>
          <p:spPr>
            <a:xfrm>
              <a:off x="1206373" y="1522413"/>
              <a:ext cx="84546" cy="169501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22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>
                  <a:solidFill>
                    <a:srgbClr val="000000"/>
                  </a:solidFill>
                  <a:effectLst/>
                  <a:latin typeface="Arial"/>
                  <a:ea typeface="Arial"/>
                </a:rPr>
                <a:t>3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7" name="Rectangle 24511"/>
            <p:cNvSpPr/>
            <p:nvPr/>
          </p:nvSpPr>
          <p:spPr>
            <a:xfrm>
              <a:off x="1270381" y="1522413"/>
              <a:ext cx="42236" cy="169501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22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>
                  <a:solidFill>
                    <a:srgbClr val="000000"/>
                  </a:solidFill>
                  <a:effectLst/>
                  <a:latin typeface="Arial"/>
                  <a:ea typeface="Arial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08234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Bunda</a:t>
            </a:r>
            <a:r>
              <a:rPr lang="en-US" dirty="0"/>
              <a:t> </a:t>
            </a:r>
            <a:r>
              <a:rPr lang="en-US" dirty="0" err="1"/>
              <a:t>temir</a:t>
            </a:r>
            <a:r>
              <a:rPr lang="en-US" dirty="0"/>
              <a:t> </a:t>
            </a:r>
            <a:r>
              <a:rPr lang="en-US" dirty="0" err="1"/>
              <a:t>yupqa</a:t>
            </a:r>
            <a:r>
              <a:rPr lang="en-US" dirty="0"/>
              <a:t> </a:t>
            </a:r>
            <a:r>
              <a:rPr lang="en-US" dirty="0" err="1"/>
              <a:t>plastinka</a:t>
            </a:r>
            <a:r>
              <a:rPr lang="en-US" dirty="0"/>
              <a:t> </a:t>
            </a:r>
            <a:r>
              <a:rPr lang="en-US" dirty="0" err="1"/>
              <a:t>tayoqchalar</a:t>
            </a:r>
            <a:r>
              <a:rPr lang="en-US" dirty="0"/>
              <a:t> (</a:t>
            </a:r>
            <a:r>
              <a:rPr lang="en-US" i="1" dirty="0"/>
              <a:t>1</a:t>
            </a:r>
            <a:r>
              <a:rPr lang="en-US" dirty="0"/>
              <a:t>), </a:t>
            </a:r>
            <a:r>
              <a:rPr lang="en-US" dirty="0" err="1"/>
              <a:t>ularga</a:t>
            </a:r>
            <a:r>
              <a:rPr lang="en-US" dirty="0"/>
              <a:t> </a:t>
            </a:r>
            <a:r>
              <a:rPr lang="en-US" dirty="0" err="1"/>
              <a:t>yuqorida</a:t>
            </a:r>
            <a:r>
              <a:rPr lang="en-US" dirty="0"/>
              <a:t> (</a:t>
            </a:r>
            <a:r>
              <a:rPr lang="en-US" i="1" dirty="0"/>
              <a:t>2</a:t>
            </a:r>
            <a:r>
              <a:rPr lang="en-US" dirty="0"/>
              <a:t>)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pastda</a:t>
            </a:r>
            <a:r>
              <a:rPr lang="en-US" dirty="0"/>
              <a:t> (</a:t>
            </a:r>
            <a:r>
              <a:rPr lang="en-US" i="1" dirty="0"/>
              <a:t>3</a:t>
            </a:r>
            <a:r>
              <a:rPr lang="en-US" dirty="0"/>
              <a:t>) </a:t>
            </a:r>
            <a:r>
              <a:rPr lang="en-US" dirty="0" err="1"/>
              <a:t>o‘ramlar</a:t>
            </a:r>
            <a:r>
              <a:rPr lang="en-US" dirty="0"/>
              <a:t> </a:t>
            </a:r>
            <a:r>
              <a:rPr lang="en-US" dirty="0" err="1"/>
              <a:t>joylashtirilgan</a:t>
            </a:r>
            <a:r>
              <a:rPr lang="en-US" dirty="0"/>
              <a:t>. </a:t>
            </a:r>
            <a:r>
              <a:rPr lang="en-US" dirty="0" err="1"/>
              <a:t>Girdob</a:t>
            </a:r>
            <a:r>
              <a:rPr lang="en-US" dirty="0"/>
              <a:t> </a:t>
            </a:r>
            <a:r>
              <a:rPr lang="en-US" dirty="0" err="1"/>
              <a:t>toklariga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energiyaning</a:t>
            </a:r>
            <a:r>
              <a:rPr lang="en-US" dirty="0"/>
              <a:t> </a:t>
            </a:r>
            <a:r>
              <a:rPr lang="en-US" dirty="0" err="1"/>
              <a:t>ko‘p</a:t>
            </a:r>
            <a:r>
              <a:rPr lang="en-US" dirty="0"/>
              <a:t> </a:t>
            </a:r>
            <a:r>
              <a:rPr lang="en-US" dirty="0" err="1"/>
              <a:t>sarf</a:t>
            </a:r>
            <a:r>
              <a:rPr lang="en-US" dirty="0"/>
              <a:t> </a:t>
            </a:r>
            <a:r>
              <a:rPr lang="en-US" dirty="0" err="1"/>
              <a:t>bo‘lmasligi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o‘tkazgichlar</a:t>
            </a:r>
            <a:r>
              <a:rPr lang="en-US" dirty="0"/>
              <a:t> </a:t>
            </a:r>
            <a:r>
              <a:rPr lang="en-US" dirty="0" err="1"/>
              <a:t>qalinligi</a:t>
            </a:r>
            <a:r>
              <a:rPr lang="en-US" dirty="0"/>
              <a:t> 0,35 </a:t>
            </a:r>
            <a:r>
              <a:rPr lang="en-US" dirty="0" err="1"/>
              <a:t>dan</a:t>
            </a:r>
            <a:r>
              <a:rPr lang="en-US" dirty="0"/>
              <a:t> 0,5 mm </a:t>
            </a:r>
            <a:r>
              <a:rPr lang="en-US" dirty="0" err="1"/>
              <a:t>gacha</a:t>
            </a:r>
            <a:r>
              <a:rPr lang="en-US" dirty="0"/>
              <a:t> </a:t>
            </a:r>
            <a:r>
              <a:rPr lang="en-US" dirty="0" err="1"/>
              <a:t>bo‘lgan</a:t>
            </a:r>
            <a:r>
              <a:rPr lang="en-US" dirty="0"/>
              <a:t> </a:t>
            </a:r>
            <a:r>
              <a:rPr lang="en-US" dirty="0" err="1"/>
              <a:t>elektrotexnikada</a:t>
            </a:r>
            <a:r>
              <a:rPr lang="en-US" dirty="0"/>
              <a:t> </a:t>
            </a:r>
            <a:r>
              <a:rPr lang="en-US" dirty="0" err="1"/>
              <a:t>ishlatiladigan</a:t>
            </a:r>
            <a:r>
              <a:rPr lang="en-US" dirty="0"/>
              <a:t> </a:t>
            </a:r>
            <a:r>
              <a:rPr lang="en-US" dirty="0" err="1"/>
              <a:t>temir</a:t>
            </a:r>
            <a:r>
              <a:rPr lang="en-US" dirty="0"/>
              <a:t> </a:t>
            </a:r>
            <a:r>
              <a:rPr lang="en-US" dirty="0" err="1"/>
              <a:t>tunukalardan</a:t>
            </a:r>
            <a:r>
              <a:rPr lang="en-US" dirty="0"/>
              <a:t> </a:t>
            </a:r>
            <a:r>
              <a:rPr lang="en-US" dirty="0" err="1"/>
              <a:t>tayyorlanadi</a:t>
            </a:r>
            <a:r>
              <a:rPr lang="en-US" dirty="0"/>
              <a:t>. </a:t>
            </a:r>
            <a:r>
              <a:rPr lang="en-US" dirty="0" err="1"/>
              <a:t>Tunukalarni</a:t>
            </a:r>
            <a:r>
              <a:rPr lang="en-US" dirty="0"/>
              <a:t> </a:t>
            </a:r>
            <a:r>
              <a:rPr lang="en-US" dirty="0" err="1"/>
              <a:t>birbiridan</a:t>
            </a:r>
            <a:r>
              <a:rPr lang="en-US" dirty="0"/>
              <a:t> </a:t>
            </a:r>
            <a:r>
              <a:rPr lang="en-US" dirty="0" err="1"/>
              <a:t>lok</a:t>
            </a:r>
            <a:r>
              <a:rPr lang="en-US" dirty="0"/>
              <a:t>, </a:t>
            </a:r>
            <a:r>
              <a:rPr lang="en-US" dirty="0" err="1"/>
              <a:t>yupqa</a:t>
            </a:r>
            <a:r>
              <a:rPr lang="en-US" dirty="0"/>
              <a:t> </a:t>
            </a:r>
            <a:r>
              <a:rPr lang="en-US" dirty="0" err="1"/>
              <a:t>qog‘oz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metall</a:t>
            </a:r>
            <a:r>
              <a:rPr lang="en-US" dirty="0"/>
              <a:t> </a:t>
            </a:r>
            <a:r>
              <a:rPr lang="en-US" dirty="0" err="1"/>
              <a:t>zaki</a:t>
            </a:r>
            <a:r>
              <a:rPr lang="en-US" dirty="0"/>
              <a:t> (</a:t>
            </a:r>
            <a:r>
              <a:rPr lang="en-US" dirty="0" err="1"/>
              <a:t>okalina</a:t>
            </a:r>
            <a:r>
              <a:rPr lang="en-US" dirty="0"/>
              <a:t>)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izolatsiyalanadi</a:t>
            </a:r>
            <a:r>
              <a:rPr lang="en-US" dirty="0"/>
              <a:t>. </a:t>
            </a:r>
            <a:endParaRPr lang="ru-RU" dirty="0"/>
          </a:p>
          <a:p>
            <a:pPr marL="13716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4707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0469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1) </a:t>
            </a:r>
            <a:r>
              <a:rPr lang="en-US" dirty="0" err="1"/>
              <a:t>yupqa</a:t>
            </a:r>
            <a:r>
              <a:rPr lang="en-US" dirty="0"/>
              <a:t> </a:t>
            </a:r>
            <a:r>
              <a:rPr lang="en-US" dirty="0" err="1"/>
              <a:t>plastinkalardan</a:t>
            </a:r>
            <a:r>
              <a:rPr lang="en-US" dirty="0"/>
              <a:t> </a:t>
            </a:r>
            <a:r>
              <a:rPr lang="en-US" dirty="0" err="1"/>
              <a:t>iborat</a:t>
            </a:r>
            <a:r>
              <a:rPr lang="en-US" dirty="0"/>
              <a:t> </a:t>
            </a:r>
            <a:r>
              <a:rPr lang="en-US" dirty="0" err="1"/>
              <a:t>tayoqchali</a:t>
            </a:r>
            <a:r>
              <a:rPr lang="en-US" dirty="0"/>
              <a:t>; 2) </a:t>
            </a:r>
            <a:r>
              <a:rPr lang="en-US" dirty="0" err="1"/>
              <a:t>bronli</a:t>
            </a:r>
            <a:r>
              <a:rPr lang="en-US" dirty="0"/>
              <a:t>. </a:t>
            </a:r>
            <a:r>
              <a:rPr lang="en-US" dirty="0" err="1"/>
              <a:t>Yupqa</a:t>
            </a:r>
            <a:r>
              <a:rPr lang="en-US" dirty="0"/>
              <a:t> </a:t>
            </a:r>
            <a:r>
              <a:rPr lang="en-US" dirty="0" err="1"/>
              <a:t>plastinkali</a:t>
            </a:r>
            <a:r>
              <a:rPr lang="en-US" dirty="0"/>
              <a:t> </a:t>
            </a:r>
            <a:r>
              <a:rPr lang="en-US" dirty="0" err="1"/>
              <a:t>temir</a:t>
            </a:r>
            <a:r>
              <a:rPr lang="en-US" dirty="0"/>
              <a:t> </a:t>
            </a:r>
            <a:r>
              <a:rPr lang="en-US" dirty="0" err="1"/>
              <a:t>tunukalardan</a:t>
            </a:r>
            <a:r>
              <a:rPr lang="en-US" dirty="0"/>
              <a:t> </a:t>
            </a:r>
            <a:r>
              <a:rPr lang="en-US" dirty="0" err="1"/>
              <a:t>yasalgan</a:t>
            </a:r>
            <a:r>
              <a:rPr lang="en-US" dirty="0"/>
              <a:t> </a:t>
            </a:r>
            <a:r>
              <a:rPr lang="en-US" dirty="0" err="1"/>
              <a:t>tayoqchalarga</a:t>
            </a:r>
            <a:r>
              <a:rPr lang="en-US" dirty="0"/>
              <a:t> </a:t>
            </a:r>
            <a:r>
              <a:rPr lang="en-US" dirty="0" err="1"/>
              <a:t>izolatsiyali</a:t>
            </a:r>
            <a:r>
              <a:rPr lang="en-US" dirty="0"/>
              <a:t> similar </a:t>
            </a:r>
            <a:r>
              <a:rPr lang="en-US" dirty="0" err="1"/>
              <a:t>kiydiriladi</a:t>
            </a:r>
            <a:r>
              <a:rPr lang="en-US" dirty="0"/>
              <a:t>. </a:t>
            </a:r>
            <a:r>
              <a:rPr lang="en-US" dirty="0" err="1"/>
              <a:t>Bronli</a:t>
            </a:r>
            <a:r>
              <a:rPr lang="en-US" dirty="0"/>
              <a:t> </a:t>
            </a:r>
            <a:r>
              <a:rPr lang="en-US" dirty="0" err="1"/>
              <a:t>transformatorlarda</a:t>
            </a:r>
            <a:r>
              <a:rPr lang="en-US" dirty="0"/>
              <a:t> </a:t>
            </a:r>
            <a:r>
              <a:rPr lang="en-US" dirty="0" err="1"/>
              <a:t>o‘ramlarning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qismini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o‘tkazgich</a:t>
            </a:r>
            <a:r>
              <a:rPr lang="en-US" dirty="0"/>
              <a:t> </a:t>
            </a:r>
            <a:r>
              <a:rPr lang="en-US" dirty="0" err="1"/>
              <a:t>o‘rab</a:t>
            </a:r>
            <a:r>
              <a:rPr lang="en-US" dirty="0"/>
              <a:t> </a:t>
            </a:r>
            <a:r>
              <a:rPr lang="en-US" dirty="0" err="1"/>
              <a:t>olgan</a:t>
            </a:r>
            <a:r>
              <a:rPr lang="en-US" dirty="0"/>
              <a:t>. </a:t>
            </a:r>
            <a:r>
              <a:rPr lang="en-US" dirty="0" err="1"/>
              <a:t>Transformator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o‘tkazgichning</a:t>
            </a:r>
            <a:r>
              <a:rPr lang="en-US" dirty="0"/>
              <a:t> </a:t>
            </a:r>
            <a:r>
              <a:rPr lang="en-US" dirty="0" err="1"/>
              <a:t>gorizontal</a:t>
            </a:r>
            <a:r>
              <a:rPr lang="en-US" dirty="0"/>
              <a:t> </a:t>
            </a:r>
            <a:r>
              <a:rPr lang="en-US" dirty="0" err="1"/>
              <a:t>qismidagi</a:t>
            </a:r>
            <a:r>
              <a:rPr lang="en-US" dirty="0"/>
              <a:t> </a:t>
            </a:r>
            <a:r>
              <a:rPr lang="en-US" dirty="0" err="1"/>
              <a:t>o‘ramlarni</a:t>
            </a:r>
            <a:r>
              <a:rPr lang="en-US" dirty="0"/>
              <a:t> </a:t>
            </a:r>
            <a:r>
              <a:rPr lang="en-US" dirty="0" err="1"/>
              <a:t>qurshab</a:t>
            </a:r>
            <a:r>
              <a:rPr lang="en-US" dirty="0"/>
              <a:t> </a:t>
            </a:r>
            <a:r>
              <a:rPr lang="en-US" dirty="0" err="1"/>
              <a:t>turgan</a:t>
            </a:r>
            <a:r>
              <a:rPr lang="en-US" dirty="0"/>
              <a:t> </a:t>
            </a:r>
            <a:r>
              <a:rPr lang="en-US" dirty="0" err="1"/>
              <a:t>qism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pastki</a:t>
            </a:r>
            <a:r>
              <a:rPr lang="en-US" dirty="0"/>
              <a:t> </a:t>
            </a:r>
            <a:r>
              <a:rPr lang="en-US" i="1" dirty="0" err="1"/>
              <a:t>bo‘yinturuqlar</a:t>
            </a:r>
            <a:r>
              <a:rPr lang="en-US" i="1" dirty="0"/>
              <a:t> (</a:t>
            </a:r>
            <a:r>
              <a:rPr lang="en-US" i="1" dirty="0" err="1"/>
              <a:t>yarmolar</a:t>
            </a:r>
            <a:r>
              <a:rPr lang="en-US" i="1" dirty="0"/>
              <a:t>)</a:t>
            </a:r>
            <a:r>
              <a:rPr lang="en-US" dirty="0"/>
              <a:t> </a:t>
            </a:r>
            <a:r>
              <a:rPr lang="en-US" dirty="0" err="1"/>
              <a:t>deyiladi</a:t>
            </a:r>
            <a:r>
              <a:rPr lang="en-US" dirty="0"/>
              <a:t>.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o‘rta</a:t>
            </a:r>
            <a:r>
              <a:rPr lang="en-US" dirty="0"/>
              <a:t> </a:t>
            </a:r>
            <a:r>
              <a:rPr lang="en-US" dirty="0" err="1"/>
              <a:t>quvvatli</a:t>
            </a:r>
            <a:r>
              <a:rPr lang="en-US" dirty="0"/>
              <a:t> </a:t>
            </a:r>
            <a:r>
              <a:rPr lang="en-US" dirty="0" err="1"/>
              <a:t>transformatorlar</a:t>
            </a:r>
            <a:r>
              <a:rPr lang="en-US" dirty="0"/>
              <a:t> </a:t>
            </a:r>
            <a:r>
              <a:rPr lang="en-US" dirty="0" err="1"/>
              <a:t>tunuka</a:t>
            </a:r>
            <a:r>
              <a:rPr lang="en-US" dirty="0"/>
              <a:t> </a:t>
            </a:r>
            <a:r>
              <a:rPr lang="en-US" dirty="0" err="1"/>
              <a:t>po‘latlardan</a:t>
            </a:r>
            <a:r>
              <a:rPr lang="en-US" dirty="0"/>
              <a:t> </a:t>
            </a:r>
            <a:r>
              <a:rPr lang="en-US" dirty="0" err="1"/>
              <a:t>tayyorlanadi</a:t>
            </a:r>
            <a:r>
              <a:rPr lang="en-US" dirty="0"/>
              <a:t>. Bu </a:t>
            </a:r>
            <a:r>
              <a:rPr lang="en-US" dirty="0" err="1"/>
              <a:t>transformator</a:t>
            </a:r>
            <a:r>
              <a:rPr lang="en-US" dirty="0"/>
              <a:t> </a:t>
            </a:r>
            <a:r>
              <a:rPr lang="en-US" dirty="0" err="1"/>
              <a:t>o‘ramlarini</a:t>
            </a:r>
            <a:r>
              <a:rPr lang="en-US" dirty="0"/>
              <a:t> </a:t>
            </a:r>
            <a:r>
              <a:rPr lang="en-US" dirty="0" err="1"/>
              <a:t>sovitish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qulay</a:t>
            </a:r>
            <a:r>
              <a:rPr lang="en-US" dirty="0"/>
              <a:t>. </a:t>
            </a:r>
            <a:r>
              <a:rPr lang="en-US" dirty="0" err="1"/>
              <a:t>Transformatorlarda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qarshiligini</a:t>
            </a:r>
            <a:r>
              <a:rPr lang="en-US" dirty="0"/>
              <a:t> </a:t>
            </a:r>
            <a:r>
              <a:rPr lang="en-US" dirty="0" err="1"/>
              <a:t>kamaytirish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plastinkalar</a:t>
            </a:r>
            <a:r>
              <a:rPr lang="en-US" dirty="0"/>
              <a:t> </a:t>
            </a:r>
            <a:r>
              <a:rPr lang="en-US" dirty="0" err="1"/>
              <a:t>ulanishini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xil</a:t>
            </a:r>
            <a:r>
              <a:rPr lang="en-US" dirty="0"/>
              <a:t> </a:t>
            </a:r>
            <a:r>
              <a:rPr lang="en-US" dirty="0" err="1"/>
              <a:t>joyda</a:t>
            </a:r>
            <a:r>
              <a:rPr lang="en-US" dirty="0"/>
              <a:t> </a:t>
            </a:r>
            <a:r>
              <a:rPr lang="en-US" dirty="0" err="1"/>
              <a:t>qilinadi</a:t>
            </a:r>
            <a:r>
              <a:rPr lang="en-US" dirty="0"/>
              <a:t>. </a:t>
            </a:r>
            <a:r>
              <a:rPr lang="en-US" dirty="0" err="1"/>
              <a:t>Kichkina</a:t>
            </a:r>
            <a:r>
              <a:rPr lang="en-US" dirty="0"/>
              <a:t> </a:t>
            </a:r>
            <a:r>
              <a:rPr lang="en-US" dirty="0" err="1"/>
              <a:t>transformatorda</a:t>
            </a:r>
            <a:r>
              <a:rPr lang="en-US" dirty="0"/>
              <a:t> </a:t>
            </a:r>
            <a:r>
              <a:rPr lang="en-US" dirty="0" err="1"/>
              <a:t>plastinkalarni</a:t>
            </a:r>
            <a:r>
              <a:rPr lang="en-US" dirty="0"/>
              <a:t> </a:t>
            </a:r>
            <a:r>
              <a:rPr lang="ru-RU" dirty="0"/>
              <a:t>Ш</a:t>
            </a:r>
            <a:r>
              <a:rPr lang="en-US" dirty="0"/>
              <a:t> </a:t>
            </a:r>
            <a:r>
              <a:rPr lang="en-US" dirty="0" err="1"/>
              <a:t>shaklida</a:t>
            </a:r>
            <a:r>
              <a:rPr lang="en-US" dirty="0"/>
              <a:t> </a:t>
            </a:r>
            <a:r>
              <a:rPr lang="en-US" dirty="0" err="1"/>
              <a:t>tayyorlanadi</a:t>
            </a:r>
            <a:r>
              <a:rPr lang="en-US" dirty="0"/>
              <a:t>. </a:t>
            </a:r>
            <a:r>
              <a:rPr lang="en-US" dirty="0" err="1" smtClean="0"/>
              <a:t>rasmda</a:t>
            </a:r>
            <a:r>
              <a:rPr lang="en-US" dirty="0" smtClean="0"/>
              <a:t> </a:t>
            </a:r>
            <a:r>
              <a:rPr lang="en-US" dirty="0" err="1"/>
              <a:t>po‘lat</a:t>
            </a:r>
            <a:r>
              <a:rPr lang="en-US" dirty="0"/>
              <a:t> </a:t>
            </a:r>
            <a:r>
              <a:rPr lang="en-US" dirty="0" err="1"/>
              <a:t>plastinkalarni</a:t>
            </a:r>
            <a:r>
              <a:rPr lang="en-US" dirty="0"/>
              <a:t> </a:t>
            </a:r>
            <a:r>
              <a:rPr lang="en-US" dirty="0" err="1"/>
              <a:t>yig‘ish</a:t>
            </a:r>
            <a:r>
              <a:rPr lang="en-US" dirty="0"/>
              <a:t> </a:t>
            </a:r>
            <a:r>
              <a:rPr lang="en-US" dirty="0" err="1"/>
              <a:t>sxemasi</a:t>
            </a:r>
            <a:r>
              <a:rPr lang="en-US" dirty="0"/>
              <a:t> </a:t>
            </a:r>
            <a:r>
              <a:rPr lang="en-US" dirty="0" err="1"/>
              <a:t>ko‘rsatilgan</a:t>
            </a:r>
            <a:r>
              <a:rPr lang="en-US" dirty="0"/>
              <a:t>. </a:t>
            </a:r>
            <a:endParaRPr lang="ru-RU" dirty="0"/>
          </a:p>
          <a:p>
            <a:pPr marL="13716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0128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</TotalTime>
  <Words>548</Words>
  <Application>Microsoft Office PowerPoint</Application>
  <PresentationFormat>Экран (4:3)</PresentationFormat>
  <Paragraphs>32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Апекс</vt:lpstr>
      <vt:lpstr>Transformatorlar.O'zgartirgichlar.Himoya apparatlari.</vt:lpstr>
      <vt:lpstr>Tuman elektr stansiyasidan elektr bilan taʼminlash sxemasi.  </vt:lpstr>
      <vt:lpstr>Презентация PowerPoint</vt:lpstr>
      <vt:lpstr>TRANSFORMATORNING ISHLASH PRINSIPI </vt:lpstr>
      <vt:lpstr>Bir fazali ikki chulg‘amli transformator: a – konstruktiv sxemasi; b – prinsipial sxemasi. </vt:lpstr>
      <vt:lpstr>TRANSFORMATORLARNING TUZILISHI </vt:lpstr>
      <vt:lpstr>Uch fazali transformatorning magnit o‘tkazuvchisi. </vt:lpstr>
      <vt:lpstr>Презентация PowerPoint</vt:lpstr>
      <vt:lpstr>Презентация PowerPoint</vt:lpstr>
      <vt:lpstr>Transformatorlarning magnit o‘tkazgich yig‘ish sxemasi. </vt:lpstr>
      <vt:lpstr>TRANSFORMATORNING ALMASHTIRILGAN ELEKTR SXEMASI </vt:lpstr>
      <vt:lpstr>UCH FAZALI TRANSFORMATOR.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Transformatorlar.O'zgartirgichlar.Himoya apparatlari.</dc:title>
  <dc:creator>Elektrik</dc:creator>
  <cp:lastModifiedBy>Elektrik</cp:lastModifiedBy>
  <cp:revision>4</cp:revision>
  <dcterms:created xsi:type="dcterms:W3CDTF">2023-07-21T10:58:02Z</dcterms:created>
  <dcterms:modified xsi:type="dcterms:W3CDTF">2023-07-21T11:13:10Z</dcterms:modified>
</cp:coreProperties>
</file>