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1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9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11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8618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4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2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39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65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9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0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3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9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9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0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1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2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0F72F6-B7B9-415B-BF43-C5ECF08B88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DBC6B-B439-4496-83BE-689D3CB1B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9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332" y="395379"/>
            <a:ext cx="11257472" cy="484515"/>
          </a:xfrm>
        </p:spPr>
        <p:txBody>
          <a:bodyPr/>
          <a:lstStyle/>
          <a:p>
            <a:pPr algn="ctr"/>
            <a:r>
              <a:rPr lang="en-US" sz="3200" b="1" dirty="0" err="1"/>
              <a:t>Tok</a:t>
            </a:r>
            <a:r>
              <a:rPr lang="en-US" sz="3200" b="1" dirty="0"/>
              <a:t> </a:t>
            </a:r>
            <a:r>
              <a:rPr lang="en-US" sz="3200" b="1" dirty="0" err="1"/>
              <a:t>transformatorlarni</a:t>
            </a:r>
            <a:r>
              <a:rPr lang="en-US" sz="3200" b="1" dirty="0"/>
              <a:t> </a:t>
            </a:r>
            <a:r>
              <a:rPr lang="en-US" sz="3200" b="1" dirty="0" err="1"/>
              <a:t>ishlatish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936" y="1069675"/>
            <a:ext cx="11542143" cy="5417389"/>
          </a:xfrm>
        </p:spPr>
        <p:txBody>
          <a:bodyPr>
            <a:normAutofit/>
          </a:bodyPr>
          <a:lstStyle/>
          <a:p>
            <a:r>
              <a:rPr lang="en-US" i="1" cap="none" dirty="0" err="1" smtClean="0"/>
              <a:t>Tok</a:t>
            </a:r>
            <a:r>
              <a:rPr lang="en-US" i="1" cap="none" dirty="0" smtClean="0"/>
              <a:t> </a:t>
            </a:r>
            <a:r>
              <a:rPr lang="en-US" i="1" cap="none" dirty="0" err="1" smtClean="0"/>
              <a:t>transformatorlari</a:t>
            </a:r>
            <a:r>
              <a:rPr lang="en-US" cap="none" dirty="0" smtClean="0"/>
              <a:t> </a:t>
            </a:r>
            <a:r>
              <a:rPr lang="en-US" cap="none" dirty="0" err="1" smtClean="0"/>
              <a:t>birlamchi</a:t>
            </a:r>
            <a:r>
              <a:rPr lang="en-US" cap="none" dirty="0" smtClean="0"/>
              <a:t> </a:t>
            </a:r>
            <a:r>
              <a:rPr lang="en-US" cap="none" dirty="0" err="1" smtClean="0"/>
              <a:t>chulg‘amning</a:t>
            </a:r>
            <a:r>
              <a:rPr lang="en-US" cap="none" dirty="0" smtClean="0"/>
              <a:t> nominal </a:t>
            </a:r>
            <a:r>
              <a:rPr lang="en-US" cap="none" dirty="0" err="1" smtClean="0"/>
              <a:t>toki</a:t>
            </a:r>
            <a:r>
              <a:rPr lang="en-US" cap="none" dirty="0" smtClean="0"/>
              <a:t> 15000 A </a:t>
            </a:r>
            <a:r>
              <a:rPr lang="en-US" cap="none" dirty="0" err="1" smtClean="0"/>
              <a:t>gacha</a:t>
            </a:r>
            <a:r>
              <a:rPr lang="en-US" cap="none" dirty="0" smtClean="0"/>
              <a:t> (</a:t>
            </a:r>
            <a:r>
              <a:rPr lang="en-US" cap="none" dirty="0" err="1" smtClean="0"/>
              <a:t>ikkilamchi</a:t>
            </a:r>
            <a:r>
              <a:rPr lang="en-US" cap="none" dirty="0" smtClean="0"/>
              <a:t> </a:t>
            </a:r>
            <a:r>
              <a:rPr lang="en-US" cap="none" dirty="0" err="1" smtClean="0"/>
              <a:t>chulg‘amining</a:t>
            </a:r>
            <a:r>
              <a:rPr lang="en-US" cap="none" dirty="0" smtClean="0"/>
              <a:t> </a:t>
            </a:r>
            <a:r>
              <a:rPr lang="en-US" cap="none" dirty="0" err="1" smtClean="0"/>
              <a:t>toki</a:t>
            </a:r>
            <a:r>
              <a:rPr lang="en-US" cap="none" dirty="0" smtClean="0"/>
              <a:t> 5 A </a:t>
            </a:r>
            <a:r>
              <a:rPr lang="en-US" cap="none" dirty="0" err="1" smtClean="0"/>
              <a:t>va</a:t>
            </a:r>
            <a:r>
              <a:rPr lang="en-US" cap="none" dirty="0" smtClean="0"/>
              <a:t> 1 A, </a:t>
            </a:r>
            <a:r>
              <a:rPr lang="en-US" cap="none" dirty="0" err="1" smtClean="0"/>
              <a:t>ba’zi</a:t>
            </a:r>
            <a:r>
              <a:rPr lang="en-US" cap="none" dirty="0" smtClean="0"/>
              <a:t> </a:t>
            </a:r>
            <a:r>
              <a:rPr lang="en-US" cap="none" dirty="0" err="1" smtClean="0"/>
              <a:t>hollarda</a:t>
            </a:r>
            <a:r>
              <a:rPr lang="en-US" cap="none" dirty="0" smtClean="0"/>
              <a:t> 10 A)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kuchlanishi</a:t>
            </a:r>
            <a:r>
              <a:rPr lang="en-US" cap="none" dirty="0" smtClean="0"/>
              <a:t> 750 </a:t>
            </a:r>
            <a:r>
              <a:rPr lang="en-US" cap="none" dirty="0" err="1" smtClean="0"/>
              <a:t>kv</a:t>
            </a:r>
            <a:r>
              <a:rPr lang="en-US" cap="none" dirty="0" smtClean="0"/>
              <a:t> </a:t>
            </a:r>
            <a:r>
              <a:rPr lang="en-US" cap="none" dirty="0" err="1" smtClean="0"/>
              <a:t>gacha</a:t>
            </a:r>
            <a:r>
              <a:rPr lang="en-US" cap="none" dirty="0" smtClean="0"/>
              <a:t> </a:t>
            </a:r>
            <a:r>
              <a:rPr lang="en-US" cap="none" dirty="0" err="1" smtClean="0"/>
              <a:t>qilib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ishlab</a:t>
            </a:r>
            <a:r>
              <a:rPr lang="en-US" cap="none" dirty="0" smtClean="0"/>
              <a:t> </a:t>
            </a:r>
            <a:r>
              <a:rPr lang="en-US" cap="none" dirty="0" err="1" smtClean="0"/>
              <a:t>chiqariladi</a:t>
            </a:r>
            <a:r>
              <a:rPr lang="en-US" cap="none" dirty="0" smtClean="0"/>
              <a:t>. </a:t>
            </a:r>
            <a:r>
              <a:rPr lang="en-US" cap="none" dirty="0" err="1" smtClean="0"/>
              <a:t>Ular</a:t>
            </a:r>
            <a:r>
              <a:rPr lang="en-US" cap="none" dirty="0" smtClean="0"/>
              <a:t> </a:t>
            </a:r>
            <a:r>
              <a:rPr lang="en-US" cap="none" dirty="0" err="1" smtClean="0"/>
              <a:t>qisqa</a:t>
            </a:r>
            <a:r>
              <a:rPr lang="en-US" cap="none" dirty="0" smtClean="0"/>
              <a:t> </a:t>
            </a:r>
            <a:r>
              <a:rPr lang="en-US" cap="none" dirty="0" err="1" smtClean="0"/>
              <a:t>tutashuv</a:t>
            </a:r>
            <a:r>
              <a:rPr lang="en-US" cap="none" dirty="0" smtClean="0"/>
              <a:t> </a:t>
            </a:r>
            <a:r>
              <a:rPr lang="en-US" cap="none" dirty="0" err="1" smtClean="0"/>
              <a:t>holatida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ishlaydi</a:t>
            </a:r>
            <a:r>
              <a:rPr lang="en-US" cap="none" dirty="0" smtClean="0"/>
              <a:t>. </a:t>
            </a:r>
            <a:r>
              <a:rPr lang="en-US" cap="none" dirty="0" err="1" smtClean="0"/>
              <a:t>Ikkilamchi</a:t>
            </a:r>
            <a:r>
              <a:rPr lang="en-US" cap="none" dirty="0" smtClean="0"/>
              <a:t> </a:t>
            </a:r>
            <a:r>
              <a:rPr lang="en-US" cap="none" dirty="0" err="1" smtClean="0"/>
              <a:t>chulg‘am</a:t>
            </a:r>
            <a:r>
              <a:rPr lang="en-US" cap="none" dirty="0" smtClean="0"/>
              <a:t> </a:t>
            </a:r>
            <a:r>
              <a:rPr lang="en-US" cap="none" dirty="0" err="1" smtClean="0"/>
              <a:t>ochilganda</a:t>
            </a:r>
            <a:r>
              <a:rPr lang="en-US" cap="none" dirty="0" smtClean="0"/>
              <a:t> </a:t>
            </a:r>
            <a:r>
              <a:rPr lang="en-US" cap="none" dirty="0" err="1" smtClean="0"/>
              <a:t>o‘zakda</a:t>
            </a:r>
            <a:r>
              <a:rPr lang="en-US" cap="none" dirty="0" smtClean="0"/>
              <a:t> </a:t>
            </a:r>
            <a:r>
              <a:rPr lang="en-US" cap="none" dirty="0" err="1" smtClean="0"/>
              <a:t>magnit</a:t>
            </a:r>
            <a:r>
              <a:rPr lang="en-US" cap="none" dirty="0" smtClean="0"/>
              <a:t> </a:t>
            </a:r>
            <a:r>
              <a:rPr lang="en-US" cap="none" dirty="0" err="1" smtClean="0"/>
              <a:t>oqimi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ochiq</a:t>
            </a:r>
            <a:r>
              <a:rPr lang="en-US" cap="none" dirty="0" smtClean="0"/>
              <a:t> </a:t>
            </a:r>
            <a:r>
              <a:rPr lang="en-US" cap="none" dirty="0" err="1" smtClean="0"/>
              <a:t>chulg‘amda</a:t>
            </a:r>
            <a:r>
              <a:rPr lang="en-US" cap="none" dirty="0" smtClean="0"/>
              <a:t> </a:t>
            </a:r>
            <a:r>
              <a:rPr lang="en-US" cap="none" dirty="0" err="1" smtClean="0"/>
              <a:t>elektr</a:t>
            </a:r>
            <a:r>
              <a:rPr lang="en-US" cap="none" dirty="0" smtClean="0"/>
              <a:t> </a:t>
            </a:r>
            <a:r>
              <a:rPr lang="en-US" cap="none" dirty="0" err="1" smtClean="0"/>
              <a:t>yurituvchi</a:t>
            </a:r>
            <a:r>
              <a:rPr lang="en-US" cap="none" dirty="0" smtClean="0"/>
              <a:t> </a:t>
            </a:r>
            <a:r>
              <a:rPr lang="en-US" cap="none" dirty="0" err="1" smtClean="0"/>
              <a:t>kuchning</a:t>
            </a:r>
            <a:r>
              <a:rPr lang="en-US" cap="none" dirty="0" smtClean="0"/>
              <a:t> </a:t>
            </a:r>
            <a:r>
              <a:rPr lang="en-US" cap="none" dirty="0" err="1" smtClean="0"/>
              <a:t>keskin</a:t>
            </a:r>
            <a:r>
              <a:rPr lang="en-US" cap="none" dirty="0" smtClean="0"/>
              <a:t> </a:t>
            </a:r>
            <a:r>
              <a:rPr lang="en-US" cap="none" dirty="0" err="1" smtClean="0"/>
              <a:t>ortishi</a:t>
            </a:r>
            <a:r>
              <a:rPr lang="en-US" cap="none" dirty="0" smtClean="0"/>
              <a:t> </a:t>
            </a:r>
            <a:r>
              <a:rPr lang="en-US" cap="none" dirty="0" err="1" smtClean="0"/>
              <a:t>natijasida</a:t>
            </a:r>
            <a:r>
              <a:rPr lang="en-US" cap="none" dirty="0" smtClean="0"/>
              <a:t> </a:t>
            </a:r>
            <a:r>
              <a:rPr lang="en-US" cap="none" dirty="0" err="1" smtClean="0"/>
              <a:t>avariya</a:t>
            </a:r>
            <a:r>
              <a:rPr lang="en-US" cap="none" dirty="0" smtClean="0"/>
              <a:t> </a:t>
            </a:r>
            <a:r>
              <a:rPr lang="en-US" cap="none" dirty="0" err="1" smtClean="0"/>
              <a:t>holati</a:t>
            </a:r>
            <a:r>
              <a:rPr lang="en-US" cap="none" dirty="0" smtClean="0"/>
              <a:t> </a:t>
            </a:r>
            <a:r>
              <a:rPr lang="en-US" cap="none" dirty="0" err="1" smtClean="0"/>
              <a:t>yuzaga</a:t>
            </a:r>
            <a:r>
              <a:rPr lang="en-US" cap="none" dirty="0" smtClean="0"/>
              <a:t> </a:t>
            </a:r>
            <a:r>
              <a:rPr lang="en-US" cap="none" dirty="0" err="1" smtClean="0"/>
              <a:t>keladi</a:t>
            </a:r>
            <a:r>
              <a:rPr lang="en-US" cap="none" dirty="0" smtClean="0"/>
              <a:t>. </a:t>
            </a:r>
            <a:r>
              <a:rPr lang="en-US" cap="none" dirty="0" err="1" smtClean="0"/>
              <a:t>Bunda</a:t>
            </a:r>
            <a:r>
              <a:rPr lang="en-US" cap="none" dirty="0" smtClean="0"/>
              <a:t> </a:t>
            </a:r>
            <a:r>
              <a:rPr lang="en-US" cap="none" dirty="0" err="1" smtClean="0"/>
              <a:t>elektr</a:t>
            </a:r>
            <a:r>
              <a:rPr lang="en-US" cap="none" dirty="0" smtClean="0"/>
              <a:t> </a:t>
            </a:r>
            <a:r>
              <a:rPr lang="en-US" cap="none" dirty="0" err="1" smtClean="0"/>
              <a:t>yurituvchi</a:t>
            </a:r>
            <a:r>
              <a:rPr lang="en-US" cap="none" dirty="0" smtClean="0"/>
              <a:t> </a:t>
            </a:r>
            <a:r>
              <a:rPr lang="en-US" cap="none" dirty="0" err="1" smtClean="0"/>
              <a:t>kuchning</a:t>
            </a:r>
            <a:r>
              <a:rPr lang="en-US" cap="none" dirty="0" smtClean="0"/>
              <a:t> </a:t>
            </a:r>
            <a:r>
              <a:rPr lang="en-US" cap="none" dirty="0" err="1" smtClean="0"/>
              <a:t>qiymati</a:t>
            </a:r>
            <a:r>
              <a:rPr lang="en-US" cap="none" dirty="0" smtClean="0"/>
              <a:t> </a:t>
            </a:r>
            <a:r>
              <a:rPr lang="en-US" cap="none" dirty="0" err="1" smtClean="0"/>
              <a:t>bir</a:t>
            </a:r>
            <a:r>
              <a:rPr lang="en-US" cap="none" dirty="0" smtClean="0"/>
              <a:t> </a:t>
            </a:r>
            <a:r>
              <a:rPr lang="en-US" cap="none" dirty="0" err="1" smtClean="0"/>
              <a:t>necha</a:t>
            </a:r>
            <a:r>
              <a:rPr lang="en-US" cap="none" dirty="0" smtClean="0"/>
              <a:t> </a:t>
            </a:r>
            <a:r>
              <a:rPr lang="en-US" cap="none" dirty="0" err="1" smtClean="0"/>
              <a:t>kilovoltga</a:t>
            </a:r>
            <a:r>
              <a:rPr lang="en-US" cap="none" dirty="0" smtClean="0"/>
              <a:t> </a:t>
            </a:r>
            <a:r>
              <a:rPr lang="en-US" cap="none" dirty="0" err="1" smtClean="0"/>
              <a:t>etishi</a:t>
            </a:r>
            <a:r>
              <a:rPr lang="en-US" cap="none" dirty="0" smtClean="0"/>
              <a:t> </a:t>
            </a:r>
            <a:r>
              <a:rPr lang="en-US" cap="none" dirty="0" err="1" smtClean="0"/>
              <a:t>mumkin</a:t>
            </a:r>
            <a:r>
              <a:rPr lang="en-US" cap="none" dirty="0" smtClean="0"/>
              <a:t>. </a:t>
            </a:r>
            <a:r>
              <a:rPr lang="en-US" cap="none" dirty="0" err="1" smtClean="0"/>
              <a:t>Magnit</a:t>
            </a:r>
            <a:r>
              <a:rPr lang="en-US" cap="none" dirty="0" smtClean="0"/>
              <a:t> </a:t>
            </a:r>
            <a:r>
              <a:rPr lang="en-US" cap="none" dirty="0" err="1" smtClean="0"/>
              <a:t>to‘yinganda</a:t>
            </a:r>
            <a:r>
              <a:rPr lang="en-US" cap="none" dirty="0" smtClean="0"/>
              <a:t> </a:t>
            </a:r>
            <a:r>
              <a:rPr lang="en-US" cap="none" dirty="0" err="1" smtClean="0"/>
              <a:t>magnit</a:t>
            </a:r>
            <a:r>
              <a:rPr lang="en-US" cap="none" dirty="0" smtClean="0"/>
              <a:t> </a:t>
            </a:r>
            <a:r>
              <a:rPr lang="en-US" cap="none" dirty="0" err="1" smtClean="0"/>
              <a:t>o‘tkazgichda</a:t>
            </a:r>
            <a:r>
              <a:rPr lang="en-US" cap="none" dirty="0" smtClean="0"/>
              <a:t> </a:t>
            </a:r>
            <a:r>
              <a:rPr lang="en-US" cap="none" dirty="0" err="1" smtClean="0"/>
              <a:t>aktiv</a:t>
            </a:r>
            <a:r>
              <a:rPr lang="en-US" cap="none" dirty="0" smtClean="0"/>
              <a:t> </a:t>
            </a:r>
            <a:r>
              <a:rPr lang="en-US" cap="none" dirty="0" err="1" smtClean="0"/>
              <a:t>isrofning</a:t>
            </a:r>
            <a:r>
              <a:rPr lang="en-US" cap="none" dirty="0" smtClean="0"/>
              <a:t> </a:t>
            </a:r>
            <a:r>
              <a:rPr lang="en-US" cap="none" dirty="0" err="1" smtClean="0"/>
              <a:t>ortishi</a:t>
            </a:r>
            <a:r>
              <a:rPr lang="en-US" cap="none" dirty="0" smtClean="0"/>
              <a:t> </a:t>
            </a:r>
            <a:r>
              <a:rPr lang="en-US" cap="none" dirty="0" err="1" smtClean="0"/>
              <a:t>natijasida</a:t>
            </a:r>
            <a:r>
              <a:rPr lang="en-US" cap="none" dirty="0" smtClean="0"/>
              <a:t> u </a:t>
            </a:r>
            <a:r>
              <a:rPr lang="en-US" cap="none" dirty="0" err="1" smtClean="0"/>
              <a:t>keskin</a:t>
            </a:r>
            <a:r>
              <a:rPr lang="en-US" cap="none" dirty="0" smtClean="0"/>
              <a:t> </a:t>
            </a:r>
            <a:r>
              <a:rPr lang="en-US" cap="none" dirty="0" err="1" smtClean="0"/>
              <a:t>qizib</a:t>
            </a:r>
            <a:r>
              <a:rPr lang="en-US" cap="none" dirty="0" smtClean="0"/>
              <a:t>, </a:t>
            </a:r>
            <a:r>
              <a:rPr lang="en-US" cap="none" dirty="0" err="1" smtClean="0"/>
              <a:t>chulg‘amlarning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izolyasiyasi</a:t>
            </a:r>
            <a:r>
              <a:rPr lang="en-US" cap="none" dirty="0" smtClean="0"/>
              <a:t> </a:t>
            </a:r>
            <a:r>
              <a:rPr lang="en-US" cap="none" dirty="0" err="1" smtClean="0"/>
              <a:t>kuyadi</a:t>
            </a:r>
            <a:r>
              <a:rPr lang="en-US" cap="none" dirty="0" smtClean="0"/>
              <a:t>. </a:t>
            </a:r>
            <a:r>
              <a:rPr lang="en-US" cap="none" dirty="0" err="1" smtClean="0"/>
              <a:t>Shu</a:t>
            </a:r>
            <a:r>
              <a:rPr lang="en-US" cap="none" dirty="0" smtClean="0"/>
              <a:t> </a:t>
            </a:r>
            <a:r>
              <a:rPr lang="en-US" cap="none" dirty="0" err="1" smtClean="0"/>
              <a:t>sababli</a:t>
            </a:r>
            <a:r>
              <a:rPr lang="en-US" cap="none" dirty="0" smtClean="0"/>
              <a:t> </a:t>
            </a:r>
            <a:r>
              <a:rPr lang="en-US" cap="none" dirty="0" err="1" smtClean="0"/>
              <a:t>tok</a:t>
            </a:r>
            <a:r>
              <a:rPr lang="en-US" cap="none" dirty="0" smtClean="0"/>
              <a:t> </a:t>
            </a:r>
            <a:r>
              <a:rPr lang="en-US" cap="none" dirty="0" err="1" smtClean="0"/>
              <a:t>transformatorlarining</a:t>
            </a:r>
            <a:r>
              <a:rPr lang="en-US" cap="none" dirty="0" smtClean="0"/>
              <a:t> </a:t>
            </a:r>
            <a:r>
              <a:rPr lang="en-US" cap="none" dirty="0" err="1" smtClean="0"/>
              <a:t>ikkilamchi</a:t>
            </a:r>
            <a:r>
              <a:rPr lang="en-US" cap="none" dirty="0" smtClean="0"/>
              <a:t> </a:t>
            </a:r>
            <a:r>
              <a:rPr lang="en-US" cap="none" dirty="0" err="1" smtClean="0"/>
              <a:t>chulg‘amlari</a:t>
            </a:r>
            <a:r>
              <a:rPr lang="en-US" cap="none" dirty="0" smtClean="0"/>
              <a:t> </a:t>
            </a:r>
            <a:r>
              <a:rPr lang="en-US" cap="none" dirty="0" err="1" smtClean="0"/>
              <a:t>rele</a:t>
            </a:r>
            <a:r>
              <a:rPr lang="en-US" cap="none" dirty="0" smtClean="0"/>
              <a:t>, </a:t>
            </a:r>
            <a:r>
              <a:rPr lang="en-US" cap="none" dirty="0" err="1" smtClean="0"/>
              <a:t>asboblar</a:t>
            </a:r>
            <a:r>
              <a:rPr lang="en-US" cap="none" dirty="0" smtClean="0"/>
              <a:t> </a:t>
            </a:r>
            <a:r>
              <a:rPr lang="en-US" cap="none" dirty="0" err="1" smtClean="0"/>
              <a:t>yoki</a:t>
            </a:r>
            <a:r>
              <a:rPr lang="en-US" cap="none" dirty="0" smtClean="0"/>
              <a:t> </a:t>
            </a:r>
            <a:r>
              <a:rPr lang="en-US" cap="none" dirty="0" err="1" smtClean="0"/>
              <a:t>maxsus</a:t>
            </a:r>
            <a:r>
              <a:rPr lang="en-US" cap="none" dirty="0" smtClean="0"/>
              <a:t> </a:t>
            </a:r>
            <a:r>
              <a:rPr lang="en-US" cap="none" dirty="0" err="1" smtClean="0"/>
              <a:t>qisqichlar</a:t>
            </a:r>
            <a:r>
              <a:rPr lang="en-US" cap="none" dirty="0" smtClean="0"/>
              <a:t> </a:t>
            </a:r>
            <a:r>
              <a:rPr lang="en-US" cap="none" dirty="0" err="1" smtClean="0"/>
              <a:t>orqali</a:t>
            </a:r>
            <a:r>
              <a:rPr lang="en-US" cap="none" dirty="0" smtClean="0"/>
              <a:t> </a:t>
            </a:r>
            <a:r>
              <a:rPr lang="en-US" cap="none" dirty="0" err="1" smtClean="0"/>
              <a:t>qisqa</a:t>
            </a:r>
            <a:r>
              <a:rPr lang="en-US" cap="none" dirty="0" smtClean="0"/>
              <a:t> </a:t>
            </a:r>
            <a:r>
              <a:rPr lang="en-US" cap="none" dirty="0" err="1" smtClean="0"/>
              <a:t>tutashtirilgan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shart</a:t>
            </a:r>
            <a:r>
              <a:rPr lang="en-US" cap="none" dirty="0" smtClean="0"/>
              <a:t>. </a:t>
            </a:r>
            <a:endParaRPr lang="ru-RU" cap="none" dirty="0" smtClean="0"/>
          </a:p>
          <a:p>
            <a:r>
              <a:rPr lang="en-US" cap="none" dirty="0" err="1" smtClean="0"/>
              <a:t>O‘lchov</a:t>
            </a:r>
            <a:r>
              <a:rPr lang="en-US" cap="none" dirty="0" smtClean="0"/>
              <a:t> </a:t>
            </a:r>
            <a:r>
              <a:rPr lang="en-US" cap="none" dirty="0" err="1" smtClean="0"/>
              <a:t>asboblari</a:t>
            </a:r>
            <a:r>
              <a:rPr lang="en-US" cap="none" dirty="0" smtClean="0"/>
              <a:t> </a:t>
            </a:r>
            <a:r>
              <a:rPr lang="en-US" cap="none" dirty="0" err="1" smtClean="0"/>
              <a:t>va</a:t>
            </a:r>
            <a:r>
              <a:rPr lang="en-US" cap="none" dirty="0" smtClean="0"/>
              <a:t> </a:t>
            </a:r>
            <a:r>
              <a:rPr lang="en-US" cap="none" dirty="0" err="1" smtClean="0"/>
              <a:t>relelarning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zanjirlarida</a:t>
            </a:r>
            <a:r>
              <a:rPr lang="en-US" cap="none" dirty="0" smtClean="0"/>
              <a:t> </a:t>
            </a:r>
            <a:r>
              <a:rPr lang="en-US" cap="none" dirty="0" err="1" smtClean="0"/>
              <a:t>ish</a:t>
            </a:r>
            <a:r>
              <a:rPr lang="en-US" cap="none" dirty="0" smtClean="0"/>
              <a:t> </a:t>
            </a:r>
            <a:r>
              <a:rPr lang="en-US" cap="none" dirty="0" err="1" smtClean="0"/>
              <a:t>xavfsizligini</a:t>
            </a:r>
            <a:r>
              <a:rPr lang="en-US" cap="none" dirty="0" smtClean="0"/>
              <a:t> </a:t>
            </a:r>
            <a:r>
              <a:rPr lang="en-US" cap="none" dirty="0" err="1" smtClean="0"/>
              <a:t>ta’minlash</a:t>
            </a:r>
            <a:r>
              <a:rPr lang="en-US" cap="none" dirty="0" smtClean="0"/>
              <a:t> </a:t>
            </a:r>
            <a:r>
              <a:rPr lang="en-US" cap="none" dirty="0" err="1" smtClean="0"/>
              <a:t>uchun</a:t>
            </a:r>
            <a:r>
              <a:rPr lang="en-US" cap="none" dirty="0" smtClean="0"/>
              <a:t> </a:t>
            </a:r>
            <a:r>
              <a:rPr lang="en-US" cap="none" dirty="0" err="1" smtClean="0"/>
              <a:t>tok</a:t>
            </a:r>
            <a:r>
              <a:rPr lang="en-US" cap="none" dirty="0" smtClean="0"/>
              <a:t> </a:t>
            </a:r>
            <a:r>
              <a:rPr lang="en-US" cap="none" dirty="0" err="1" smtClean="0"/>
              <a:t>transformatorining</a:t>
            </a:r>
            <a:r>
              <a:rPr lang="en-US" cap="none" dirty="0" smtClean="0"/>
              <a:t> </a:t>
            </a:r>
            <a:r>
              <a:rPr lang="en-US" cap="none" dirty="0" err="1" smtClean="0"/>
              <a:t>har</a:t>
            </a:r>
            <a:r>
              <a:rPr lang="en-US" cap="none" dirty="0" smtClean="0"/>
              <a:t> </a:t>
            </a:r>
            <a:r>
              <a:rPr lang="en-US" cap="none" dirty="0" err="1" smtClean="0"/>
              <a:t>bir</a:t>
            </a:r>
            <a:r>
              <a:rPr lang="en-US" cap="none" dirty="0" smtClean="0"/>
              <a:t> </a:t>
            </a:r>
            <a:r>
              <a:rPr lang="en-US" cap="none" dirty="0" err="1" smtClean="0"/>
              <a:t>ikkilamchi</a:t>
            </a:r>
            <a:r>
              <a:rPr lang="en-US" cap="none" dirty="0" smtClean="0"/>
              <a:t> </a:t>
            </a:r>
            <a:r>
              <a:rPr lang="en-US" cap="none" dirty="0" err="1" smtClean="0"/>
              <a:t>chulg‘amining</a:t>
            </a:r>
            <a:r>
              <a:rPr lang="en-US" cap="none" dirty="0" smtClean="0"/>
              <a:t> </a:t>
            </a:r>
            <a:r>
              <a:rPr lang="en-US" cap="none" dirty="0" err="1" smtClean="0"/>
              <a:t>uchlaridan</a:t>
            </a:r>
            <a:r>
              <a:rPr lang="en-US" cap="none" dirty="0" smtClean="0"/>
              <a:t> </a:t>
            </a:r>
            <a:r>
              <a:rPr lang="en-US" cap="none" dirty="0" err="1" smtClean="0"/>
              <a:t>biri</a:t>
            </a:r>
            <a:r>
              <a:rPr lang="en-US" cap="none" dirty="0" smtClean="0"/>
              <a:t> </a:t>
            </a:r>
            <a:r>
              <a:rPr lang="en-US" cap="none" dirty="0" err="1" smtClean="0"/>
              <a:t>albatta</a:t>
            </a:r>
            <a:r>
              <a:rPr lang="en-US" cap="none" dirty="0" smtClean="0"/>
              <a:t> </a:t>
            </a:r>
            <a:r>
              <a:rPr lang="en-US" cap="none" dirty="0" err="1" smtClean="0"/>
              <a:t>zaminlangan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bo‘lishi</a:t>
            </a:r>
            <a:r>
              <a:rPr lang="en-US" cap="none" dirty="0" smtClean="0"/>
              <a:t> </a:t>
            </a:r>
            <a:r>
              <a:rPr lang="en-US" cap="none" dirty="0" err="1" smtClean="0"/>
              <a:t>shart</a:t>
            </a:r>
            <a:r>
              <a:rPr lang="en-US" cap="none" dirty="0" smtClean="0"/>
              <a:t>. </a:t>
            </a:r>
            <a:r>
              <a:rPr lang="en-US" cap="none" dirty="0" err="1" smtClean="0"/>
              <a:t>Murakkab</a:t>
            </a:r>
            <a:r>
              <a:rPr lang="en-US" cap="none" dirty="0" smtClean="0"/>
              <a:t> </a:t>
            </a:r>
            <a:r>
              <a:rPr lang="en-US" cap="none" dirty="0" err="1" smtClean="0"/>
              <a:t>releli</a:t>
            </a:r>
            <a:r>
              <a:rPr lang="en-US" cap="none" dirty="0" smtClean="0"/>
              <a:t> </a:t>
            </a:r>
            <a:r>
              <a:rPr lang="en-US" cap="none" dirty="0" err="1" smtClean="0"/>
              <a:t>himoya</a:t>
            </a:r>
            <a:r>
              <a:rPr lang="en-US" cap="none" dirty="0" smtClean="0"/>
              <a:t> </a:t>
            </a:r>
            <a:r>
              <a:rPr lang="en-US" cap="none" dirty="0" err="1" smtClean="0"/>
              <a:t>sxemalarida</a:t>
            </a:r>
            <a:r>
              <a:rPr lang="en-US" cap="none" dirty="0" smtClean="0"/>
              <a:t> (</a:t>
            </a:r>
            <a:r>
              <a:rPr lang="en-US" cap="none" dirty="0" err="1" smtClean="0"/>
              <a:t>masalan</a:t>
            </a:r>
            <a:r>
              <a:rPr lang="en-US" cap="none" dirty="0" smtClean="0"/>
              <a:t>, </a:t>
            </a:r>
            <a:r>
              <a:rPr lang="en-US" cap="none" dirty="0" err="1" smtClean="0"/>
              <a:t>shinalarning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tokli</a:t>
            </a:r>
            <a:r>
              <a:rPr lang="en-US" cap="none" dirty="0" smtClean="0"/>
              <a:t> </a:t>
            </a:r>
            <a:r>
              <a:rPr lang="en-US" cap="none" dirty="0" err="1" smtClean="0"/>
              <a:t>differensial</a:t>
            </a:r>
            <a:r>
              <a:rPr lang="en-US" cap="none" dirty="0" smtClean="0"/>
              <a:t> </a:t>
            </a:r>
            <a:r>
              <a:rPr lang="en-US" cap="none" dirty="0" err="1" smtClean="0"/>
              <a:t>himoyasida</a:t>
            </a:r>
            <a:r>
              <a:rPr lang="en-US" cap="none" dirty="0" smtClean="0"/>
              <a:t>) </a:t>
            </a:r>
            <a:r>
              <a:rPr lang="en-US" cap="none" dirty="0" err="1" smtClean="0"/>
              <a:t>bunday</a:t>
            </a:r>
            <a:r>
              <a:rPr lang="en-US" cap="none" dirty="0" smtClean="0"/>
              <a:t> </a:t>
            </a:r>
            <a:r>
              <a:rPr lang="en-US" cap="none" dirty="0" err="1" smtClean="0"/>
              <a:t>zaminlashni</a:t>
            </a:r>
            <a:r>
              <a:rPr lang="en-US" cap="none" dirty="0" smtClean="0"/>
              <a:t> </a:t>
            </a:r>
            <a:r>
              <a:rPr lang="en-US" cap="none" dirty="0" err="1" smtClean="0"/>
              <a:t>faqat</a:t>
            </a:r>
            <a:r>
              <a:rPr lang="en-US" cap="none" dirty="0" smtClean="0"/>
              <a:t> </a:t>
            </a:r>
            <a:r>
              <a:rPr lang="en-US" cap="none" dirty="0" err="1" smtClean="0"/>
              <a:t>bitta</a:t>
            </a:r>
            <a:r>
              <a:rPr lang="en-US" cap="none" dirty="0" smtClean="0"/>
              <a:t> </a:t>
            </a:r>
            <a:r>
              <a:rPr lang="en-US" cap="none" dirty="0" err="1" smtClean="0"/>
              <a:t>nuqtada</a:t>
            </a:r>
            <a:r>
              <a:rPr lang="en-US" cap="none" dirty="0" smtClean="0"/>
              <a:t> </a:t>
            </a:r>
            <a:r>
              <a:rPr lang="en-US" cap="none" dirty="0" err="1" smtClean="0"/>
              <a:t>amalga</a:t>
            </a:r>
            <a:r>
              <a:rPr lang="en-US" cap="none" dirty="0" smtClean="0"/>
              <a:t> </a:t>
            </a:r>
            <a:r>
              <a:rPr lang="en-US" cap="none" dirty="0" err="1" smtClean="0"/>
              <a:t>oshirishga</a:t>
            </a:r>
            <a:r>
              <a:rPr lang="en-US" cap="none" dirty="0" smtClean="0"/>
              <a:t> </a:t>
            </a:r>
            <a:r>
              <a:rPr lang="en-US" cap="none" dirty="0" err="1" smtClean="0"/>
              <a:t>ruxsat</a:t>
            </a:r>
            <a:r>
              <a:rPr lang="en-US" cap="none" dirty="0" smtClean="0"/>
              <a:t> </a:t>
            </a:r>
            <a:r>
              <a:rPr lang="en-US" cap="none" dirty="0" err="1" smtClean="0"/>
              <a:t>etiladi</a:t>
            </a:r>
            <a:r>
              <a:rPr lang="en-US" cap="none" dirty="0" smtClean="0"/>
              <a:t>.  </a:t>
            </a:r>
            <a:endParaRPr lang="ru-RU" cap="none" dirty="0" smtClean="0"/>
          </a:p>
          <a:p>
            <a:r>
              <a:rPr lang="en-US" cap="none" dirty="0" smtClean="0"/>
              <a:t> </a:t>
            </a:r>
            <a:r>
              <a:rPr lang="en-US" cap="none" dirty="0" err="1" smtClean="0"/>
              <a:t>Himoyalarning</a:t>
            </a:r>
            <a:r>
              <a:rPr lang="en-US" cap="none" dirty="0" smtClean="0"/>
              <a:t> </a:t>
            </a:r>
            <a:r>
              <a:rPr lang="en-US" cap="none" dirty="0" err="1" smtClean="0"/>
              <a:t>relelarini</a:t>
            </a:r>
            <a:r>
              <a:rPr lang="en-US" cap="none" dirty="0" smtClean="0"/>
              <a:t> </a:t>
            </a:r>
            <a:r>
              <a:rPr lang="en-US" cap="none" dirty="0" err="1" smtClean="0"/>
              <a:t>ta’minlovchi</a:t>
            </a:r>
            <a:r>
              <a:rPr lang="en-US" cap="none" dirty="0" smtClean="0"/>
              <a:t> </a:t>
            </a:r>
            <a:r>
              <a:rPr lang="en-US" cap="none" dirty="0" err="1" smtClean="0"/>
              <a:t>tok</a:t>
            </a:r>
            <a:r>
              <a:rPr lang="en-US" cap="none" dirty="0" smtClean="0"/>
              <a:t> </a:t>
            </a:r>
            <a:r>
              <a:rPr lang="en-US" cap="none" dirty="0" err="1" smtClean="0"/>
              <a:t>transformatorlari</a:t>
            </a:r>
            <a:r>
              <a:rPr lang="en-US" cap="none" dirty="0" smtClean="0"/>
              <a:t> </a:t>
            </a:r>
            <a:r>
              <a:rPr lang="en-US" cap="none" dirty="0" err="1" smtClean="0"/>
              <a:t>qisqa</a:t>
            </a:r>
            <a:r>
              <a:rPr lang="en-US" cap="none" dirty="0" smtClean="0"/>
              <a:t> </a:t>
            </a:r>
            <a:r>
              <a:rPr lang="en-US" cap="none" dirty="0" err="1" smtClean="0"/>
              <a:t>tutashuv</a:t>
            </a:r>
            <a:r>
              <a:rPr lang="en-US" cap="none" dirty="0" smtClean="0"/>
              <a:t> </a:t>
            </a:r>
            <a:r>
              <a:rPr lang="en-US" cap="none" dirty="0" err="1" smtClean="0"/>
              <a:t>toki</a:t>
            </a:r>
            <a:r>
              <a:rPr lang="en-US" cap="none" dirty="0" smtClean="0"/>
              <a:t> </a:t>
            </a:r>
            <a:r>
              <a:rPr lang="en-US" cap="none" dirty="0" err="1" smtClean="0"/>
              <a:t>oqqanda</a:t>
            </a:r>
            <a:r>
              <a:rPr lang="en-US" cap="none" dirty="0" smtClean="0"/>
              <a:t> </a:t>
            </a:r>
            <a:r>
              <a:rPr lang="en-US" cap="none" dirty="0" err="1" smtClean="0"/>
              <a:t>tok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bo‘yicha</a:t>
            </a:r>
            <a:r>
              <a:rPr lang="en-US" cap="none" dirty="0" smtClean="0"/>
              <a:t> </a:t>
            </a:r>
            <a:r>
              <a:rPr lang="en-US" cap="none" dirty="0" err="1" smtClean="0"/>
              <a:t>xatoligi</a:t>
            </a:r>
            <a:r>
              <a:rPr lang="en-US" cap="none" dirty="0" smtClean="0"/>
              <a:t> 10% </a:t>
            </a:r>
            <a:r>
              <a:rPr lang="en-US" cap="none" dirty="0" err="1" smtClean="0"/>
              <a:t>dan</a:t>
            </a:r>
            <a:r>
              <a:rPr lang="en-US" cap="none" dirty="0" smtClean="0"/>
              <a:t>, </a:t>
            </a:r>
            <a:r>
              <a:rPr lang="en-US" cap="none" dirty="0" err="1" smtClean="0"/>
              <a:t>burchak</a:t>
            </a:r>
            <a:r>
              <a:rPr lang="en-US" cap="none" dirty="0" smtClean="0"/>
              <a:t> </a:t>
            </a:r>
            <a:r>
              <a:rPr lang="en-US" cap="none" dirty="0" err="1" smtClean="0"/>
              <a:t>bo‘yicha</a:t>
            </a:r>
            <a:r>
              <a:rPr lang="en-US" cap="none" dirty="0" smtClean="0"/>
              <a:t> </a:t>
            </a:r>
            <a:r>
              <a:rPr lang="en-US" cap="none" dirty="0" err="1" smtClean="0"/>
              <a:t>esa</a:t>
            </a:r>
            <a:r>
              <a:rPr lang="en-US" cap="none" dirty="0" smtClean="0"/>
              <a:t> 7% </a:t>
            </a:r>
            <a:r>
              <a:rPr lang="en-US" cap="none" dirty="0" err="1" smtClean="0"/>
              <a:t>dan</a:t>
            </a:r>
            <a:r>
              <a:rPr lang="en-US" cap="none" dirty="0" smtClean="0"/>
              <a:t> </a:t>
            </a:r>
            <a:r>
              <a:rPr lang="en-US" cap="none" dirty="0" err="1" smtClean="0"/>
              <a:t>oshmaslik</a:t>
            </a:r>
            <a:r>
              <a:rPr lang="en-US" cap="none" dirty="0" smtClean="0"/>
              <a:t> </a:t>
            </a:r>
            <a:r>
              <a:rPr lang="en-US" cap="none" dirty="0" err="1" smtClean="0"/>
              <a:t>shartidan</a:t>
            </a:r>
            <a:r>
              <a:rPr lang="en-US" cap="none" dirty="0" smtClean="0"/>
              <a:t> </a:t>
            </a:r>
            <a:r>
              <a:rPr lang="en-US" cap="none" dirty="0" err="1" smtClean="0"/>
              <a:t>kelib</a:t>
            </a:r>
            <a:r>
              <a:rPr lang="en-US" cap="none" dirty="0" smtClean="0"/>
              <a:t> </a:t>
            </a:r>
            <a:r>
              <a:rPr lang="en-US" cap="none" dirty="0" err="1" smtClean="0"/>
              <a:t>chiqib</a:t>
            </a:r>
            <a:r>
              <a:rPr lang="en-US" cap="none" dirty="0" smtClean="0"/>
              <a:t> </a:t>
            </a:r>
            <a:r>
              <a:rPr lang="en-US" cap="none" dirty="0" err="1" smtClean="0"/>
              <a:t>tanlanishi</a:t>
            </a:r>
            <a:r>
              <a:rPr lang="en-US" cap="none" dirty="0" smtClean="0"/>
              <a:t> </a:t>
            </a:r>
            <a:r>
              <a:rPr lang="en-US" cap="none" dirty="0" err="1" smtClean="0"/>
              <a:t>shart</a:t>
            </a:r>
            <a:r>
              <a:rPr lang="en-US" cap="none" dirty="0" smtClean="0"/>
              <a:t>. </a:t>
            </a:r>
            <a:r>
              <a:rPr lang="en-US" cap="none" dirty="0" err="1" smtClean="0"/>
              <a:t>Xatolikning</a:t>
            </a:r>
            <a:r>
              <a:rPr lang="en-US" cap="none" dirty="0" smtClean="0"/>
              <a:t> </a:t>
            </a:r>
            <a:r>
              <a:rPr lang="en-US" cap="none" dirty="0" err="1" smtClean="0"/>
              <a:t>ortishi</a:t>
            </a:r>
            <a:r>
              <a:rPr lang="en-US" cap="none" dirty="0" smtClean="0"/>
              <a:t> </a:t>
            </a:r>
            <a:r>
              <a:rPr lang="en-US" cap="none" dirty="0" err="1" smtClean="0"/>
              <a:t>releli</a:t>
            </a:r>
            <a:r>
              <a:rPr lang="en-US" cap="none" dirty="0" smtClean="0"/>
              <a:t> </a:t>
            </a:r>
            <a:r>
              <a:rPr lang="en-US" cap="none" dirty="0" err="1" smtClean="0"/>
              <a:t>himoyaning</a:t>
            </a:r>
            <a:r>
              <a:rPr lang="en-US" cap="none" dirty="0" smtClean="0"/>
              <a:t> </a:t>
            </a:r>
            <a:r>
              <a:rPr lang="en-US" cap="none" dirty="0" err="1" smtClean="0"/>
              <a:t>noto‘g‘ri</a:t>
            </a:r>
            <a:r>
              <a:rPr lang="en-US" cap="none" dirty="0" smtClean="0"/>
              <a:t> </a:t>
            </a:r>
            <a:r>
              <a:rPr lang="en-US" cap="none" dirty="0" err="1" smtClean="0"/>
              <a:t>ishlashiga</a:t>
            </a:r>
            <a:r>
              <a:rPr lang="en-US" cap="none" dirty="0" smtClean="0"/>
              <a:t> </a:t>
            </a:r>
            <a:r>
              <a:rPr lang="en-US" cap="none" dirty="0" err="1" smtClean="0"/>
              <a:t>olib</a:t>
            </a:r>
            <a:r>
              <a:rPr lang="en-US" cap="none" dirty="0" smtClean="0"/>
              <a:t> </a:t>
            </a:r>
            <a:r>
              <a:rPr lang="en-US" cap="none" dirty="0" err="1" smtClean="0"/>
              <a:t>keladi</a:t>
            </a:r>
            <a:r>
              <a:rPr lang="en-US" cap="none" dirty="0" smtClean="0"/>
              <a:t>. </a:t>
            </a: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1241999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9652"/>
          </a:xfrm>
        </p:spPr>
        <p:txBody>
          <a:bodyPr/>
          <a:lstStyle/>
          <a:p>
            <a:pPr algn="ctr"/>
            <a:r>
              <a:rPr lang="en-US" sz="3200" dirty="0" err="1"/>
              <a:t>Mustaqil</a:t>
            </a:r>
            <a:r>
              <a:rPr lang="en-US" sz="3200" dirty="0"/>
              <a:t> </a:t>
            </a:r>
            <a:r>
              <a:rPr lang="en-US" sz="3200" dirty="0" err="1"/>
              <a:t>ish</a:t>
            </a:r>
            <a:r>
              <a:rPr lang="en-US" sz="3200" dirty="0"/>
              <a:t> </a:t>
            </a:r>
            <a:r>
              <a:rPr lang="en-US" sz="3200" dirty="0" err="1"/>
              <a:t>uchun</a:t>
            </a:r>
            <a:r>
              <a:rPr lang="en-US" sz="3200" dirty="0"/>
              <a:t> </a:t>
            </a:r>
            <a:r>
              <a:rPr lang="en-US" sz="3200" dirty="0" err="1"/>
              <a:t>berilgan</a:t>
            </a:r>
            <a:r>
              <a:rPr lang="en-US" sz="3200" dirty="0"/>
              <a:t> </a:t>
            </a:r>
            <a:r>
              <a:rPr lang="en-US" sz="3200" dirty="0" err="1"/>
              <a:t>boshlang‘ich</a:t>
            </a:r>
            <a:r>
              <a:rPr lang="en-US" sz="3200" dirty="0"/>
              <a:t> </a:t>
            </a:r>
            <a:r>
              <a:rPr lang="en-US" sz="3200" dirty="0" err="1"/>
              <a:t>ma’lumotlar</a:t>
            </a:r>
            <a:r>
              <a:rPr lang="en-US" sz="3200" dirty="0"/>
              <a:t> </a:t>
            </a:r>
            <a:r>
              <a:rPr lang="en-US" sz="3200" dirty="0" err="1"/>
              <a:t>variantlari</a:t>
            </a:r>
            <a:r>
              <a:rPr lang="en-US" sz="3200" dirty="0"/>
              <a:t>: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259063"/>
              </p:ext>
            </p:extLst>
          </p:nvPr>
        </p:nvGraphicFramePr>
        <p:xfrm>
          <a:off x="457201" y="1630396"/>
          <a:ext cx="11412746" cy="5029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500"/>
                <a:gridCol w="3310578"/>
                <a:gridCol w="3074354"/>
                <a:gridCol w="2225578"/>
                <a:gridCol w="2226736"/>
              </a:tblGrid>
              <a:tr h="787933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«A» nimstatsiyasining yuklamasi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MVt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5"/>
                        </a:spcAft>
                      </a:pPr>
                      <a:r>
                        <a:rPr lang="ru-RU" sz="1100">
                          <a:effectLst/>
                        </a:rPr>
                        <a:t>«B» </a:t>
                      </a:r>
                    </a:p>
                    <a:p>
                      <a:pPr marL="6350" marR="7620" indent="-6350"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nimstatsiyasining yuklamasi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MVt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4000"/>
                        </a:lnSpc>
                        <a:spcAft>
                          <a:spcPts val="5"/>
                        </a:spcAft>
                      </a:pPr>
                      <a:r>
                        <a:rPr lang="ru-RU" sz="1100">
                          <a:effectLst/>
                        </a:rPr>
                        <a:t>1-Havo </a:t>
                      </a:r>
                    </a:p>
                    <a:p>
                      <a:pPr marL="1270" marR="7620" indent="-6350"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liniyasining uzunligi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km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5"/>
                        </a:spcAft>
                      </a:pPr>
                      <a:r>
                        <a:rPr lang="ru-RU" sz="1100">
                          <a:effectLst/>
                        </a:rPr>
                        <a:t>2-Havo </a:t>
                      </a:r>
                    </a:p>
                    <a:p>
                      <a:pPr marL="6350" marR="7620" indent="-6350" algn="l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liniyasining uzunligi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km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  <a:tr h="223224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712" marR="181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74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30206" cy="642837"/>
          </a:xfrm>
        </p:spPr>
        <p:txBody>
          <a:bodyPr/>
          <a:lstStyle/>
          <a:p>
            <a:pPr algn="ctr"/>
            <a:r>
              <a:rPr lang="en-US" sz="3200" dirty="0" err="1"/>
              <a:t>Ochiq</a:t>
            </a:r>
            <a:r>
              <a:rPr lang="en-US" sz="3200" dirty="0"/>
              <a:t> </a:t>
            </a:r>
            <a:r>
              <a:rPr lang="en-US" sz="3200" dirty="0" err="1"/>
              <a:t>po‘lat-alyumin</a:t>
            </a:r>
            <a:r>
              <a:rPr lang="en-US" sz="3200" dirty="0"/>
              <a:t> </a:t>
            </a:r>
            <a:r>
              <a:rPr lang="en-US" sz="3200" dirty="0" err="1"/>
              <a:t>simlarning</a:t>
            </a:r>
            <a:r>
              <a:rPr lang="en-US" sz="3200" dirty="0"/>
              <a:t> </a:t>
            </a:r>
            <a:r>
              <a:rPr lang="en-US" sz="3200" dirty="0" err="1"/>
              <a:t>xarakteristikalari</a:t>
            </a:r>
            <a:r>
              <a:rPr lang="en-US" sz="3200" dirty="0"/>
              <a:t>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305567"/>
              </p:ext>
            </p:extLst>
          </p:nvPr>
        </p:nvGraphicFramePr>
        <p:xfrm>
          <a:off x="144989" y="1268403"/>
          <a:ext cx="5367290" cy="368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1550"/>
                <a:gridCol w="1342640"/>
                <a:gridCol w="1341550"/>
                <a:gridCol w="1341550"/>
              </a:tblGrid>
              <a:tr h="620395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Simning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markasi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1397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Tashqi diametr, mm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Uzoq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vaqt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ruxsat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etilgan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yuklama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toki</a:t>
                      </a:r>
                      <a:r>
                        <a:rPr lang="en-US" sz="1400" dirty="0">
                          <a:effectLst/>
                        </a:rPr>
                        <a:t>, A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km uchun aktiv qarshilik, Om/km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10185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АС-35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8,4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0,85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1209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АС-50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9,6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10185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АС-70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11,4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0,46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10185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АС-95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1209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АС-120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15,2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0,27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10185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АС-150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0,21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10185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АС-185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0,17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1209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АСО-240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21,6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10185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АСО-300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23,5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690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0,108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10185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АСО-400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27,2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0,08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1209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АСО-500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30,2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945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0,065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861553"/>
              </p:ext>
            </p:extLst>
          </p:nvPr>
        </p:nvGraphicFramePr>
        <p:xfrm>
          <a:off x="5632025" y="1265016"/>
          <a:ext cx="6256019" cy="3829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5762"/>
                <a:gridCol w="525197"/>
                <a:gridCol w="609846"/>
                <a:gridCol w="609846"/>
                <a:gridCol w="609846"/>
                <a:gridCol w="609846"/>
                <a:gridCol w="607992"/>
                <a:gridCol w="609846"/>
                <a:gridCol w="609846"/>
                <a:gridCol w="607992"/>
              </a:tblGrid>
              <a:tr h="484867"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Simning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markasi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R, </a:t>
                      </a:r>
                    </a:p>
                    <a:p>
                      <a:pPr marL="8826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Om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 grid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35 kV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110 </a:t>
                      </a:r>
                      <a:r>
                        <a:rPr lang="ru-RU" sz="1400" dirty="0" err="1">
                          <a:effectLst/>
                        </a:rPr>
                        <a:t>kV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 gridSpan="2"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220 kV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4615" marR="7620" indent="-6350"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X, </a:t>
                      </a:r>
                    </a:p>
                    <a:p>
                      <a:pPr marL="4699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Om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26670" marR="25400" indent="-6350"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B</a:t>
                      </a:r>
                      <a:r>
                        <a:rPr lang="ru-RU" sz="1400" baseline="-25000">
                          <a:effectLst/>
                        </a:rPr>
                        <a:t>0</a:t>
                      </a:r>
                      <a:r>
                        <a:rPr lang="ru-RU" sz="1400">
                          <a:effectLst/>
                        </a:rPr>
                        <a:t> sim,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r>
                        <a:rPr lang="ru-RU" sz="900">
                          <a:effectLst/>
                        </a:rPr>
                        <a:t>-4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2159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X, Om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26670" marR="25400" indent="-6350"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B</a:t>
                      </a:r>
                      <a:r>
                        <a:rPr lang="ru-RU" sz="1400" baseline="-25000">
                          <a:effectLst/>
                        </a:rPr>
                        <a:t>0</a:t>
                      </a:r>
                      <a:r>
                        <a:rPr lang="ru-RU" sz="1400">
                          <a:effectLst/>
                        </a:rPr>
                        <a:t> sim,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r>
                        <a:rPr lang="ru-RU" sz="900">
                          <a:effectLst/>
                        </a:rPr>
                        <a:t>-4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C, </a:t>
                      </a:r>
                    </a:p>
                    <a:p>
                      <a:pPr marL="26035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MVAr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2159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X, Om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26670" marR="25400" indent="-6350"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B</a:t>
                      </a:r>
                      <a:r>
                        <a:rPr lang="ru-RU" sz="1400" baseline="-25000">
                          <a:effectLst/>
                        </a:rPr>
                        <a:t>0</a:t>
                      </a:r>
                      <a:r>
                        <a:rPr lang="ru-RU" sz="1400">
                          <a:effectLst/>
                        </a:rPr>
                        <a:t> sim,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r>
                        <a:rPr lang="ru-RU" sz="900">
                          <a:effectLst/>
                        </a:rPr>
                        <a:t>-4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C, </a:t>
                      </a:r>
                    </a:p>
                    <a:p>
                      <a:pPr marL="26035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MVAr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</a:tr>
              <a:tr h="23216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АС-35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2603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44,5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2,59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</a:tr>
              <a:tr h="23216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АС-50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2603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43,3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2,65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</a:tr>
              <a:tr h="23216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АС-70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2603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2,73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2,85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3,40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</a:tr>
              <a:tr h="232160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АС-95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2603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41,1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2,81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42,9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2,65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</a:tr>
              <a:tr h="232160">
                <a:tc>
                  <a:txBody>
                    <a:bodyPr/>
                    <a:lstStyle/>
                    <a:p>
                      <a:pPr marL="1035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АС-120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2603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2,85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42,3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2,69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3,6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</a:tr>
              <a:tr h="232160">
                <a:tc>
                  <a:txBody>
                    <a:bodyPr/>
                    <a:lstStyle/>
                    <a:p>
                      <a:pPr marL="1035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АС-150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2603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39,8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2,9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41,6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2,74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3,65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</a:tr>
              <a:tr h="232160">
                <a:tc>
                  <a:txBody>
                    <a:bodyPr/>
                    <a:lstStyle/>
                    <a:p>
                      <a:pPr marL="1035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АС-185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2603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38,4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2,9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40,9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2,82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3,7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</a:tr>
              <a:tr h="232160">
                <a:tc>
                  <a:txBody>
                    <a:bodyPr/>
                    <a:lstStyle/>
                    <a:p>
                      <a:pPr marL="1035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АС-240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40,1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2,85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3,75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2,66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14,1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</a:tr>
              <a:tr h="232160">
                <a:tc>
                  <a:txBody>
                    <a:bodyPr/>
                    <a:lstStyle/>
                    <a:p>
                      <a:pPr marL="1035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АС-300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54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10,8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39,2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2,91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42,2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2,71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14,4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</a:tr>
              <a:tr h="232160">
                <a:tc>
                  <a:txBody>
                    <a:bodyPr/>
                    <a:lstStyle/>
                    <a:p>
                      <a:pPr marL="1035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АС-400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41,4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2,73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14,5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</a:tr>
              <a:tr h="232160">
                <a:tc>
                  <a:txBody>
                    <a:bodyPr/>
                    <a:lstStyle/>
                    <a:p>
                      <a:pPr marL="1035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АС-500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2,79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14,8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895" marR="44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2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Kuchlanish</a:t>
            </a:r>
            <a:r>
              <a:rPr lang="en-US" b="1" dirty="0"/>
              <a:t> </a:t>
            </a:r>
            <a:r>
              <a:rPr lang="en-US" b="1" dirty="0" err="1"/>
              <a:t>transformatorlarni</a:t>
            </a:r>
            <a:r>
              <a:rPr lang="en-US" b="1" dirty="0"/>
              <a:t> </a:t>
            </a:r>
            <a:r>
              <a:rPr lang="en-US" b="1" dirty="0" err="1"/>
              <a:t>ishlatish</a:t>
            </a:r>
            <a:endParaRPr lang="ru-RU" dirty="0"/>
          </a:p>
        </p:txBody>
      </p:sp>
      <p:pic>
        <p:nvPicPr>
          <p:cNvPr id="16" name="Picture 843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940494"/>
            <a:ext cx="5620129" cy="419576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056407" y="2055379"/>
            <a:ext cx="4865297" cy="2263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7620" indent="-6350" algn="ctr">
              <a:lnSpc>
                <a:spcPct val="112000"/>
              </a:lnSpc>
              <a:spcAft>
                <a:spcPts val="195"/>
              </a:spcAft>
            </a:pP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4.12-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rasm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Kuchlanish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transformatorlarining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ulanish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sxemalari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: a)-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chulg‘amlarini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ochiq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uchburchak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b)-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birlamchi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chulg‘amning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neytrali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izolyasiyalangan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holda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yulduzcha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v)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birlamchi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chulg‘amning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neytrali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zaminlangan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holda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yulduzcha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, g)-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yulduzcha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tarqalgan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uchburchak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nusxada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ulanish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sxemalari</a:t>
            </a:r>
            <a:r>
              <a:rPr lang="en-US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3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4.15 – </a:t>
            </a:r>
            <a:r>
              <a:rPr lang="en-US" sz="3600" dirty="0" err="1"/>
              <a:t>Ventili</a:t>
            </a:r>
            <a:r>
              <a:rPr lang="en-US" sz="3600" dirty="0"/>
              <a:t> </a:t>
            </a:r>
            <a:r>
              <a:rPr lang="en-US" sz="3600" dirty="0" err="1"/>
              <a:t>razryadnikning</a:t>
            </a:r>
            <a:r>
              <a:rPr lang="en-US" sz="3600" dirty="0"/>
              <a:t> </a:t>
            </a:r>
            <a:r>
              <a:rPr lang="en-US" sz="3600" dirty="0" err="1"/>
              <a:t>tashqi</a:t>
            </a:r>
            <a:r>
              <a:rPr lang="en-US" sz="3600" dirty="0"/>
              <a:t> </a:t>
            </a:r>
            <a:r>
              <a:rPr lang="en-US" sz="3600" dirty="0" err="1"/>
              <a:t>ko‘rinishi</a:t>
            </a:r>
            <a:r>
              <a:rPr lang="en-US" sz="3600" dirty="0" smtClean="0"/>
              <a:t>.</a:t>
            </a:r>
            <a:endParaRPr lang="ru-RU" sz="3600" dirty="0"/>
          </a:p>
        </p:txBody>
      </p:sp>
      <p:pic>
        <p:nvPicPr>
          <p:cNvPr id="4" name="Picture 875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627" y="1932316"/>
            <a:ext cx="7591245" cy="43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0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0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850" y="733245"/>
            <a:ext cx="7496354" cy="51183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00204" y="1932944"/>
            <a:ext cx="3717986" cy="254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5910" marR="7620" indent="-6350" algn="just">
              <a:lnSpc>
                <a:spcPct val="101000"/>
              </a:lnSpc>
              <a:spcAft>
                <a:spcPts val="905"/>
              </a:spcAft>
            </a:pP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4.17-rasm.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Shinalarning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joylashish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eskizlari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a-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gorizontal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b-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vertikal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v-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uchburchaklik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uchlari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bo‘ylab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295910" marR="7620" indent="-6350" algn="just">
              <a:lnSpc>
                <a:spcPct val="101000"/>
              </a:lnSpc>
              <a:spcAft>
                <a:spcPts val="905"/>
              </a:spcAft>
            </a:pP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g -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shinalarni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I, II, III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uzellarda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mahkamlash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1tayanch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izolyator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2—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po‘lat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planka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3—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shina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295910" marR="7620" indent="-6350" algn="just">
              <a:lnSpc>
                <a:spcPct val="101000"/>
              </a:lnSpc>
              <a:spcAft>
                <a:spcPts val="905"/>
              </a:spcAft>
            </a:pP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4-po‘lat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tirgak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trubka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5-alyuminiy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planka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6—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shpilka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56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23" y="629728"/>
            <a:ext cx="3001992" cy="5736566"/>
          </a:xfrm>
          <a:prstGeom prst="rect">
            <a:avLst/>
          </a:prstGeom>
        </p:spPr>
      </p:pic>
      <p:pic>
        <p:nvPicPr>
          <p:cNvPr id="5" name="Picture 9567"/>
          <p:cNvPicPr/>
          <p:nvPr/>
        </p:nvPicPr>
        <p:blipFill>
          <a:blip r:embed="rId3"/>
          <a:stretch>
            <a:fillRect/>
          </a:stretch>
        </p:blipFill>
        <p:spPr>
          <a:xfrm>
            <a:off x="3291037" y="629728"/>
            <a:ext cx="3566963" cy="57365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16057" y="276045"/>
            <a:ext cx="4800540" cy="5998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326390" indent="449580">
              <a:lnSpc>
                <a:spcPct val="101000"/>
              </a:lnSpc>
              <a:spcAft>
                <a:spcPts val="50"/>
              </a:spcAft>
            </a:pP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4.19-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rasm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ВМП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-10K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tipidagi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uzgich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PE-11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tipidagi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yuritmaga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ega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bo‘lgan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K-XII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seriyasidagi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TQK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shkafi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: 1-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surib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chiqariluvchi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telejka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bo‘lmasi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2-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tok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transformatorlari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kabel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yig‘imasi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6350" marR="326390" indent="449580">
              <a:lnSpc>
                <a:spcPct val="101000"/>
              </a:lnSpc>
              <a:spcAft>
                <a:spcPts val="50"/>
              </a:spcAft>
            </a:pP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3-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shinalar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tomonidan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birlamchi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ajratuvchi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kontaktlar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bo‘lmasi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4-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yig‘uvchi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shinalar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bo‘lmasi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5-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ikkilamchi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kommutatsiya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apparaturasi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bo‘lmasi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6-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surib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chiqariluvchi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telejka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7-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etkazish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mexanizmining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dastasi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6350" marR="326390" indent="449580">
              <a:lnSpc>
                <a:spcPct val="101000"/>
              </a:lnSpc>
              <a:spcAft>
                <a:spcPts val="50"/>
              </a:spcAft>
            </a:pP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8-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telejka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holatini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qayd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etuvchi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fiksator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9-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uzgich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10-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ikkilamchi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kommutatsiya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zanjirlarining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shtepselli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tutashmasi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6350" marR="326390" indent="449580">
              <a:lnSpc>
                <a:spcPct val="101000"/>
              </a:lnSpc>
              <a:spcAft>
                <a:spcPts val="50"/>
              </a:spcAft>
            </a:pP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11-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schetchikni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o‘rnatish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uchun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aylanma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lampa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12-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releli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himoya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paneli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13-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yig‘uvchi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shinalar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14-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tayanch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izolyatori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15-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o‘tkazish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izolyatori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16-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birlamchi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ajratuvchi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kontakt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17-</a:t>
            </a:r>
            <a:r>
              <a:rPr lang="en-US" sz="2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kuzatuv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derazasi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18-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kabel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yig‘masi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6350" marR="326390" indent="449580">
              <a:lnSpc>
                <a:spcPct val="101000"/>
              </a:lnSpc>
              <a:spcAft>
                <a:spcPts val="50"/>
              </a:spcAft>
            </a:pP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19-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tok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transformatori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20-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erga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ulanishdan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signallash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transformatori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6350" marR="326390" indent="449580">
              <a:lnSpc>
                <a:spcPct val="101000"/>
              </a:lnSpc>
              <a:spcAft>
                <a:spcPts val="50"/>
              </a:spcAft>
            </a:pP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21-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zaminlovchi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pichoq</a:t>
            </a:r>
            <a:r>
              <a:rPr lang="en-US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8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78935"/>
          </a:xfrm>
        </p:spPr>
        <p:txBody>
          <a:bodyPr/>
          <a:lstStyle/>
          <a:p>
            <a:r>
              <a:rPr lang="en-US" sz="2000" b="1" dirty="0"/>
              <a:t>110 kV </a:t>
            </a:r>
            <a:r>
              <a:rPr lang="en-US" sz="2000" b="1" dirty="0" err="1"/>
              <a:t>kuchlanishli</a:t>
            </a:r>
            <a:r>
              <a:rPr lang="en-US" sz="2000" b="1" dirty="0"/>
              <a:t> </a:t>
            </a:r>
            <a:r>
              <a:rPr lang="en-US" sz="2000" b="1" dirty="0" err="1"/>
              <a:t>uch</a:t>
            </a:r>
            <a:r>
              <a:rPr lang="en-US" sz="2000" b="1" dirty="0"/>
              <a:t> </a:t>
            </a:r>
            <a:r>
              <a:rPr lang="en-US" sz="2000" b="1" dirty="0" err="1"/>
              <a:t>fazali</a:t>
            </a:r>
            <a:r>
              <a:rPr lang="en-US" sz="2000" b="1" dirty="0"/>
              <a:t> </a:t>
            </a:r>
            <a:r>
              <a:rPr lang="en-US" sz="2000" b="1" dirty="0" err="1"/>
              <a:t>ikki</a:t>
            </a:r>
            <a:r>
              <a:rPr lang="en-US" sz="2000" b="1" dirty="0"/>
              <a:t> </a:t>
            </a:r>
            <a:r>
              <a:rPr lang="en-US" sz="2000" b="1" dirty="0" err="1"/>
              <a:t>chulgamli</a:t>
            </a:r>
            <a:r>
              <a:rPr lang="en-US" sz="2000" b="1" dirty="0"/>
              <a:t> </a:t>
            </a:r>
            <a:r>
              <a:rPr lang="en-US" sz="2000" b="1" dirty="0" err="1"/>
              <a:t>transformatorlar</a:t>
            </a:r>
            <a:r>
              <a:rPr lang="en-US" sz="2000" b="1" dirty="0"/>
              <a:t>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356414"/>
              </p:ext>
            </p:extLst>
          </p:nvPr>
        </p:nvGraphicFramePr>
        <p:xfrm>
          <a:off x="301926" y="1061048"/>
          <a:ext cx="11205711" cy="5589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974"/>
                <a:gridCol w="712134"/>
                <a:gridCol w="1118350"/>
                <a:gridCol w="1320383"/>
                <a:gridCol w="1320383"/>
                <a:gridCol w="709984"/>
                <a:gridCol w="712134"/>
                <a:gridCol w="712134"/>
                <a:gridCol w="712134"/>
                <a:gridCol w="710701"/>
                <a:gridCol w="709984"/>
                <a:gridCol w="663416"/>
              </a:tblGrid>
              <a:tr h="201625">
                <a:tc rowSpan="3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Transformator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turlari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rowSpan="3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</a:t>
                      </a:r>
                      <a:r>
                        <a:rPr lang="ru-RU" sz="900" baseline="-25000">
                          <a:effectLst/>
                        </a:rPr>
                        <a:t>nt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marL="3937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MVA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rowSpan="3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Rostlash oralikla-ri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gridSpan="6">
                  <a:txBody>
                    <a:bodyPr/>
                    <a:lstStyle/>
                    <a:p>
                      <a:pPr marL="6350" marR="424815" indent="-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Katalog ma’lumotlar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gridSpan="2"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Cho‘lg‘amlarni nom.kuchl.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8415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Uk%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P</a:t>
                      </a:r>
                      <a:r>
                        <a:rPr lang="ru-RU" sz="900" baseline="-25000">
                          <a:effectLst/>
                        </a:rPr>
                        <a:t>kt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kVt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P</a:t>
                      </a:r>
                      <a:r>
                        <a:rPr lang="ru-RU" sz="900" baseline="-25000">
                          <a:effectLst/>
                        </a:rPr>
                        <a:t>syu</a:t>
                      </a:r>
                      <a:r>
                        <a:rPr lang="ru-RU" sz="900">
                          <a:effectLst/>
                        </a:rPr>
                        <a:t> kVt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rowSpan="2">
                  <a:txBody>
                    <a:bodyPr/>
                    <a:lstStyle/>
                    <a:p>
                      <a:pPr marL="6413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I</a:t>
                      </a:r>
                      <a:r>
                        <a:rPr lang="ru-RU" sz="900" baseline="-25000">
                          <a:effectLst/>
                        </a:rPr>
                        <a:t>syu</a:t>
                      </a:r>
                      <a:r>
                        <a:rPr lang="ru-RU" sz="900">
                          <a:effectLst/>
                        </a:rPr>
                        <a:t>%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R</a:t>
                      </a:r>
                      <a:r>
                        <a:rPr lang="ru-RU" sz="900" baseline="-25000">
                          <a:effectLst/>
                        </a:rPr>
                        <a:t>t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marL="11303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Om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X</a:t>
                      </a:r>
                      <a:r>
                        <a:rPr lang="ru-RU" sz="900" baseline="-25000">
                          <a:effectLst/>
                        </a:rPr>
                        <a:t>t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marL="11303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Om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Q</a:t>
                      </a:r>
                      <a:r>
                        <a:rPr lang="ru-RU" sz="900" baseline="-25000">
                          <a:effectLst/>
                        </a:rPr>
                        <a:t>syu</a:t>
                      </a:r>
                      <a:r>
                        <a:rPr lang="ru-RU" sz="900">
                          <a:effectLst/>
                        </a:rPr>
                        <a:t> </a:t>
                      </a:r>
                    </a:p>
                    <a:p>
                      <a:pPr marL="2413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kVAr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20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YuK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PK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166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ТМН-2500/110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250"/>
                        </a:spcAft>
                      </a:pPr>
                      <a:r>
                        <a:rPr lang="ru-RU" sz="900">
                          <a:effectLst/>
                        </a:rPr>
                        <a:t>+10х1,50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+8х1,50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6,6; 11; 22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46,60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555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201625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ТМН-4000/110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401463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ТМН-6300/110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6,6; 11; 22;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38,5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0,90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401463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ТДН-10000/35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5"/>
                        </a:spcAft>
                      </a:pPr>
                      <a:r>
                        <a:rPr lang="ru-RU" sz="900">
                          <a:effectLst/>
                        </a:rPr>
                        <a:t>6,6; 11; 22;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38,5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7,95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201625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ТДН-1600/35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rowSpan="5"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6,3/6,3 </a:t>
                      </a:r>
                    </a:p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6,3/10,5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10,5/10,5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rowSpan="5"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4,38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86,7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136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201625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ТРДН-25000/110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2,54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55,9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201625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ТРДН-32000/110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1,87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43,5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201625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ТРДН-40000/110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1,87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66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201625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ТРДНС-40000/110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1,44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34,8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385879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ТД-40000/110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3,15; 6,3; 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1,44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34,8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401463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ТРДЦН-63000/110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+9х1,78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6,4/6,3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6,3/10,5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0,65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201625"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ТРДЦН-80000/110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+2х2,50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10,5/10,5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0,65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17,3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401463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ТД-80000/110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+2х2,50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6,3; 	10,5;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13,8; 3,15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0,60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0,65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17,3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201625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ТДЦ-125000/110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+2х2,50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10,5; 13,8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0,55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0,33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11,1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678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401463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ТДЦ-200000/110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+2х2,50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5"/>
                        </a:spcAft>
                      </a:pPr>
                      <a:r>
                        <a:rPr lang="ru-RU" sz="900">
                          <a:effectLst/>
                        </a:rPr>
                        <a:t>13,8;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15,75;18; 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0,23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6,9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201625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ТДЦ-250000/110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+2х2,50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15,75; 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790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0,17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  <a:tr h="201625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ТДЦ-400000/110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+2х2,50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121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1350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0,80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0,12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3,5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  <a:tc>
                  <a:txBody>
                    <a:bodyPr/>
                    <a:lstStyle/>
                    <a:p>
                      <a:pPr marL="12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3200 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88" marR="152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8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48278"/>
          </a:xfrm>
        </p:spPr>
        <p:txBody>
          <a:bodyPr/>
          <a:lstStyle/>
          <a:p>
            <a:pPr algn="ctr"/>
            <a:r>
              <a:rPr lang="en-US" sz="3200" b="1" dirty="0" err="1"/>
              <a:t>Uch</a:t>
            </a:r>
            <a:r>
              <a:rPr lang="en-US" sz="3200" b="1" dirty="0"/>
              <a:t> </a:t>
            </a:r>
            <a:r>
              <a:rPr lang="en-US" sz="3200" b="1" dirty="0" err="1"/>
              <a:t>fazali</a:t>
            </a:r>
            <a:r>
              <a:rPr lang="en-US" sz="3200" b="1" dirty="0"/>
              <a:t> </a:t>
            </a:r>
            <a:r>
              <a:rPr lang="en-US" sz="3200" b="1" dirty="0" err="1"/>
              <a:t>ikki</a:t>
            </a:r>
            <a:r>
              <a:rPr lang="en-US" sz="3200" b="1" dirty="0"/>
              <a:t> </a:t>
            </a:r>
            <a:r>
              <a:rPr lang="en-US" sz="3200" b="1" dirty="0" err="1"/>
              <a:t>cho‘lg‘amli</a:t>
            </a:r>
            <a:r>
              <a:rPr lang="en-US" sz="3200" b="1" dirty="0"/>
              <a:t> 220 kV </a:t>
            </a:r>
            <a:r>
              <a:rPr lang="en-US" sz="3200" b="1" dirty="0" err="1"/>
              <a:t>kuchlanishli</a:t>
            </a:r>
            <a:r>
              <a:rPr lang="en-US" sz="3200" b="1" dirty="0"/>
              <a:t> </a:t>
            </a:r>
            <a:r>
              <a:rPr lang="en-US" sz="3200" b="1" dirty="0" err="1"/>
              <a:t>transformatorlar</a:t>
            </a:r>
            <a:r>
              <a:rPr lang="en-US" sz="3200" b="1" dirty="0"/>
              <a:t>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083193"/>
              </p:ext>
            </p:extLst>
          </p:nvPr>
        </p:nvGraphicFramePr>
        <p:xfrm>
          <a:off x="577971" y="1604514"/>
          <a:ext cx="10998678" cy="5106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0925"/>
                <a:gridCol w="1068600"/>
                <a:gridCol w="1068600"/>
                <a:gridCol w="1157129"/>
                <a:gridCol w="1157129"/>
                <a:gridCol w="624083"/>
                <a:gridCol w="624083"/>
                <a:gridCol w="622200"/>
                <a:gridCol w="773512"/>
                <a:gridCol w="774767"/>
                <a:gridCol w="774767"/>
                <a:gridCol w="772883"/>
              </a:tblGrid>
              <a:tr h="222377"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Transformator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turlari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 gridSpan="4">
                  <a:txBody>
                    <a:bodyPr/>
                    <a:lstStyle/>
                    <a:p>
                      <a:pPr marL="10179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Katalog ma’lumotlar 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</a:tr>
              <a:tr h="663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S</a:t>
                      </a:r>
                      <a:r>
                        <a:rPr lang="ru-RU" sz="1000" baseline="-25000">
                          <a:effectLst/>
                        </a:rPr>
                        <a:t>nt</a:t>
                      </a:r>
                      <a:r>
                        <a:rPr lang="ru-RU" sz="1000">
                          <a:effectLst/>
                        </a:rPr>
                        <a:t> </a:t>
                      </a:r>
                    </a:p>
                    <a:p>
                      <a:pPr marL="41275" marR="7620" indent="-6350" algn="just">
                        <a:lnSpc>
                          <a:spcPct val="114000"/>
                        </a:lnSpc>
                        <a:spcAft>
                          <a:spcPts val="5"/>
                        </a:spcAft>
                      </a:pPr>
                      <a:r>
                        <a:rPr lang="ru-RU" sz="1000">
                          <a:effectLst/>
                        </a:rPr>
                        <a:t>MV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Rostlash oraliklari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U</a:t>
                      </a:r>
                      <a:r>
                        <a:rPr lang="ru-RU" sz="1000" baseline="-25000">
                          <a:effectLst/>
                        </a:rPr>
                        <a:t>yu</a:t>
                      </a:r>
                      <a:r>
                        <a:rPr lang="ru-RU" sz="100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k.t.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295910" marR="29591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U</a:t>
                      </a:r>
                      <a:r>
                        <a:rPr lang="ru-RU" sz="1000" baseline="-25000">
                          <a:effectLst/>
                        </a:rPr>
                        <a:t>p</a:t>
                      </a:r>
                      <a:r>
                        <a:rPr lang="ru-RU" sz="1000">
                          <a:effectLst/>
                        </a:rPr>
                        <a:t> kV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1524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U</a:t>
                      </a:r>
                      <a:r>
                        <a:rPr lang="ru-RU" sz="1000" baseline="-25000">
                          <a:effectLst/>
                        </a:rPr>
                        <a:t>k</a:t>
                      </a:r>
                      <a:r>
                        <a:rPr lang="ru-RU" sz="1000">
                          <a:effectLst/>
                        </a:rPr>
                        <a:t>%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</a:t>
                      </a:r>
                      <a:r>
                        <a:rPr lang="ru-RU" sz="1000" baseline="-25000">
                          <a:effectLst/>
                        </a:rPr>
                        <a:t>kt</a:t>
                      </a:r>
                      <a:r>
                        <a:rPr lang="ru-RU" sz="100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kVt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P</a:t>
                      </a:r>
                      <a:r>
                        <a:rPr lang="ru-RU" sz="1000" baseline="-25000">
                          <a:effectLst/>
                        </a:rPr>
                        <a:t>syu</a:t>
                      </a:r>
                      <a:r>
                        <a:rPr lang="ru-RU" sz="1000">
                          <a:effectLst/>
                        </a:rPr>
                        <a:t> kVt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</a:t>
                      </a:r>
                      <a:r>
                        <a:rPr lang="ru-RU" sz="1000" baseline="-25000">
                          <a:effectLst/>
                        </a:rPr>
                        <a:t>syu</a:t>
                      </a:r>
                      <a:r>
                        <a:rPr lang="ru-RU" sz="1000">
                          <a:effectLst/>
                        </a:rPr>
                        <a:t>%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R</a:t>
                      </a:r>
                      <a:r>
                        <a:rPr lang="ru-RU" sz="1000" baseline="-25000">
                          <a:effectLst/>
                        </a:rPr>
                        <a:t>t</a:t>
                      </a:r>
                      <a:r>
                        <a:rPr lang="ru-RU" sz="100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Om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X</a:t>
                      </a:r>
                      <a:r>
                        <a:rPr lang="ru-RU" sz="1000" baseline="-25000">
                          <a:effectLst/>
                        </a:rPr>
                        <a:t>t</a:t>
                      </a:r>
                      <a:r>
                        <a:rPr lang="ru-RU" sz="100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Om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Q</a:t>
                      </a:r>
                      <a:r>
                        <a:rPr lang="ru-RU" sz="1000" baseline="-25000">
                          <a:effectLst/>
                        </a:rPr>
                        <a:t>syu</a:t>
                      </a:r>
                      <a:r>
                        <a:rPr lang="ru-RU" sz="100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kVAr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</a:tr>
              <a:tr h="444753">
                <a:tc>
                  <a:txBody>
                    <a:bodyPr/>
                    <a:lstStyle/>
                    <a:p>
                      <a:pPr marL="7302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ТРДН-32000/220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+8х1,5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6,6/6,6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167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53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0,90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8,66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198,5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288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</a:tr>
              <a:tr h="444753">
                <a:tc>
                  <a:txBody>
                    <a:bodyPr/>
                    <a:lstStyle/>
                    <a:p>
                      <a:pPr marL="889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ТРДЦН-63000/220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63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+8х1,5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4572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6,6/11;11/11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82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0,80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4,00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504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</a:tr>
              <a:tr h="444753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ТДЦ-80000/220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+2х2,5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242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2603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6,3;10,5;13,8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2,64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72,8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480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</a:tr>
              <a:tr h="442797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ТРДЦН-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100000/220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+8х1,5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11/11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360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0,70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1,90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63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</a:tr>
              <a:tr h="444753">
                <a:tc>
                  <a:txBody>
                    <a:bodyPr/>
                    <a:lstStyle/>
                    <a:p>
                      <a:pPr marL="793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ТДЦ-125000/220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+2х2,5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242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6,3;10,5;13,8; 20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1,27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46,5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</a:tr>
              <a:tr h="442797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ТРДЦН-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160000/220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+8х1,5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11/11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526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167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0,60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1,08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39,7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960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</a:tr>
              <a:tr h="444753">
                <a:tc>
                  <a:txBody>
                    <a:bodyPr/>
                    <a:lstStyle/>
                    <a:p>
                      <a:pPr marL="793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ТДЦ-200000/220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242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13,8;5,75;18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580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0,77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</a:tr>
              <a:tr h="444753">
                <a:tc>
                  <a:txBody>
                    <a:bodyPr/>
                    <a:lstStyle/>
                    <a:p>
                      <a:pPr marL="793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ТДЦ-250000/220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250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242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13,8;15,75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0,55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23,2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1125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</a:tr>
              <a:tr h="444753">
                <a:tc>
                  <a:txBody>
                    <a:bodyPr/>
                    <a:lstStyle/>
                    <a:p>
                      <a:pPr marL="793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ТДЦ-400000/220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242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44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13,8;15,75;20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880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0,40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0,29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14,5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1600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</a:tr>
              <a:tr h="222377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ТЦ-630000/220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630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-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4889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242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15,75; 20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5016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1300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380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2730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0,35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0,17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9,2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2200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9" marR="316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2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9701"/>
          <p:cNvGrpSpPr/>
          <p:nvPr/>
        </p:nvGrpSpPr>
        <p:grpSpPr>
          <a:xfrm>
            <a:off x="282461" y="293298"/>
            <a:ext cx="4188565" cy="5952227"/>
            <a:chOff x="0" y="0"/>
            <a:chExt cx="4188693" cy="6689619"/>
          </a:xfrm>
        </p:grpSpPr>
        <p:pic>
          <p:nvPicPr>
            <p:cNvPr id="5" name="Picture 2189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130040" cy="3084195"/>
            </a:xfrm>
            <a:prstGeom prst="rect">
              <a:avLst/>
            </a:prstGeom>
          </p:spPr>
        </p:pic>
        <p:pic>
          <p:nvPicPr>
            <p:cNvPr id="6" name="Picture 2189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70" y="3086101"/>
              <a:ext cx="4127500" cy="3498850"/>
            </a:xfrm>
            <a:prstGeom prst="rect">
              <a:avLst/>
            </a:prstGeom>
          </p:spPr>
        </p:pic>
        <p:sp>
          <p:nvSpPr>
            <p:cNvPr id="7" name="Rectangle 21895"/>
            <p:cNvSpPr/>
            <p:nvPr/>
          </p:nvSpPr>
          <p:spPr>
            <a:xfrm>
              <a:off x="4129405" y="6427094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8" name="Picture 23087"/>
          <p:cNvPicPr/>
          <p:nvPr/>
        </p:nvPicPr>
        <p:blipFill>
          <a:blip r:embed="rId4"/>
          <a:stretch>
            <a:fillRect/>
          </a:stretch>
        </p:blipFill>
        <p:spPr>
          <a:xfrm>
            <a:off x="4589252" y="293298"/>
            <a:ext cx="7289321" cy="59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69011"/>
            <a:ext cx="9404723" cy="1164566"/>
          </a:xfrm>
        </p:spPr>
        <p:txBody>
          <a:bodyPr/>
          <a:lstStyle/>
          <a:p>
            <a:pPr algn="ctr"/>
            <a:r>
              <a:rPr lang="en-US" sz="3600" b="1" dirty="0"/>
              <a:t>35 kV </a:t>
            </a:r>
            <a:r>
              <a:rPr lang="en-US" sz="3600" b="1" dirty="0" err="1"/>
              <a:t>kuchlanishli</a:t>
            </a:r>
            <a:r>
              <a:rPr lang="en-US" sz="3600" b="1" dirty="0"/>
              <a:t> </a:t>
            </a:r>
            <a:r>
              <a:rPr lang="en-US" sz="3600" b="1" dirty="0" err="1"/>
              <a:t>uch</a:t>
            </a:r>
            <a:r>
              <a:rPr lang="en-US" sz="3600" b="1" dirty="0"/>
              <a:t> </a:t>
            </a:r>
            <a:r>
              <a:rPr lang="en-US" sz="3600" b="1" dirty="0" err="1"/>
              <a:t>fazali</a:t>
            </a:r>
            <a:r>
              <a:rPr lang="en-US" sz="3600" b="1" dirty="0"/>
              <a:t> </a:t>
            </a:r>
            <a:r>
              <a:rPr lang="en-US" sz="3600" b="1" dirty="0" err="1"/>
              <a:t>ikki</a:t>
            </a:r>
            <a:r>
              <a:rPr lang="en-US" sz="3600" b="1" dirty="0"/>
              <a:t> </a:t>
            </a:r>
            <a:r>
              <a:rPr lang="en-US" sz="3600" b="1" dirty="0" err="1"/>
              <a:t>cho‘lg‘amli</a:t>
            </a:r>
            <a:r>
              <a:rPr lang="en-US" sz="3600" b="1" dirty="0"/>
              <a:t> </a:t>
            </a:r>
            <a:r>
              <a:rPr lang="en-US" sz="3600" b="1" dirty="0" err="1"/>
              <a:t>transformatorlar</a:t>
            </a:r>
            <a:r>
              <a:rPr lang="en-US" sz="3600" b="1" dirty="0"/>
              <a:t> 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73716"/>
              </p:ext>
            </p:extLst>
          </p:nvPr>
        </p:nvGraphicFramePr>
        <p:xfrm>
          <a:off x="198407" y="1233571"/>
          <a:ext cx="11628406" cy="5503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7539"/>
                <a:gridCol w="611606"/>
                <a:gridCol w="1017189"/>
                <a:gridCol w="1625923"/>
                <a:gridCol w="1625923"/>
                <a:gridCol w="711387"/>
                <a:gridCol w="713541"/>
                <a:gridCol w="713541"/>
                <a:gridCol w="713541"/>
                <a:gridCol w="712104"/>
                <a:gridCol w="711387"/>
                <a:gridCol w="664725"/>
              </a:tblGrid>
              <a:tr h="183452">
                <a:tc rowSpan="3">
                  <a:txBody>
                    <a:bodyPr/>
                    <a:lstStyle/>
                    <a:p>
                      <a:pPr marL="5334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Transformator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turi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 rowSpan="3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S</a:t>
                      </a:r>
                      <a:r>
                        <a:rPr lang="ru-RU" sz="800" baseline="-25000">
                          <a:effectLst/>
                        </a:rPr>
                        <a:t>nt</a:t>
                      </a:r>
                      <a:r>
                        <a:rPr lang="ru-RU" sz="800">
                          <a:effectLst/>
                        </a:rPr>
                        <a:t> </a:t>
                      </a:r>
                    </a:p>
                    <a:p>
                      <a:pPr marL="41275" marR="7620" indent="-6350"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MV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A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 rowSpan="3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Rostlash oralikla-ri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 gridSpan="6">
                  <a:txBody>
                    <a:bodyPr/>
                    <a:lstStyle/>
                    <a:p>
                      <a:pPr marL="232156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Katalog ma’lumotlari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 gridSpan="2"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Chulg‘amlarning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nom</a:t>
                      </a:r>
                      <a:r>
                        <a:rPr lang="ru-RU" sz="800" dirty="0">
                          <a:effectLst/>
                        </a:rPr>
                        <a:t>. </a:t>
                      </a:r>
                      <a:r>
                        <a:rPr lang="ru-RU" sz="800" dirty="0" err="1">
                          <a:effectLst/>
                        </a:rPr>
                        <a:t>kuchl</a:t>
                      </a:r>
                      <a:r>
                        <a:rPr lang="ru-RU" sz="800" dirty="0">
                          <a:effectLst/>
                        </a:rPr>
                        <a:t>.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Uk%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P</a:t>
                      </a:r>
                      <a:r>
                        <a:rPr lang="ru-RU" sz="800" baseline="-25000">
                          <a:effectLst/>
                        </a:rPr>
                        <a:t>kt</a:t>
                      </a:r>
                      <a:r>
                        <a:rPr lang="ru-RU" sz="800">
                          <a:effectLst/>
                        </a:rPr>
                        <a:t> </a:t>
                      </a:r>
                    </a:p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kVt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P</a:t>
                      </a:r>
                      <a:r>
                        <a:rPr lang="ru-RU" sz="800" baseline="-25000">
                          <a:effectLst/>
                        </a:rPr>
                        <a:t>syu</a:t>
                      </a:r>
                      <a:r>
                        <a:rPr lang="ru-RU" sz="800">
                          <a:effectLst/>
                        </a:rPr>
                        <a:t> kVt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 rowSpan="2">
                  <a:txBody>
                    <a:bodyPr/>
                    <a:lstStyle/>
                    <a:p>
                      <a:pPr marL="4572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I</a:t>
                      </a:r>
                      <a:r>
                        <a:rPr lang="ru-RU" sz="800" baseline="-25000">
                          <a:effectLst/>
                        </a:rPr>
                        <a:t>syu</a:t>
                      </a:r>
                      <a:r>
                        <a:rPr lang="ru-RU" sz="800">
                          <a:effectLst/>
                        </a:rPr>
                        <a:t>%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R</a:t>
                      </a:r>
                      <a:r>
                        <a:rPr lang="ru-RU" sz="800" baseline="-25000">
                          <a:effectLst/>
                        </a:rPr>
                        <a:t>t</a:t>
                      </a:r>
                      <a:r>
                        <a:rPr lang="ru-RU" sz="800">
                          <a:effectLst/>
                        </a:rPr>
                        <a:t> </a:t>
                      </a:r>
                    </a:p>
                    <a:p>
                      <a:pPr marL="9461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Om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X</a:t>
                      </a:r>
                      <a:r>
                        <a:rPr lang="ru-RU" sz="800" baseline="-25000">
                          <a:effectLst/>
                        </a:rPr>
                        <a:t>t</a:t>
                      </a:r>
                      <a:r>
                        <a:rPr lang="ru-RU" sz="800">
                          <a:effectLst/>
                        </a:rPr>
                        <a:t> </a:t>
                      </a:r>
                    </a:p>
                    <a:p>
                      <a:pPr marL="9461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Om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 rowSpan="2"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Q</a:t>
                      </a:r>
                      <a:r>
                        <a:rPr lang="ru-RU" sz="800" baseline="-25000">
                          <a:effectLst/>
                        </a:rPr>
                        <a:t>syu</a:t>
                      </a:r>
                      <a:r>
                        <a:rPr lang="ru-RU" sz="800">
                          <a:effectLst/>
                        </a:rPr>
                        <a:t> </a:t>
                      </a: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kVAr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183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651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YuK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PK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076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ТМ-630/35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393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0,63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+2х2,5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6,3; 10,5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7,60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2,00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2,00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26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12,6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332152"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ТМН(ТМ)-1000/35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+6х1,5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6,3; 11(10,5)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11,90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2,75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1,50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16,00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87,50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15,0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332152"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ТМН(ТМ)-1600/35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1,6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+6х1,5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6,3; 11(10,5)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17,25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3,65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1,40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9,10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54,90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22,4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332152"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ТМН(ТМ)-2500/35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+6х1,5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6,3; 11(10,5)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24,25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5,10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1,10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5,20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35,00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27,5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332152"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ТМН(ТМ)-4000/35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4,0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+6х1,5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6,3; 11(10,5)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33,50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6,70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1,00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2,80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25,20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332152">
                <a:tc>
                  <a:txBody>
                    <a:bodyPr/>
                    <a:lstStyle/>
                    <a:p>
                      <a:pPr marL="5207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ТМН(ТМ)-6300/35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+6х1,5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6,3; 11(10,5)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46,50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9,40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0,90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11,60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16,10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56,7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166076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ТД-10000/35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+2х2,5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38,50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6,3; 10,5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14,50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0,80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0,87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10,10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166076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ТДН-10000/35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+8х1,5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36,75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6,3; 10,5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14,50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0,80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0,87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10,80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166076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ТДНС-10000/35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+8х1,5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36,75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3810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14,0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14,50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0,80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1,14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127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18,90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166076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ТД-16000/35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+2х2,5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38,50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6,3; 10,5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0,48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166076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ТДН-16000/35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+8х1,5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36,75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6,3; 10,5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0,48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6.75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166076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ТДНС-16000/35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16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+8х1,5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36,75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3810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10,0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0,55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8,40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166076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ТДНС-25000/35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+8х1,5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36,75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3810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10,0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0,70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0,29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5,40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166076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ТДН-25000/35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+8х1,5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36,75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6,3; 10,5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0,70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0,27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4,30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332152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ТРДН-25000/35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+8х1,5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6,3/6,3; 6,3/10,5; 10,5/10,5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0,70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0,31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5,10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332152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ТРДН-32000/35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32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+8х1,5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36,75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6,3/6,3; 6,3/10,5; 10,5/10,5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3810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33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0,70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0,23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4.85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224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166076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ТД-40000/35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2х2,5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38,50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6,3;10,5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39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0,65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0,15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2.87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260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332152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ТРДН-40000/35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+8х1,5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36,75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6,3/6,3; 6,3/10,5; 10,5/10,5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225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39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0,65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0,20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2.90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260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166076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ТРДН-36000/35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+8х1,5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36,75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6,3/6,3; 6,3/10,5;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3810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280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0,60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0,10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2.50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378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166076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ТДЦ-80000/35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+2х2,5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4254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38,50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6,3; 10,5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9,0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330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65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0,60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0,07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1.53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480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  <a:tr h="183452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65" marR="237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5318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1568</Words>
  <Application>Microsoft Office PowerPoint</Application>
  <PresentationFormat>Произвольный</PresentationFormat>
  <Paragraphs>961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Tok transformatorlarni ishlatish</vt:lpstr>
      <vt:lpstr>Kuchlanish transformatorlarni ishlatish</vt:lpstr>
      <vt:lpstr>4.15 – Ventili razryadnikning tashqi ko‘rinishi.</vt:lpstr>
      <vt:lpstr>Презентация PowerPoint</vt:lpstr>
      <vt:lpstr>Презентация PowerPoint</vt:lpstr>
      <vt:lpstr>110 kV kuchlanishli uch fazali ikki chulgamli transformatorlar  </vt:lpstr>
      <vt:lpstr>Uch fazali ikki cho‘lg‘amli 220 kV kuchlanishli transformatorlar </vt:lpstr>
      <vt:lpstr>Презентация PowerPoint</vt:lpstr>
      <vt:lpstr>35 kV kuchlanishli uch fazali ikki cho‘lg‘amli transformatorlar </vt:lpstr>
      <vt:lpstr>Mustaqil ish uchun berilgan boshlang‘ich ma’lumotlar variantlari: </vt:lpstr>
      <vt:lpstr>Ochiq po‘lat-alyumin simlarning xarakteristikalari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 transformatorlarni ishlatish</dc:title>
  <dc:creator>Электрик</dc:creator>
  <cp:lastModifiedBy>Elektrik</cp:lastModifiedBy>
  <cp:revision>3</cp:revision>
  <dcterms:created xsi:type="dcterms:W3CDTF">2021-12-30T05:29:18Z</dcterms:created>
  <dcterms:modified xsi:type="dcterms:W3CDTF">2023-07-07T10:20:16Z</dcterms:modified>
</cp:coreProperties>
</file>