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2" y="-10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540C-0644-4A89-91F2-9FEF7467D74A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C0D3-F720-4D8C-86B8-CFC6FFEF75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63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540C-0644-4A89-91F2-9FEF7467D74A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C0D3-F720-4D8C-86B8-CFC6FFEF75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86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540C-0644-4A89-91F2-9FEF7467D74A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C0D3-F720-4D8C-86B8-CFC6FFEF75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98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540C-0644-4A89-91F2-9FEF7467D74A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C0D3-F720-4D8C-86B8-CFC6FFEF756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214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540C-0644-4A89-91F2-9FEF7467D74A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C0D3-F720-4D8C-86B8-CFC6FFEF75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582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540C-0644-4A89-91F2-9FEF7467D74A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C0D3-F720-4D8C-86B8-CFC6FFEF75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201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540C-0644-4A89-91F2-9FEF7467D74A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C0D3-F720-4D8C-86B8-CFC6FFEF75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377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540C-0644-4A89-91F2-9FEF7467D74A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C0D3-F720-4D8C-86B8-CFC6FFEF75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869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540C-0644-4A89-91F2-9FEF7467D74A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C0D3-F720-4D8C-86B8-CFC6FFEF75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902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540C-0644-4A89-91F2-9FEF7467D74A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C0D3-F720-4D8C-86B8-CFC6FFEF75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34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540C-0644-4A89-91F2-9FEF7467D74A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C0D3-F720-4D8C-86B8-CFC6FFEF75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599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540C-0644-4A89-91F2-9FEF7467D74A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C0D3-F720-4D8C-86B8-CFC6FFEF75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112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540C-0644-4A89-91F2-9FEF7467D74A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C0D3-F720-4D8C-86B8-CFC6FFEF75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612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540C-0644-4A89-91F2-9FEF7467D74A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C0D3-F720-4D8C-86B8-CFC6FFEF75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915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540C-0644-4A89-91F2-9FEF7467D74A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C0D3-F720-4D8C-86B8-CFC6FFEF75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194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540C-0644-4A89-91F2-9FEF7467D74A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C0D3-F720-4D8C-86B8-CFC6FFEF75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924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540C-0644-4A89-91F2-9FEF7467D74A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4C0D3-F720-4D8C-86B8-CFC6FFEF75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101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59B540C-0644-4A89-91F2-9FEF7467D74A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4C0D3-F720-4D8C-86B8-CFC6FFEF75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4692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7536" y="404004"/>
            <a:ext cx="8825658" cy="536275"/>
          </a:xfrm>
        </p:spPr>
        <p:txBody>
          <a:bodyPr/>
          <a:lstStyle/>
          <a:p>
            <a:pPr algn="ctr"/>
            <a:r>
              <a:rPr lang="en-US" sz="2800" b="1" dirty="0" err="1"/>
              <a:t>Tiristorli</a:t>
            </a:r>
            <a:r>
              <a:rPr lang="en-US" sz="2800" b="1" dirty="0"/>
              <a:t> </a:t>
            </a:r>
            <a:r>
              <a:rPr lang="en-US" sz="2800" b="1" dirty="0" err="1"/>
              <a:t>chastota</a:t>
            </a:r>
            <a:r>
              <a:rPr lang="en-US" sz="2800" b="1" dirty="0"/>
              <a:t> </a:t>
            </a:r>
            <a:r>
              <a:rPr lang="en-US" sz="2800" b="1" dirty="0" err="1"/>
              <a:t>o‘zgartkichlar</a:t>
            </a:r>
            <a:r>
              <a:rPr lang="en-US" sz="2800" b="1" dirty="0"/>
              <a:t> 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0551" y="1147313"/>
            <a:ext cx="11464506" cy="5193102"/>
          </a:xfrm>
        </p:spPr>
        <p:txBody>
          <a:bodyPr>
            <a:normAutofit/>
          </a:bodyPr>
          <a:lstStyle/>
          <a:p>
            <a:r>
              <a:rPr lang="en-US" sz="2400" cap="none" dirty="0" smtClean="0"/>
              <a:t> </a:t>
            </a:r>
            <a:r>
              <a:rPr lang="en-US" sz="2400" cap="none" dirty="0" err="1" smtClean="0"/>
              <a:t>Tiristorli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bevosita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chastota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o‘zgartkichlarda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tarmoqdan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kelayotgan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o‘zgarmas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chastotali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va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kuchlanishning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haqiqiy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qiymati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o‘zgarmas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bo‘lgan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o‘zgaruvchan</a:t>
            </a:r>
            <a:r>
              <a:rPr lang="en-US" sz="2400" cap="none" dirty="0" smtClean="0"/>
              <a:t>  </a:t>
            </a:r>
            <a:r>
              <a:rPr lang="en-US" sz="2400" cap="none" dirty="0" err="1" smtClean="0"/>
              <a:t>tok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kuchlanishi</a:t>
            </a:r>
            <a:r>
              <a:rPr lang="en-US" sz="2400" cap="none" dirty="0" smtClean="0"/>
              <a:t>  </a:t>
            </a:r>
            <a:r>
              <a:rPr lang="en-US" sz="2400" cap="none" dirty="0" err="1" smtClean="0"/>
              <a:t>bevosita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oraliq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o‘zgartkichlarsiz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chastota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va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kuchlanishining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haqiqiy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qiymati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rostlanuvchan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o‘zgaruvchan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tok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kuchlanishiga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o‘zgartiriladi</a:t>
            </a:r>
            <a:r>
              <a:rPr lang="en-US" sz="2400" cap="none" dirty="0" smtClean="0"/>
              <a:t>. </a:t>
            </a:r>
            <a:endParaRPr lang="ru-RU" sz="2400" cap="none" dirty="0" smtClean="0"/>
          </a:p>
          <a:p>
            <a:r>
              <a:rPr lang="en-US" sz="2400" cap="none" dirty="0" err="1" smtClean="0"/>
              <a:t>Bevosita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tcho‘ning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ishlash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prinsipini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shu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o‘zgartkichning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bir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fazali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sxemasi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asosida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ko‘rib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chiqamiz</a:t>
            </a:r>
            <a:r>
              <a:rPr lang="en-US" sz="2400" cap="none" dirty="0" smtClean="0"/>
              <a:t> (9–</a:t>
            </a:r>
            <a:r>
              <a:rPr lang="en-US" sz="2400" cap="none" dirty="0" err="1" smtClean="0"/>
              <a:t>rasm</a:t>
            </a:r>
            <a:r>
              <a:rPr lang="en-US" sz="2400" cap="none" dirty="0" smtClean="0"/>
              <a:t>). Bu </a:t>
            </a:r>
            <a:r>
              <a:rPr lang="en-US" sz="2400" cap="none" dirty="0" err="1" smtClean="0"/>
              <a:t>sxema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o‘zgarmas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tok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tiristorli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o‘zgartkichning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reversiv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nol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sxemasidan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iboratdir</a:t>
            </a:r>
            <a:r>
              <a:rPr lang="en-US" sz="2400" cap="none" dirty="0" smtClean="0"/>
              <a:t>. Agar chap </a:t>
            </a:r>
            <a:r>
              <a:rPr lang="en-US" sz="2400" cap="none" dirty="0" err="1" smtClean="0"/>
              <a:t>guruh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tiristorlariga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ochilishi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uchun</a:t>
            </a:r>
            <a:r>
              <a:rPr lang="en-US" sz="2400" cap="none" dirty="0" smtClean="0"/>
              <a:t> signal </a:t>
            </a:r>
            <a:r>
              <a:rPr lang="en-US" sz="2400" cap="none" dirty="0" err="1" smtClean="0"/>
              <a:t>berganimizda</a:t>
            </a:r>
            <a:r>
              <a:rPr lang="en-US" sz="2400" cap="none" dirty="0" smtClean="0"/>
              <a:t>, </a:t>
            </a:r>
            <a:r>
              <a:rPr lang="en-US" sz="2400" cap="none" dirty="0" err="1" smtClean="0"/>
              <a:t>yuklanish</a:t>
            </a:r>
            <a:r>
              <a:rPr lang="en-US" sz="2400" cap="none" dirty="0" smtClean="0"/>
              <a:t> </a:t>
            </a:r>
            <a:r>
              <a:rPr lang="en-US" sz="2400" i="1" cap="none" dirty="0" err="1" smtClean="0"/>
              <a:t>z</a:t>
            </a:r>
            <a:r>
              <a:rPr lang="en-US" sz="2400" i="1" cap="none" baseline="-25000" dirty="0" err="1" smtClean="0"/>
              <a:t>yuk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dan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kuchlanish</a:t>
            </a:r>
            <a:r>
              <a:rPr lang="en-US" sz="2400" cap="none" dirty="0" smtClean="0"/>
              <a:t>  </a:t>
            </a:r>
            <a:r>
              <a:rPr lang="en-US" sz="2400" cap="none" dirty="0" err="1" smtClean="0"/>
              <a:t>nol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nuqtaga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nisbatan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musbat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ishorali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bo‘ladi</a:t>
            </a:r>
            <a:r>
              <a:rPr lang="en-US" sz="2400" cap="none" dirty="0" smtClean="0"/>
              <a:t> </a:t>
            </a:r>
            <a:endParaRPr lang="ru-RU" sz="2400" cap="none" dirty="0"/>
          </a:p>
        </p:txBody>
      </p:sp>
    </p:spTree>
    <p:extLst>
      <p:ext uri="{BB962C8B-B14F-4D97-AF65-F5344CB8AC3E}">
        <p14:creationId xmlns:p14="http://schemas.microsoft.com/office/powerpoint/2010/main" val="1855603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4215" y="873723"/>
            <a:ext cx="9404723" cy="772073"/>
          </a:xfrm>
        </p:spPr>
        <p:txBody>
          <a:bodyPr/>
          <a:lstStyle/>
          <a:p>
            <a:r>
              <a:rPr lang="en-US" sz="2800" dirty="0"/>
              <a:t>9– </a:t>
            </a:r>
            <a:r>
              <a:rPr lang="en-US" sz="2800" dirty="0" err="1"/>
              <a:t>rasm</a:t>
            </a:r>
            <a:r>
              <a:rPr lang="en-US" sz="2800" dirty="0"/>
              <a:t>.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fazali</a:t>
            </a:r>
            <a:r>
              <a:rPr lang="en-US" sz="2800" dirty="0"/>
              <a:t> </a:t>
            </a:r>
            <a:r>
              <a:rPr lang="en-US" sz="2800" dirty="0" err="1"/>
              <a:t>bevosita</a:t>
            </a:r>
            <a:r>
              <a:rPr lang="en-US" sz="2800" dirty="0"/>
              <a:t> </a:t>
            </a:r>
            <a:r>
              <a:rPr lang="en-US" sz="2800" dirty="0" err="1"/>
              <a:t>TChO‘ning</a:t>
            </a:r>
            <a:r>
              <a:rPr lang="en-US" sz="2800" dirty="0"/>
              <a:t> </a:t>
            </a:r>
            <a:r>
              <a:rPr lang="en-US" sz="2800" dirty="0" err="1"/>
              <a:t>sxemasi</a:t>
            </a:r>
            <a:r>
              <a:rPr lang="en-US" sz="2800" dirty="0"/>
              <a:t> </a:t>
            </a:r>
            <a:endParaRPr lang="ru-RU" sz="2800" dirty="0"/>
          </a:p>
        </p:txBody>
      </p:sp>
      <p:grpSp>
        <p:nvGrpSpPr>
          <p:cNvPr id="4" name="Group 122715"/>
          <p:cNvGrpSpPr/>
          <p:nvPr/>
        </p:nvGrpSpPr>
        <p:grpSpPr>
          <a:xfrm>
            <a:off x="3131389" y="2375159"/>
            <a:ext cx="3347049" cy="3344154"/>
            <a:chOff x="0" y="-43715"/>
            <a:chExt cx="2361898" cy="2594312"/>
          </a:xfrm>
        </p:grpSpPr>
        <p:sp>
          <p:nvSpPr>
            <p:cNvPr id="5" name="Shape 8001"/>
            <p:cNvSpPr/>
            <p:nvPr/>
          </p:nvSpPr>
          <p:spPr>
            <a:xfrm>
              <a:off x="584835" y="759418"/>
              <a:ext cx="495300" cy="0"/>
            </a:xfrm>
            <a:custGeom>
              <a:avLst/>
              <a:gdLst/>
              <a:ahLst/>
              <a:cxnLst/>
              <a:rect l="0" t="0" r="0" b="0"/>
              <a:pathLst>
                <a:path w="495300">
                  <a:moveTo>
                    <a:pt x="0" y="0"/>
                  </a:moveTo>
                  <a:lnTo>
                    <a:pt x="495300" y="0"/>
                  </a:lnTo>
                </a:path>
              </a:pathLst>
            </a:custGeom>
            <a:ln w="285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" name="Shape 8002"/>
            <p:cNvSpPr/>
            <p:nvPr/>
          </p:nvSpPr>
          <p:spPr>
            <a:xfrm>
              <a:off x="584835" y="185378"/>
              <a:ext cx="635" cy="122555"/>
            </a:xfrm>
            <a:custGeom>
              <a:avLst/>
              <a:gdLst/>
              <a:ahLst/>
              <a:cxnLst/>
              <a:rect l="0" t="0" r="0" b="0"/>
              <a:pathLst>
                <a:path w="635" h="122555">
                  <a:moveTo>
                    <a:pt x="0" y="0"/>
                  </a:moveTo>
                  <a:lnTo>
                    <a:pt x="635" y="1225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" name="Shape 8003"/>
            <p:cNvSpPr/>
            <p:nvPr/>
          </p:nvSpPr>
          <p:spPr>
            <a:xfrm>
              <a:off x="532765" y="497798"/>
              <a:ext cx="48895" cy="95250"/>
            </a:xfrm>
            <a:custGeom>
              <a:avLst/>
              <a:gdLst/>
              <a:ahLst/>
              <a:cxnLst/>
              <a:rect l="0" t="0" r="0" b="0"/>
              <a:pathLst>
                <a:path w="48895" h="95250">
                  <a:moveTo>
                    <a:pt x="48895" y="95250"/>
                  </a:moveTo>
                  <a:cubicBezTo>
                    <a:pt x="48260" y="95250"/>
                    <a:pt x="47625" y="95250"/>
                    <a:pt x="46990" y="95250"/>
                  </a:cubicBezTo>
                  <a:cubicBezTo>
                    <a:pt x="20955" y="95250"/>
                    <a:pt x="0" y="73914"/>
                    <a:pt x="0" y="47625"/>
                  </a:cubicBezTo>
                  <a:cubicBezTo>
                    <a:pt x="0" y="21336"/>
                    <a:pt x="20955" y="0"/>
                    <a:pt x="46990" y="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" name="Shape 8004"/>
            <p:cNvSpPr/>
            <p:nvPr/>
          </p:nvSpPr>
          <p:spPr>
            <a:xfrm>
              <a:off x="532765" y="398738"/>
              <a:ext cx="48895" cy="94615"/>
            </a:xfrm>
            <a:custGeom>
              <a:avLst/>
              <a:gdLst/>
              <a:ahLst/>
              <a:cxnLst/>
              <a:rect l="0" t="0" r="0" b="0"/>
              <a:pathLst>
                <a:path w="48895" h="94615">
                  <a:moveTo>
                    <a:pt x="48895" y="94615"/>
                  </a:moveTo>
                  <a:cubicBezTo>
                    <a:pt x="48260" y="94615"/>
                    <a:pt x="47625" y="94615"/>
                    <a:pt x="46990" y="94615"/>
                  </a:cubicBezTo>
                  <a:cubicBezTo>
                    <a:pt x="20955" y="94615"/>
                    <a:pt x="0" y="73406"/>
                    <a:pt x="0" y="47244"/>
                  </a:cubicBezTo>
                  <a:cubicBezTo>
                    <a:pt x="0" y="21209"/>
                    <a:pt x="20955" y="0"/>
                    <a:pt x="46990" y="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" name="Shape 8005"/>
            <p:cNvSpPr/>
            <p:nvPr/>
          </p:nvSpPr>
          <p:spPr>
            <a:xfrm>
              <a:off x="529590" y="300313"/>
              <a:ext cx="48260" cy="95250"/>
            </a:xfrm>
            <a:custGeom>
              <a:avLst/>
              <a:gdLst/>
              <a:ahLst/>
              <a:cxnLst/>
              <a:rect l="0" t="0" r="0" b="0"/>
              <a:pathLst>
                <a:path w="48260" h="95250">
                  <a:moveTo>
                    <a:pt x="48260" y="95250"/>
                  </a:moveTo>
                  <a:cubicBezTo>
                    <a:pt x="47625" y="95250"/>
                    <a:pt x="46990" y="95250"/>
                    <a:pt x="46355" y="95250"/>
                  </a:cubicBezTo>
                  <a:cubicBezTo>
                    <a:pt x="20701" y="95250"/>
                    <a:pt x="0" y="73913"/>
                    <a:pt x="0" y="47625"/>
                  </a:cubicBezTo>
                  <a:cubicBezTo>
                    <a:pt x="0" y="21336"/>
                    <a:pt x="20701" y="0"/>
                    <a:pt x="46355" y="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Shape 8006"/>
            <p:cNvSpPr/>
            <p:nvPr/>
          </p:nvSpPr>
          <p:spPr>
            <a:xfrm>
              <a:off x="590550" y="591778"/>
              <a:ext cx="0" cy="122555"/>
            </a:xfrm>
            <a:custGeom>
              <a:avLst/>
              <a:gdLst/>
              <a:ahLst/>
              <a:cxnLst/>
              <a:rect l="0" t="0" r="0" b="0"/>
              <a:pathLst>
                <a:path h="122555">
                  <a:moveTo>
                    <a:pt x="0" y="0"/>
                  </a:moveTo>
                  <a:lnTo>
                    <a:pt x="0" y="1225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Shape 8007"/>
            <p:cNvSpPr/>
            <p:nvPr/>
          </p:nvSpPr>
          <p:spPr>
            <a:xfrm>
              <a:off x="556895" y="140928"/>
              <a:ext cx="52705" cy="52705"/>
            </a:xfrm>
            <a:custGeom>
              <a:avLst/>
              <a:gdLst/>
              <a:ahLst/>
              <a:cxnLst/>
              <a:rect l="0" t="0" r="0" b="0"/>
              <a:pathLst>
                <a:path w="52705" h="52705">
                  <a:moveTo>
                    <a:pt x="26289" y="0"/>
                  </a:moveTo>
                  <a:cubicBezTo>
                    <a:pt x="11811" y="0"/>
                    <a:pt x="0" y="11811"/>
                    <a:pt x="0" y="26416"/>
                  </a:cubicBezTo>
                  <a:cubicBezTo>
                    <a:pt x="0" y="40894"/>
                    <a:pt x="11811" y="52705"/>
                    <a:pt x="26289" y="52705"/>
                  </a:cubicBezTo>
                  <a:cubicBezTo>
                    <a:pt x="40894" y="52705"/>
                    <a:pt x="52705" y="40894"/>
                    <a:pt x="52705" y="26416"/>
                  </a:cubicBezTo>
                  <a:cubicBezTo>
                    <a:pt x="52705" y="11811"/>
                    <a:pt x="40894" y="0"/>
                    <a:pt x="2628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Shape 8008"/>
            <p:cNvSpPr/>
            <p:nvPr/>
          </p:nvSpPr>
          <p:spPr>
            <a:xfrm>
              <a:off x="835025" y="191093"/>
              <a:ext cx="635" cy="122555"/>
            </a:xfrm>
            <a:custGeom>
              <a:avLst/>
              <a:gdLst/>
              <a:ahLst/>
              <a:cxnLst/>
              <a:rect l="0" t="0" r="0" b="0"/>
              <a:pathLst>
                <a:path w="635" h="122555">
                  <a:moveTo>
                    <a:pt x="0" y="0"/>
                  </a:moveTo>
                  <a:lnTo>
                    <a:pt x="635" y="1225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Shape 8009"/>
            <p:cNvSpPr/>
            <p:nvPr/>
          </p:nvSpPr>
          <p:spPr>
            <a:xfrm>
              <a:off x="782955" y="503513"/>
              <a:ext cx="48895" cy="95250"/>
            </a:xfrm>
            <a:custGeom>
              <a:avLst/>
              <a:gdLst/>
              <a:ahLst/>
              <a:cxnLst/>
              <a:rect l="0" t="0" r="0" b="0"/>
              <a:pathLst>
                <a:path w="48895" h="95250">
                  <a:moveTo>
                    <a:pt x="48895" y="95250"/>
                  </a:moveTo>
                  <a:cubicBezTo>
                    <a:pt x="48260" y="95250"/>
                    <a:pt x="47625" y="95250"/>
                    <a:pt x="46990" y="95250"/>
                  </a:cubicBezTo>
                  <a:cubicBezTo>
                    <a:pt x="20955" y="95250"/>
                    <a:pt x="0" y="73914"/>
                    <a:pt x="0" y="47625"/>
                  </a:cubicBezTo>
                  <a:cubicBezTo>
                    <a:pt x="0" y="21336"/>
                    <a:pt x="20955" y="0"/>
                    <a:pt x="46990" y="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Shape 8010"/>
            <p:cNvSpPr/>
            <p:nvPr/>
          </p:nvSpPr>
          <p:spPr>
            <a:xfrm>
              <a:off x="782955" y="404453"/>
              <a:ext cx="48895" cy="94615"/>
            </a:xfrm>
            <a:custGeom>
              <a:avLst/>
              <a:gdLst/>
              <a:ahLst/>
              <a:cxnLst/>
              <a:rect l="0" t="0" r="0" b="0"/>
              <a:pathLst>
                <a:path w="48895" h="94615">
                  <a:moveTo>
                    <a:pt x="48895" y="94615"/>
                  </a:moveTo>
                  <a:cubicBezTo>
                    <a:pt x="48260" y="94615"/>
                    <a:pt x="47625" y="94615"/>
                    <a:pt x="46990" y="94615"/>
                  </a:cubicBezTo>
                  <a:cubicBezTo>
                    <a:pt x="20955" y="94615"/>
                    <a:pt x="0" y="73406"/>
                    <a:pt x="0" y="47371"/>
                  </a:cubicBezTo>
                  <a:cubicBezTo>
                    <a:pt x="0" y="21209"/>
                    <a:pt x="20955" y="0"/>
                    <a:pt x="46990" y="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" name="Shape 8011"/>
            <p:cNvSpPr/>
            <p:nvPr/>
          </p:nvSpPr>
          <p:spPr>
            <a:xfrm>
              <a:off x="779780" y="306028"/>
              <a:ext cx="48260" cy="95250"/>
            </a:xfrm>
            <a:custGeom>
              <a:avLst/>
              <a:gdLst/>
              <a:ahLst/>
              <a:cxnLst/>
              <a:rect l="0" t="0" r="0" b="0"/>
              <a:pathLst>
                <a:path w="48260" h="95250">
                  <a:moveTo>
                    <a:pt x="48260" y="95250"/>
                  </a:moveTo>
                  <a:cubicBezTo>
                    <a:pt x="47625" y="95250"/>
                    <a:pt x="46990" y="95250"/>
                    <a:pt x="46355" y="95250"/>
                  </a:cubicBezTo>
                  <a:cubicBezTo>
                    <a:pt x="20701" y="95250"/>
                    <a:pt x="0" y="73914"/>
                    <a:pt x="0" y="47625"/>
                  </a:cubicBezTo>
                  <a:cubicBezTo>
                    <a:pt x="0" y="21336"/>
                    <a:pt x="20701" y="0"/>
                    <a:pt x="46355" y="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" name="Shape 8012"/>
            <p:cNvSpPr/>
            <p:nvPr/>
          </p:nvSpPr>
          <p:spPr>
            <a:xfrm>
              <a:off x="840740" y="597493"/>
              <a:ext cx="0" cy="122555"/>
            </a:xfrm>
            <a:custGeom>
              <a:avLst/>
              <a:gdLst/>
              <a:ahLst/>
              <a:cxnLst/>
              <a:rect l="0" t="0" r="0" b="0"/>
              <a:pathLst>
                <a:path h="122555">
                  <a:moveTo>
                    <a:pt x="0" y="0"/>
                  </a:moveTo>
                  <a:lnTo>
                    <a:pt x="0" y="1225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Shape 8013"/>
            <p:cNvSpPr/>
            <p:nvPr/>
          </p:nvSpPr>
          <p:spPr>
            <a:xfrm>
              <a:off x="807085" y="146643"/>
              <a:ext cx="52705" cy="52705"/>
            </a:xfrm>
            <a:custGeom>
              <a:avLst/>
              <a:gdLst/>
              <a:ahLst/>
              <a:cxnLst/>
              <a:rect l="0" t="0" r="0" b="0"/>
              <a:pathLst>
                <a:path w="52705" h="52705">
                  <a:moveTo>
                    <a:pt x="26416" y="0"/>
                  </a:moveTo>
                  <a:cubicBezTo>
                    <a:pt x="11811" y="0"/>
                    <a:pt x="0" y="11811"/>
                    <a:pt x="0" y="26289"/>
                  </a:cubicBezTo>
                  <a:cubicBezTo>
                    <a:pt x="0" y="40894"/>
                    <a:pt x="11811" y="52705"/>
                    <a:pt x="26416" y="52705"/>
                  </a:cubicBezTo>
                  <a:cubicBezTo>
                    <a:pt x="40894" y="52705"/>
                    <a:pt x="52705" y="40894"/>
                    <a:pt x="52705" y="26289"/>
                  </a:cubicBezTo>
                  <a:cubicBezTo>
                    <a:pt x="52705" y="11811"/>
                    <a:pt x="40894" y="0"/>
                    <a:pt x="2641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" name="Shape 8014"/>
            <p:cNvSpPr/>
            <p:nvPr/>
          </p:nvSpPr>
          <p:spPr>
            <a:xfrm>
              <a:off x="1074420" y="185378"/>
              <a:ext cx="0" cy="122555"/>
            </a:xfrm>
            <a:custGeom>
              <a:avLst/>
              <a:gdLst/>
              <a:ahLst/>
              <a:cxnLst/>
              <a:rect l="0" t="0" r="0" b="0"/>
              <a:pathLst>
                <a:path h="122555">
                  <a:moveTo>
                    <a:pt x="0" y="0"/>
                  </a:moveTo>
                  <a:lnTo>
                    <a:pt x="0" y="1225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" name="Shape 8015"/>
            <p:cNvSpPr/>
            <p:nvPr/>
          </p:nvSpPr>
          <p:spPr>
            <a:xfrm>
              <a:off x="1022350" y="498433"/>
              <a:ext cx="48895" cy="95250"/>
            </a:xfrm>
            <a:custGeom>
              <a:avLst/>
              <a:gdLst/>
              <a:ahLst/>
              <a:cxnLst/>
              <a:rect l="0" t="0" r="0" b="0"/>
              <a:pathLst>
                <a:path w="48895" h="95250">
                  <a:moveTo>
                    <a:pt x="48895" y="95250"/>
                  </a:moveTo>
                  <a:cubicBezTo>
                    <a:pt x="48260" y="95250"/>
                    <a:pt x="47625" y="95250"/>
                    <a:pt x="46990" y="95250"/>
                  </a:cubicBezTo>
                  <a:cubicBezTo>
                    <a:pt x="20955" y="95250"/>
                    <a:pt x="0" y="73914"/>
                    <a:pt x="0" y="47625"/>
                  </a:cubicBezTo>
                  <a:cubicBezTo>
                    <a:pt x="0" y="21336"/>
                    <a:pt x="20955" y="0"/>
                    <a:pt x="46990" y="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" name="Shape 8016"/>
            <p:cNvSpPr/>
            <p:nvPr/>
          </p:nvSpPr>
          <p:spPr>
            <a:xfrm>
              <a:off x="1022350" y="399373"/>
              <a:ext cx="48895" cy="94615"/>
            </a:xfrm>
            <a:custGeom>
              <a:avLst/>
              <a:gdLst/>
              <a:ahLst/>
              <a:cxnLst/>
              <a:rect l="0" t="0" r="0" b="0"/>
              <a:pathLst>
                <a:path w="48895" h="94615">
                  <a:moveTo>
                    <a:pt x="48895" y="94615"/>
                  </a:moveTo>
                  <a:cubicBezTo>
                    <a:pt x="48260" y="94615"/>
                    <a:pt x="47625" y="94615"/>
                    <a:pt x="46990" y="94615"/>
                  </a:cubicBezTo>
                  <a:cubicBezTo>
                    <a:pt x="20955" y="94615"/>
                    <a:pt x="0" y="73406"/>
                    <a:pt x="0" y="47244"/>
                  </a:cubicBezTo>
                  <a:cubicBezTo>
                    <a:pt x="0" y="21209"/>
                    <a:pt x="20955" y="0"/>
                    <a:pt x="46990" y="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Shape 8017"/>
            <p:cNvSpPr/>
            <p:nvPr/>
          </p:nvSpPr>
          <p:spPr>
            <a:xfrm>
              <a:off x="1019175" y="300948"/>
              <a:ext cx="48260" cy="95250"/>
            </a:xfrm>
            <a:custGeom>
              <a:avLst/>
              <a:gdLst/>
              <a:ahLst/>
              <a:cxnLst/>
              <a:rect l="0" t="0" r="0" b="0"/>
              <a:pathLst>
                <a:path w="48260" h="95250">
                  <a:moveTo>
                    <a:pt x="48260" y="95250"/>
                  </a:moveTo>
                  <a:cubicBezTo>
                    <a:pt x="47625" y="95250"/>
                    <a:pt x="46990" y="95250"/>
                    <a:pt x="46355" y="95250"/>
                  </a:cubicBezTo>
                  <a:cubicBezTo>
                    <a:pt x="20701" y="95250"/>
                    <a:pt x="0" y="73914"/>
                    <a:pt x="0" y="47625"/>
                  </a:cubicBezTo>
                  <a:cubicBezTo>
                    <a:pt x="0" y="21336"/>
                    <a:pt x="20701" y="0"/>
                    <a:pt x="46355" y="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8018"/>
            <p:cNvSpPr/>
            <p:nvPr/>
          </p:nvSpPr>
          <p:spPr>
            <a:xfrm>
              <a:off x="1080135" y="591778"/>
              <a:ext cx="0" cy="122555"/>
            </a:xfrm>
            <a:custGeom>
              <a:avLst/>
              <a:gdLst/>
              <a:ahLst/>
              <a:cxnLst/>
              <a:rect l="0" t="0" r="0" b="0"/>
              <a:pathLst>
                <a:path h="122555">
                  <a:moveTo>
                    <a:pt x="0" y="0"/>
                  </a:moveTo>
                  <a:lnTo>
                    <a:pt x="0" y="1225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8019"/>
            <p:cNvSpPr/>
            <p:nvPr/>
          </p:nvSpPr>
          <p:spPr>
            <a:xfrm>
              <a:off x="1046480" y="140928"/>
              <a:ext cx="52705" cy="52705"/>
            </a:xfrm>
            <a:custGeom>
              <a:avLst/>
              <a:gdLst/>
              <a:ahLst/>
              <a:cxnLst/>
              <a:rect l="0" t="0" r="0" b="0"/>
              <a:pathLst>
                <a:path w="52705" h="52705">
                  <a:moveTo>
                    <a:pt x="26416" y="0"/>
                  </a:moveTo>
                  <a:cubicBezTo>
                    <a:pt x="11811" y="0"/>
                    <a:pt x="0" y="11811"/>
                    <a:pt x="0" y="26416"/>
                  </a:cubicBezTo>
                  <a:cubicBezTo>
                    <a:pt x="0" y="40894"/>
                    <a:pt x="11811" y="52705"/>
                    <a:pt x="26416" y="52705"/>
                  </a:cubicBezTo>
                  <a:cubicBezTo>
                    <a:pt x="40894" y="52705"/>
                    <a:pt x="52705" y="40894"/>
                    <a:pt x="52705" y="26416"/>
                  </a:cubicBezTo>
                  <a:cubicBezTo>
                    <a:pt x="52705" y="11811"/>
                    <a:pt x="40894" y="0"/>
                    <a:pt x="2641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8020"/>
            <p:cNvSpPr/>
            <p:nvPr/>
          </p:nvSpPr>
          <p:spPr>
            <a:xfrm>
              <a:off x="584835" y="714968"/>
              <a:ext cx="495300" cy="0"/>
            </a:xfrm>
            <a:custGeom>
              <a:avLst/>
              <a:gdLst/>
              <a:ahLst/>
              <a:cxnLst/>
              <a:rect l="0" t="0" r="0" b="0"/>
              <a:pathLst>
                <a:path w="495300">
                  <a:moveTo>
                    <a:pt x="0" y="0"/>
                  </a:moveTo>
                  <a:lnTo>
                    <a:pt x="49530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8021"/>
            <p:cNvSpPr/>
            <p:nvPr/>
          </p:nvSpPr>
          <p:spPr>
            <a:xfrm>
              <a:off x="824230" y="692743"/>
              <a:ext cx="29210" cy="29210"/>
            </a:xfrm>
            <a:custGeom>
              <a:avLst/>
              <a:gdLst/>
              <a:ahLst/>
              <a:cxnLst/>
              <a:rect l="0" t="0" r="0" b="0"/>
              <a:pathLst>
                <a:path w="29210" h="29210">
                  <a:moveTo>
                    <a:pt x="14605" y="0"/>
                  </a:moveTo>
                  <a:cubicBezTo>
                    <a:pt x="22733" y="0"/>
                    <a:pt x="29210" y="6477"/>
                    <a:pt x="29210" y="14605"/>
                  </a:cubicBezTo>
                  <a:cubicBezTo>
                    <a:pt x="29210" y="22733"/>
                    <a:pt x="22733" y="29210"/>
                    <a:pt x="14605" y="29210"/>
                  </a:cubicBezTo>
                  <a:cubicBezTo>
                    <a:pt x="6477" y="29210"/>
                    <a:pt x="0" y="22733"/>
                    <a:pt x="0" y="14605"/>
                  </a:cubicBezTo>
                  <a:cubicBezTo>
                    <a:pt x="0" y="6477"/>
                    <a:pt x="6477" y="0"/>
                    <a:pt x="14605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8022"/>
            <p:cNvSpPr/>
            <p:nvPr/>
          </p:nvSpPr>
          <p:spPr>
            <a:xfrm>
              <a:off x="824230" y="692743"/>
              <a:ext cx="29210" cy="29210"/>
            </a:xfrm>
            <a:custGeom>
              <a:avLst/>
              <a:gdLst/>
              <a:ahLst/>
              <a:cxnLst/>
              <a:rect l="0" t="0" r="0" b="0"/>
              <a:pathLst>
                <a:path w="29210" h="29210">
                  <a:moveTo>
                    <a:pt x="14605" y="0"/>
                  </a:moveTo>
                  <a:cubicBezTo>
                    <a:pt x="6477" y="0"/>
                    <a:pt x="0" y="6477"/>
                    <a:pt x="0" y="14605"/>
                  </a:cubicBezTo>
                  <a:cubicBezTo>
                    <a:pt x="0" y="22733"/>
                    <a:pt x="6477" y="29210"/>
                    <a:pt x="14605" y="29210"/>
                  </a:cubicBezTo>
                  <a:cubicBezTo>
                    <a:pt x="22733" y="29210"/>
                    <a:pt x="29210" y="22733"/>
                    <a:pt x="29210" y="14605"/>
                  </a:cubicBezTo>
                  <a:cubicBezTo>
                    <a:pt x="29210" y="6477"/>
                    <a:pt x="22733" y="0"/>
                    <a:pt x="14605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8023"/>
            <p:cNvSpPr/>
            <p:nvPr/>
          </p:nvSpPr>
          <p:spPr>
            <a:xfrm>
              <a:off x="1084580" y="1212173"/>
              <a:ext cx="0" cy="770890"/>
            </a:xfrm>
            <a:custGeom>
              <a:avLst/>
              <a:gdLst/>
              <a:ahLst/>
              <a:cxnLst/>
              <a:rect l="0" t="0" r="0" b="0"/>
              <a:pathLst>
                <a:path h="770890">
                  <a:moveTo>
                    <a:pt x="0" y="77089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Shape 8024"/>
            <p:cNvSpPr/>
            <p:nvPr/>
          </p:nvSpPr>
          <p:spPr>
            <a:xfrm>
              <a:off x="1084580" y="926423"/>
              <a:ext cx="48895" cy="95250"/>
            </a:xfrm>
            <a:custGeom>
              <a:avLst/>
              <a:gdLst/>
              <a:ahLst/>
              <a:cxnLst/>
              <a:rect l="0" t="0" r="0" b="0"/>
              <a:pathLst>
                <a:path w="48895" h="95250">
                  <a:moveTo>
                    <a:pt x="0" y="0"/>
                  </a:moveTo>
                  <a:cubicBezTo>
                    <a:pt x="635" y="0"/>
                    <a:pt x="1270" y="0"/>
                    <a:pt x="1905" y="0"/>
                  </a:cubicBezTo>
                  <a:cubicBezTo>
                    <a:pt x="27940" y="0"/>
                    <a:pt x="48895" y="21336"/>
                    <a:pt x="48895" y="47625"/>
                  </a:cubicBezTo>
                  <a:cubicBezTo>
                    <a:pt x="48895" y="73914"/>
                    <a:pt x="27940" y="95250"/>
                    <a:pt x="1905" y="9525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9" name="Shape 8025"/>
            <p:cNvSpPr/>
            <p:nvPr/>
          </p:nvSpPr>
          <p:spPr>
            <a:xfrm>
              <a:off x="1084580" y="1025483"/>
              <a:ext cx="48895" cy="94615"/>
            </a:xfrm>
            <a:custGeom>
              <a:avLst/>
              <a:gdLst/>
              <a:ahLst/>
              <a:cxnLst/>
              <a:rect l="0" t="0" r="0" b="0"/>
              <a:pathLst>
                <a:path w="48895" h="94615">
                  <a:moveTo>
                    <a:pt x="0" y="0"/>
                  </a:moveTo>
                  <a:cubicBezTo>
                    <a:pt x="635" y="0"/>
                    <a:pt x="1270" y="0"/>
                    <a:pt x="1905" y="0"/>
                  </a:cubicBezTo>
                  <a:cubicBezTo>
                    <a:pt x="27940" y="0"/>
                    <a:pt x="48895" y="21209"/>
                    <a:pt x="48895" y="47371"/>
                  </a:cubicBezTo>
                  <a:cubicBezTo>
                    <a:pt x="48895" y="73406"/>
                    <a:pt x="27940" y="94615"/>
                    <a:pt x="1905" y="94615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0" name="Shape 8026"/>
            <p:cNvSpPr/>
            <p:nvPr/>
          </p:nvSpPr>
          <p:spPr>
            <a:xfrm>
              <a:off x="1089025" y="1123908"/>
              <a:ext cx="48260" cy="95250"/>
            </a:xfrm>
            <a:custGeom>
              <a:avLst/>
              <a:gdLst/>
              <a:ahLst/>
              <a:cxnLst/>
              <a:rect l="0" t="0" r="0" b="0"/>
              <a:pathLst>
                <a:path w="48260" h="95250">
                  <a:moveTo>
                    <a:pt x="0" y="0"/>
                  </a:moveTo>
                  <a:cubicBezTo>
                    <a:pt x="635" y="0"/>
                    <a:pt x="1270" y="0"/>
                    <a:pt x="1905" y="0"/>
                  </a:cubicBezTo>
                  <a:cubicBezTo>
                    <a:pt x="27559" y="0"/>
                    <a:pt x="48260" y="21336"/>
                    <a:pt x="48260" y="47625"/>
                  </a:cubicBezTo>
                  <a:cubicBezTo>
                    <a:pt x="48260" y="73914"/>
                    <a:pt x="27559" y="95250"/>
                    <a:pt x="1905" y="9525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1" name="Shape 8027"/>
            <p:cNvSpPr/>
            <p:nvPr/>
          </p:nvSpPr>
          <p:spPr>
            <a:xfrm>
              <a:off x="1076325" y="805773"/>
              <a:ext cx="635" cy="122555"/>
            </a:xfrm>
            <a:custGeom>
              <a:avLst/>
              <a:gdLst/>
              <a:ahLst/>
              <a:cxnLst/>
              <a:rect l="0" t="0" r="0" b="0"/>
              <a:pathLst>
                <a:path w="635" h="122555">
                  <a:moveTo>
                    <a:pt x="635" y="12255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2" name="Shape 8028"/>
            <p:cNvSpPr/>
            <p:nvPr/>
          </p:nvSpPr>
          <p:spPr>
            <a:xfrm>
              <a:off x="831215" y="1207093"/>
              <a:ext cx="1905" cy="485775"/>
            </a:xfrm>
            <a:custGeom>
              <a:avLst/>
              <a:gdLst/>
              <a:ahLst/>
              <a:cxnLst/>
              <a:rect l="0" t="0" r="0" b="0"/>
              <a:pathLst>
                <a:path w="1905" h="485775">
                  <a:moveTo>
                    <a:pt x="1905" y="48577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3" name="Shape 8029"/>
            <p:cNvSpPr/>
            <p:nvPr/>
          </p:nvSpPr>
          <p:spPr>
            <a:xfrm>
              <a:off x="834390" y="921343"/>
              <a:ext cx="48895" cy="95250"/>
            </a:xfrm>
            <a:custGeom>
              <a:avLst/>
              <a:gdLst/>
              <a:ahLst/>
              <a:cxnLst/>
              <a:rect l="0" t="0" r="0" b="0"/>
              <a:pathLst>
                <a:path w="48895" h="95250">
                  <a:moveTo>
                    <a:pt x="0" y="0"/>
                  </a:moveTo>
                  <a:cubicBezTo>
                    <a:pt x="635" y="0"/>
                    <a:pt x="1270" y="0"/>
                    <a:pt x="1905" y="0"/>
                  </a:cubicBezTo>
                  <a:cubicBezTo>
                    <a:pt x="27940" y="0"/>
                    <a:pt x="48895" y="21336"/>
                    <a:pt x="48895" y="47625"/>
                  </a:cubicBezTo>
                  <a:cubicBezTo>
                    <a:pt x="48895" y="73914"/>
                    <a:pt x="27940" y="95250"/>
                    <a:pt x="1905" y="9525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4" name="Shape 8030"/>
            <p:cNvSpPr/>
            <p:nvPr/>
          </p:nvSpPr>
          <p:spPr>
            <a:xfrm>
              <a:off x="834390" y="1020403"/>
              <a:ext cx="48895" cy="94615"/>
            </a:xfrm>
            <a:custGeom>
              <a:avLst/>
              <a:gdLst/>
              <a:ahLst/>
              <a:cxnLst/>
              <a:rect l="0" t="0" r="0" b="0"/>
              <a:pathLst>
                <a:path w="48895" h="94615">
                  <a:moveTo>
                    <a:pt x="0" y="0"/>
                  </a:moveTo>
                  <a:cubicBezTo>
                    <a:pt x="635" y="0"/>
                    <a:pt x="1270" y="0"/>
                    <a:pt x="1905" y="0"/>
                  </a:cubicBezTo>
                  <a:cubicBezTo>
                    <a:pt x="27940" y="0"/>
                    <a:pt x="48895" y="21209"/>
                    <a:pt x="48895" y="47371"/>
                  </a:cubicBezTo>
                  <a:cubicBezTo>
                    <a:pt x="48895" y="73406"/>
                    <a:pt x="27940" y="94615"/>
                    <a:pt x="1905" y="94615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5" name="Shape 8031"/>
            <p:cNvSpPr/>
            <p:nvPr/>
          </p:nvSpPr>
          <p:spPr>
            <a:xfrm>
              <a:off x="838835" y="1118828"/>
              <a:ext cx="48260" cy="95250"/>
            </a:xfrm>
            <a:custGeom>
              <a:avLst/>
              <a:gdLst/>
              <a:ahLst/>
              <a:cxnLst/>
              <a:rect l="0" t="0" r="0" b="0"/>
              <a:pathLst>
                <a:path w="48260" h="95250">
                  <a:moveTo>
                    <a:pt x="0" y="0"/>
                  </a:moveTo>
                  <a:cubicBezTo>
                    <a:pt x="635" y="0"/>
                    <a:pt x="1270" y="0"/>
                    <a:pt x="1905" y="0"/>
                  </a:cubicBezTo>
                  <a:cubicBezTo>
                    <a:pt x="27559" y="0"/>
                    <a:pt x="48260" y="21336"/>
                    <a:pt x="48260" y="47625"/>
                  </a:cubicBezTo>
                  <a:cubicBezTo>
                    <a:pt x="48260" y="73914"/>
                    <a:pt x="27559" y="95250"/>
                    <a:pt x="1905" y="9525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6" name="Shape 8032"/>
            <p:cNvSpPr/>
            <p:nvPr/>
          </p:nvSpPr>
          <p:spPr>
            <a:xfrm>
              <a:off x="825500" y="800058"/>
              <a:ext cx="635" cy="122555"/>
            </a:xfrm>
            <a:custGeom>
              <a:avLst/>
              <a:gdLst/>
              <a:ahLst/>
              <a:cxnLst/>
              <a:rect l="0" t="0" r="0" b="0"/>
              <a:pathLst>
                <a:path w="635" h="122555">
                  <a:moveTo>
                    <a:pt x="635" y="12255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7" name="Shape 8033"/>
            <p:cNvSpPr/>
            <p:nvPr/>
          </p:nvSpPr>
          <p:spPr>
            <a:xfrm>
              <a:off x="592455" y="1212173"/>
              <a:ext cx="0" cy="175895"/>
            </a:xfrm>
            <a:custGeom>
              <a:avLst/>
              <a:gdLst/>
              <a:ahLst/>
              <a:cxnLst/>
              <a:rect l="0" t="0" r="0" b="0"/>
              <a:pathLst>
                <a:path h="175895">
                  <a:moveTo>
                    <a:pt x="0" y="17589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8" name="Shape 8034"/>
            <p:cNvSpPr/>
            <p:nvPr/>
          </p:nvSpPr>
          <p:spPr>
            <a:xfrm>
              <a:off x="596265" y="926423"/>
              <a:ext cx="48895" cy="95250"/>
            </a:xfrm>
            <a:custGeom>
              <a:avLst/>
              <a:gdLst/>
              <a:ahLst/>
              <a:cxnLst/>
              <a:rect l="0" t="0" r="0" b="0"/>
              <a:pathLst>
                <a:path w="48895" h="95250">
                  <a:moveTo>
                    <a:pt x="0" y="0"/>
                  </a:moveTo>
                  <a:cubicBezTo>
                    <a:pt x="635" y="0"/>
                    <a:pt x="1270" y="0"/>
                    <a:pt x="1905" y="0"/>
                  </a:cubicBezTo>
                  <a:cubicBezTo>
                    <a:pt x="27940" y="0"/>
                    <a:pt x="48895" y="21336"/>
                    <a:pt x="48895" y="47625"/>
                  </a:cubicBezTo>
                  <a:cubicBezTo>
                    <a:pt x="48895" y="73914"/>
                    <a:pt x="27940" y="95250"/>
                    <a:pt x="1905" y="9525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9" name="Shape 8035"/>
            <p:cNvSpPr/>
            <p:nvPr/>
          </p:nvSpPr>
          <p:spPr>
            <a:xfrm>
              <a:off x="596265" y="1025483"/>
              <a:ext cx="48895" cy="95250"/>
            </a:xfrm>
            <a:custGeom>
              <a:avLst/>
              <a:gdLst/>
              <a:ahLst/>
              <a:cxnLst/>
              <a:rect l="0" t="0" r="0" b="0"/>
              <a:pathLst>
                <a:path w="48895" h="95250">
                  <a:moveTo>
                    <a:pt x="0" y="0"/>
                  </a:moveTo>
                  <a:cubicBezTo>
                    <a:pt x="635" y="0"/>
                    <a:pt x="1270" y="0"/>
                    <a:pt x="1905" y="0"/>
                  </a:cubicBezTo>
                  <a:cubicBezTo>
                    <a:pt x="27940" y="0"/>
                    <a:pt x="48895" y="21336"/>
                    <a:pt x="48895" y="47625"/>
                  </a:cubicBezTo>
                  <a:cubicBezTo>
                    <a:pt x="48895" y="73914"/>
                    <a:pt x="27940" y="95250"/>
                    <a:pt x="1905" y="9525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0" name="Shape 8036"/>
            <p:cNvSpPr/>
            <p:nvPr/>
          </p:nvSpPr>
          <p:spPr>
            <a:xfrm>
              <a:off x="599440" y="1123908"/>
              <a:ext cx="48260" cy="95250"/>
            </a:xfrm>
            <a:custGeom>
              <a:avLst/>
              <a:gdLst/>
              <a:ahLst/>
              <a:cxnLst/>
              <a:rect l="0" t="0" r="0" b="0"/>
              <a:pathLst>
                <a:path w="48260" h="95250">
                  <a:moveTo>
                    <a:pt x="0" y="0"/>
                  </a:moveTo>
                  <a:cubicBezTo>
                    <a:pt x="635" y="0"/>
                    <a:pt x="1270" y="0"/>
                    <a:pt x="1905" y="0"/>
                  </a:cubicBezTo>
                  <a:cubicBezTo>
                    <a:pt x="27559" y="0"/>
                    <a:pt x="48260" y="21336"/>
                    <a:pt x="48260" y="47625"/>
                  </a:cubicBezTo>
                  <a:cubicBezTo>
                    <a:pt x="48260" y="73914"/>
                    <a:pt x="27559" y="95250"/>
                    <a:pt x="1905" y="9525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1" name="Shape 8037"/>
            <p:cNvSpPr/>
            <p:nvPr/>
          </p:nvSpPr>
          <p:spPr>
            <a:xfrm>
              <a:off x="586740" y="805773"/>
              <a:ext cx="0" cy="122555"/>
            </a:xfrm>
            <a:custGeom>
              <a:avLst/>
              <a:gdLst/>
              <a:ahLst/>
              <a:cxnLst/>
              <a:rect l="0" t="0" r="0" b="0"/>
              <a:pathLst>
                <a:path h="122555">
                  <a:moveTo>
                    <a:pt x="0" y="12255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2" name="Shape 8038"/>
            <p:cNvSpPr/>
            <p:nvPr/>
          </p:nvSpPr>
          <p:spPr>
            <a:xfrm>
              <a:off x="586740" y="805138"/>
              <a:ext cx="495935" cy="0"/>
            </a:xfrm>
            <a:custGeom>
              <a:avLst/>
              <a:gdLst/>
              <a:ahLst/>
              <a:cxnLst/>
              <a:rect l="0" t="0" r="0" b="0"/>
              <a:pathLst>
                <a:path w="495935">
                  <a:moveTo>
                    <a:pt x="495935" y="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3" name="Shape 8039"/>
            <p:cNvSpPr/>
            <p:nvPr/>
          </p:nvSpPr>
          <p:spPr>
            <a:xfrm>
              <a:off x="814070" y="797518"/>
              <a:ext cx="29210" cy="29845"/>
            </a:xfrm>
            <a:custGeom>
              <a:avLst/>
              <a:gdLst/>
              <a:ahLst/>
              <a:cxnLst/>
              <a:rect l="0" t="0" r="0" b="0"/>
              <a:pathLst>
                <a:path w="29210" h="29845">
                  <a:moveTo>
                    <a:pt x="14605" y="0"/>
                  </a:moveTo>
                  <a:cubicBezTo>
                    <a:pt x="22733" y="0"/>
                    <a:pt x="29210" y="6731"/>
                    <a:pt x="29210" y="14859"/>
                  </a:cubicBezTo>
                  <a:cubicBezTo>
                    <a:pt x="29210" y="23114"/>
                    <a:pt x="22733" y="29845"/>
                    <a:pt x="14605" y="29845"/>
                  </a:cubicBezTo>
                  <a:cubicBezTo>
                    <a:pt x="6477" y="29845"/>
                    <a:pt x="0" y="23114"/>
                    <a:pt x="0" y="14859"/>
                  </a:cubicBezTo>
                  <a:cubicBezTo>
                    <a:pt x="0" y="6731"/>
                    <a:pt x="6477" y="0"/>
                    <a:pt x="14605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4" name="Shape 8040"/>
            <p:cNvSpPr/>
            <p:nvPr/>
          </p:nvSpPr>
          <p:spPr>
            <a:xfrm>
              <a:off x="814070" y="797518"/>
              <a:ext cx="29210" cy="29845"/>
            </a:xfrm>
            <a:custGeom>
              <a:avLst/>
              <a:gdLst/>
              <a:ahLst/>
              <a:cxnLst/>
              <a:rect l="0" t="0" r="0" b="0"/>
              <a:pathLst>
                <a:path w="29210" h="29845">
                  <a:moveTo>
                    <a:pt x="14605" y="29845"/>
                  </a:moveTo>
                  <a:cubicBezTo>
                    <a:pt x="22733" y="29845"/>
                    <a:pt x="29210" y="23114"/>
                    <a:pt x="29210" y="14859"/>
                  </a:cubicBezTo>
                  <a:cubicBezTo>
                    <a:pt x="29210" y="6731"/>
                    <a:pt x="22733" y="0"/>
                    <a:pt x="14605" y="0"/>
                  </a:cubicBezTo>
                  <a:cubicBezTo>
                    <a:pt x="6477" y="0"/>
                    <a:pt x="0" y="6731"/>
                    <a:pt x="0" y="14859"/>
                  </a:cubicBezTo>
                  <a:cubicBezTo>
                    <a:pt x="0" y="23114"/>
                    <a:pt x="6477" y="29845"/>
                    <a:pt x="14605" y="29845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5" name="Shape 8041"/>
            <p:cNvSpPr/>
            <p:nvPr/>
          </p:nvSpPr>
          <p:spPr>
            <a:xfrm>
              <a:off x="260985" y="1319488"/>
              <a:ext cx="149225" cy="172720"/>
            </a:xfrm>
            <a:custGeom>
              <a:avLst/>
              <a:gdLst/>
              <a:ahLst/>
              <a:cxnLst/>
              <a:rect l="0" t="0" r="0" b="0"/>
              <a:pathLst>
                <a:path w="149225" h="172720">
                  <a:moveTo>
                    <a:pt x="0" y="86360"/>
                  </a:moveTo>
                  <a:lnTo>
                    <a:pt x="149225" y="172720"/>
                  </a:lnTo>
                  <a:lnTo>
                    <a:pt x="149225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6" name="Shape 8042"/>
            <p:cNvSpPr/>
            <p:nvPr/>
          </p:nvSpPr>
          <p:spPr>
            <a:xfrm>
              <a:off x="257810" y="1306153"/>
              <a:ext cx="0" cy="198755"/>
            </a:xfrm>
            <a:custGeom>
              <a:avLst/>
              <a:gdLst/>
              <a:ahLst/>
              <a:cxnLst/>
              <a:rect l="0" t="0" r="0" b="0"/>
              <a:pathLst>
                <a:path h="198755">
                  <a:moveTo>
                    <a:pt x="0" y="0"/>
                  </a:moveTo>
                  <a:lnTo>
                    <a:pt x="0" y="1987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7" name="Shape 8043"/>
            <p:cNvSpPr/>
            <p:nvPr/>
          </p:nvSpPr>
          <p:spPr>
            <a:xfrm>
              <a:off x="198120" y="1491573"/>
              <a:ext cx="59690" cy="46355"/>
            </a:xfrm>
            <a:custGeom>
              <a:avLst/>
              <a:gdLst/>
              <a:ahLst/>
              <a:cxnLst/>
              <a:rect l="0" t="0" r="0" b="0"/>
              <a:pathLst>
                <a:path w="59690" h="46355">
                  <a:moveTo>
                    <a:pt x="59690" y="0"/>
                  </a:moveTo>
                  <a:lnTo>
                    <a:pt x="0" y="463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8" name="Shape 8044"/>
            <p:cNvSpPr/>
            <p:nvPr/>
          </p:nvSpPr>
          <p:spPr>
            <a:xfrm>
              <a:off x="1299845" y="1313138"/>
              <a:ext cx="149225" cy="172085"/>
            </a:xfrm>
            <a:custGeom>
              <a:avLst/>
              <a:gdLst/>
              <a:ahLst/>
              <a:cxnLst/>
              <a:rect l="0" t="0" r="0" b="0"/>
              <a:pathLst>
                <a:path w="149225" h="172085">
                  <a:moveTo>
                    <a:pt x="0" y="86106"/>
                  </a:moveTo>
                  <a:lnTo>
                    <a:pt x="149225" y="172085"/>
                  </a:lnTo>
                  <a:lnTo>
                    <a:pt x="149225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9" name="Shape 8045"/>
            <p:cNvSpPr/>
            <p:nvPr/>
          </p:nvSpPr>
          <p:spPr>
            <a:xfrm>
              <a:off x="1296670" y="1299803"/>
              <a:ext cx="0" cy="198120"/>
            </a:xfrm>
            <a:custGeom>
              <a:avLst/>
              <a:gdLst/>
              <a:ahLst/>
              <a:cxnLst/>
              <a:rect l="0" t="0" r="0" b="0"/>
              <a:pathLst>
                <a:path h="198120">
                  <a:moveTo>
                    <a:pt x="0" y="0"/>
                  </a:moveTo>
                  <a:lnTo>
                    <a:pt x="0" y="19812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0" name="Shape 8046"/>
            <p:cNvSpPr/>
            <p:nvPr/>
          </p:nvSpPr>
          <p:spPr>
            <a:xfrm>
              <a:off x="1236980" y="1484588"/>
              <a:ext cx="59690" cy="46355"/>
            </a:xfrm>
            <a:custGeom>
              <a:avLst/>
              <a:gdLst/>
              <a:ahLst/>
              <a:cxnLst/>
              <a:rect l="0" t="0" r="0" b="0"/>
              <a:pathLst>
                <a:path w="59690" h="46355">
                  <a:moveTo>
                    <a:pt x="59690" y="0"/>
                  </a:moveTo>
                  <a:lnTo>
                    <a:pt x="0" y="463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1" name="Shape 8047"/>
            <p:cNvSpPr/>
            <p:nvPr/>
          </p:nvSpPr>
          <p:spPr>
            <a:xfrm>
              <a:off x="1607820" y="1696678"/>
              <a:ext cx="120015" cy="635"/>
            </a:xfrm>
            <a:custGeom>
              <a:avLst/>
              <a:gdLst/>
              <a:ahLst/>
              <a:cxnLst/>
              <a:rect l="0" t="0" r="0" b="0"/>
              <a:pathLst>
                <a:path w="120015" h="635">
                  <a:moveTo>
                    <a:pt x="0" y="635"/>
                  </a:moveTo>
                  <a:lnTo>
                    <a:pt x="120015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2" name="Shape 8048"/>
            <p:cNvSpPr/>
            <p:nvPr/>
          </p:nvSpPr>
          <p:spPr>
            <a:xfrm>
              <a:off x="0" y="1696678"/>
              <a:ext cx="119380" cy="635"/>
            </a:xfrm>
            <a:custGeom>
              <a:avLst/>
              <a:gdLst/>
              <a:ahLst/>
              <a:cxnLst/>
              <a:rect l="0" t="0" r="0" b="0"/>
              <a:pathLst>
                <a:path w="119380" h="635">
                  <a:moveTo>
                    <a:pt x="0" y="635"/>
                  </a:moveTo>
                  <a:lnTo>
                    <a:pt x="11938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3" name="Shape 8049"/>
            <p:cNvSpPr/>
            <p:nvPr/>
          </p:nvSpPr>
          <p:spPr>
            <a:xfrm>
              <a:off x="0" y="1705568"/>
              <a:ext cx="368300" cy="624840"/>
            </a:xfrm>
            <a:custGeom>
              <a:avLst/>
              <a:gdLst/>
              <a:ahLst/>
              <a:cxnLst/>
              <a:rect l="0" t="0" r="0" b="0"/>
              <a:pathLst>
                <a:path w="368300" h="624840">
                  <a:moveTo>
                    <a:pt x="0" y="0"/>
                  </a:moveTo>
                  <a:lnTo>
                    <a:pt x="0" y="624840"/>
                  </a:lnTo>
                  <a:lnTo>
                    <a:pt x="368300" y="624840"/>
                  </a:lnTo>
                </a:path>
              </a:pathLst>
            </a:custGeom>
            <a:ln w="15875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4" name="Shape 8050"/>
            <p:cNvSpPr/>
            <p:nvPr/>
          </p:nvSpPr>
          <p:spPr>
            <a:xfrm>
              <a:off x="1297940" y="1703028"/>
              <a:ext cx="431165" cy="621030"/>
            </a:xfrm>
            <a:custGeom>
              <a:avLst/>
              <a:gdLst/>
              <a:ahLst/>
              <a:cxnLst/>
              <a:rect l="0" t="0" r="0" b="0"/>
              <a:pathLst>
                <a:path w="431165" h="621030">
                  <a:moveTo>
                    <a:pt x="431165" y="0"/>
                  </a:moveTo>
                  <a:lnTo>
                    <a:pt x="431165" y="621030"/>
                  </a:lnTo>
                  <a:lnTo>
                    <a:pt x="0" y="621030"/>
                  </a:lnTo>
                </a:path>
              </a:pathLst>
            </a:custGeom>
            <a:ln w="15875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5" name="Shape 8051"/>
            <p:cNvSpPr/>
            <p:nvPr/>
          </p:nvSpPr>
          <p:spPr>
            <a:xfrm>
              <a:off x="1078230" y="803233"/>
              <a:ext cx="939800" cy="0"/>
            </a:xfrm>
            <a:custGeom>
              <a:avLst/>
              <a:gdLst/>
              <a:ahLst/>
              <a:cxnLst/>
              <a:rect l="0" t="0" r="0" b="0"/>
              <a:pathLst>
                <a:path w="939800">
                  <a:moveTo>
                    <a:pt x="0" y="0"/>
                  </a:moveTo>
                  <a:lnTo>
                    <a:pt x="93980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6" name="Shape 8052"/>
            <p:cNvSpPr/>
            <p:nvPr/>
          </p:nvSpPr>
          <p:spPr>
            <a:xfrm>
              <a:off x="2018030" y="796248"/>
              <a:ext cx="0" cy="496570"/>
            </a:xfrm>
            <a:custGeom>
              <a:avLst/>
              <a:gdLst/>
              <a:ahLst/>
              <a:cxnLst/>
              <a:rect l="0" t="0" r="0" b="0"/>
              <a:pathLst>
                <a:path h="496570">
                  <a:moveTo>
                    <a:pt x="0" y="0"/>
                  </a:moveTo>
                  <a:lnTo>
                    <a:pt x="0" y="49657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7" name="Shape 8053"/>
            <p:cNvSpPr/>
            <p:nvPr/>
          </p:nvSpPr>
          <p:spPr>
            <a:xfrm>
              <a:off x="1951990" y="1286468"/>
              <a:ext cx="132080" cy="324485"/>
            </a:xfrm>
            <a:custGeom>
              <a:avLst/>
              <a:gdLst/>
              <a:ahLst/>
              <a:cxnLst/>
              <a:rect l="0" t="0" r="0" b="0"/>
              <a:pathLst>
                <a:path w="132080" h="324485">
                  <a:moveTo>
                    <a:pt x="0" y="324485"/>
                  </a:moveTo>
                  <a:lnTo>
                    <a:pt x="132080" y="324485"/>
                  </a:lnTo>
                  <a:lnTo>
                    <a:pt x="13208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8" name="Shape 8054"/>
            <p:cNvSpPr/>
            <p:nvPr/>
          </p:nvSpPr>
          <p:spPr>
            <a:xfrm>
              <a:off x="826770" y="2325963"/>
              <a:ext cx="635" cy="204470"/>
            </a:xfrm>
            <a:custGeom>
              <a:avLst/>
              <a:gdLst/>
              <a:ahLst/>
              <a:cxnLst/>
              <a:rect l="0" t="0" r="0" b="0"/>
              <a:pathLst>
                <a:path w="635" h="204470">
                  <a:moveTo>
                    <a:pt x="0" y="0"/>
                  </a:moveTo>
                  <a:lnTo>
                    <a:pt x="635" y="20447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9" name="Shape 8055"/>
            <p:cNvSpPr/>
            <p:nvPr/>
          </p:nvSpPr>
          <p:spPr>
            <a:xfrm>
              <a:off x="2018030" y="1603968"/>
              <a:ext cx="635" cy="920115"/>
            </a:xfrm>
            <a:custGeom>
              <a:avLst/>
              <a:gdLst/>
              <a:ahLst/>
              <a:cxnLst/>
              <a:rect l="0" t="0" r="0" b="0"/>
              <a:pathLst>
                <a:path w="635" h="920115">
                  <a:moveTo>
                    <a:pt x="0" y="0"/>
                  </a:moveTo>
                  <a:lnTo>
                    <a:pt x="635" y="92011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0" name="Shape 8056"/>
            <p:cNvSpPr/>
            <p:nvPr/>
          </p:nvSpPr>
          <p:spPr>
            <a:xfrm>
              <a:off x="820420" y="2518429"/>
              <a:ext cx="1197610" cy="0"/>
            </a:xfrm>
            <a:custGeom>
              <a:avLst/>
              <a:gdLst/>
              <a:ahLst/>
              <a:cxnLst/>
              <a:rect l="0" t="0" r="0" b="0"/>
              <a:pathLst>
                <a:path w="1197610">
                  <a:moveTo>
                    <a:pt x="0" y="0"/>
                  </a:moveTo>
                  <a:lnTo>
                    <a:pt x="119761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1" name="Shape 8057"/>
            <p:cNvSpPr/>
            <p:nvPr/>
          </p:nvSpPr>
          <p:spPr>
            <a:xfrm>
              <a:off x="106045" y="1405213"/>
              <a:ext cx="1505585" cy="635"/>
            </a:xfrm>
            <a:custGeom>
              <a:avLst/>
              <a:gdLst/>
              <a:ahLst/>
              <a:cxnLst/>
              <a:rect l="0" t="0" r="0" b="0"/>
              <a:pathLst>
                <a:path w="1505585" h="635">
                  <a:moveTo>
                    <a:pt x="0" y="0"/>
                  </a:moveTo>
                  <a:lnTo>
                    <a:pt x="150558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2" name="Shape 8058"/>
            <p:cNvSpPr/>
            <p:nvPr/>
          </p:nvSpPr>
          <p:spPr>
            <a:xfrm>
              <a:off x="112395" y="1696678"/>
              <a:ext cx="1506220" cy="635"/>
            </a:xfrm>
            <a:custGeom>
              <a:avLst/>
              <a:gdLst/>
              <a:ahLst/>
              <a:cxnLst/>
              <a:rect l="0" t="0" r="0" b="0"/>
              <a:pathLst>
                <a:path w="1506220" h="635">
                  <a:moveTo>
                    <a:pt x="0" y="0"/>
                  </a:moveTo>
                  <a:lnTo>
                    <a:pt x="1506220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3" name="Shape 8059"/>
            <p:cNvSpPr/>
            <p:nvPr/>
          </p:nvSpPr>
          <p:spPr>
            <a:xfrm>
              <a:off x="106045" y="1988143"/>
              <a:ext cx="1505585" cy="0"/>
            </a:xfrm>
            <a:custGeom>
              <a:avLst/>
              <a:gdLst/>
              <a:ahLst/>
              <a:cxnLst/>
              <a:rect l="0" t="0" r="0" b="0"/>
              <a:pathLst>
                <a:path w="1505585">
                  <a:moveTo>
                    <a:pt x="0" y="0"/>
                  </a:moveTo>
                  <a:lnTo>
                    <a:pt x="1505585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4" name="Shape 8060"/>
            <p:cNvSpPr/>
            <p:nvPr/>
          </p:nvSpPr>
          <p:spPr>
            <a:xfrm>
              <a:off x="118745" y="1392513"/>
              <a:ext cx="0" cy="600075"/>
            </a:xfrm>
            <a:custGeom>
              <a:avLst/>
              <a:gdLst/>
              <a:ahLst/>
              <a:cxnLst/>
              <a:rect l="0" t="0" r="0" b="0"/>
              <a:pathLst>
                <a:path h="600075">
                  <a:moveTo>
                    <a:pt x="0" y="0"/>
                  </a:moveTo>
                  <a:lnTo>
                    <a:pt x="0" y="60007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5" name="Shape 8061"/>
            <p:cNvSpPr/>
            <p:nvPr/>
          </p:nvSpPr>
          <p:spPr>
            <a:xfrm>
              <a:off x="1614805" y="1398863"/>
              <a:ext cx="0" cy="600710"/>
            </a:xfrm>
            <a:custGeom>
              <a:avLst/>
              <a:gdLst/>
              <a:ahLst/>
              <a:cxnLst/>
              <a:rect l="0" t="0" r="0" b="0"/>
              <a:pathLst>
                <a:path h="600710">
                  <a:moveTo>
                    <a:pt x="0" y="0"/>
                  </a:moveTo>
                  <a:lnTo>
                    <a:pt x="0" y="60071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6" name="Shape 8062"/>
            <p:cNvSpPr/>
            <p:nvPr/>
          </p:nvSpPr>
          <p:spPr>
            <a:xfrm>
              <a:off x="254635" y="1608413"/>
              <a:ext cx="149225" cy="172085"/>
            </a:xfrm>
            <a:custGeom>
              <a:avLst/>
              <a:gdLst/>
              <a:ahLst/>
              <a:cxnLst/>
              <a:rect l="0" t="0" r="0" b="0"/>
              <a:pathLst>
                <a:path w="149225" h="172085">
                  <a:moveTo>
                    <a:pt x="0" y="86106"/>
                  </a:moveTo>
                  <a:lnTo>
                    <a:pt x="149225" y="172085"/>
                  </a:lnTo>
                  <a:lnTo>
                    <a:pt x="149225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7" name="Shape 8063"/>
            <p:cNvSpPr/>
            <p:nvPr/>
          </p:nvSpPr>
          <p:spPr>
            <a:xfrm>
              <a:off x="251460" y="1595078"/>
              <a:ext cx="0" cy="198120"/>
            </a:xfrm>
            <a:custGeom>
              <a:avLst/>
              <a:gdLst/>
              <a:ahLst/>
              <a:cxnLst/>
              <a:rect l="0" t="0" r="0" b="0"/>
              <a:pathLst>
                <a:path h="198120">
                  <a:moveTo>
                    <a:pt x="0" y="0"/>
                  </a:moveTo>
                  <a:lnTo>
                    <a:pt x="0" y="19812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8" name="Shape 8064"/>
            <p:cNvSpPr/>
            <p:nvPr/>
          </p:nvSpPr>
          <p:spPr>
            <a:xfrm>
              <a:off x="191770" y="1779863"/>
              <a:ext cx="59690" cy="46355"/>
            </a:xfrm>
            <a:custGeom>
              <a:avLst/>
              <a:gdLst/>
              <a:ahLst/>
              <a:cxnLst/>
              <a:rect l="0" t="0" r="0" b="0"/>
              <a:pathLst>
                <a:path w="59690" h="46355">
                  <a:moveTo>
                    <a:pt x="59690" y="0"/>
                  </a:moveTo>
                  <a:lnTo>
                    <a:pt x="0" y="463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9" name="Shape 8065"/>
            <p:cNvSpPr/>
            <p:nvPr/>
          </p:nvSpPr>
          <p:spPr>
            <a:xfrm>
              <a:off x="247650" y="1901783"/>
              <a:ext cx="149225" cy="172720"/>
            </a:xfrm>
            <a:custGeom>
              <a:avLst/>
              <a:gdLst/>
              <a:ahLst/>
              <a:cxnLst/>
              <a:rect l="0" t="0" r="0" b="0"/>
              <a:pathLst>
                <a:path w="149225" h="172720">
                  <a:moveTo>
                    <a:pt x="0" y="86360"/>
                  </a:moveTo>
                  <a:lnTo>
                    <a:pt x="149225" y="172720"/>
                  </a:lnTo>
                  <a:lnTo>
                    <a:pt x="149225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0" name="Shape 8066"/>
            <p:cNvSpPr/>
            <p:nvPr/>
          </p:nvSpPr>
          <p:spPr>
            <a:xfrm>
              <a:off x="244475" y="1888448"/>
              <a:ext cx="0" cy="198755"/>
            </a:xfrm>
            <a:custGeom>
              <a:avLst/>
              <a:gdLst/>
              <a:ahLst/>
              <a:cxnLst/>
              <a:rect l="0" t="0" r="0" b="0"/>
              <a:pathLst>
                <a:path h="198755">
                  <a:moveTo>
                    <a:pt x="0" y="0"/>
                  </a:moveTo>
                  <a:lnTo>
                    <a:pt x="0" y="1987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1" name="Shape 8067"/>
            <p:cNvSpPr/>
            <p:nvPr/>
          </p:nvSpPr>
          <p:spPr>
            <a:xfrm>
              <a:off x="184785" y="2073868"/>
              <a:ext cx="59690" cy="46355"/>
            </a:xfrm>
            <a:custGeom>
              <a:avLst/>
              <a:gdLst/>
              <a:ahLst/>
              <a:cxnLst/>
              <a:rect l="0" t="0" r="0" b="0"/>
              <a:pathLst>
                <a:path w="59690" h="46355">
                  <a:moveTo>
                    <a:pt x="59690" y="0"/>
                  </a:moveTo>
                  <a:lnTo>
                    <a:pt x="0" y="463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2" name="Shape 8068"/>
            <p:cNvSpPr/>
            <p:nvPr/>
          </p:nvSpPr>
          <p:spPr>
            <a:xfrm>
              <a:off x="1293495" y="1608413"/>
              <a:ext cx="149225" cy="172085"/>
            </a:xfrm>
            <a:custGeom>
              <a:avLst/>
              <a:gdLst/>
              <a:ahLst/>
              <a:cxnLst/>
              <a:rect l="0" t="0" r="0" b="0"/>
              <a:pathLst>
                <a:path w="149225" h="172085">
                  <a:moveTo>
                    <a:pt x="0" y="86106"/>
                  </a:moveTo>
                  <a:lnTo>
                    <a:pt x="149225" y="172085"/>
                  </a:lnTo>
                  <a:lnTo>
                    <a:pt x="149225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3" name="Shape 8069"/>
            <p:cNvSpPr/>
            <p:nvPr/>
          </p:nvSpPr>
          <p:spPr>
            <a:xfrm>
              <a:off x="1290320" y="1595078"/>
              <a:ext cx="0" cy="198120"/>
            </a:xfrm>
            <a:custGeom>
              <a:avLst/>
              <a:gdLst/>
              <a:ahLst/>
              <a:cxnLst/>
              <a:rect l="0" t="0" r="0" b="0"/>
              <a:pathLst>
                <a:path h="198120">
                  <a:moveTo>
                    <a:pt x="0" y="0"/>
                  </a:moveTo>
                  <a:lnTo>
                    <a:pt x="0" y="19812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4" name="Shape 8070"/>
            <p:cNvSpPr/>
            <p:nvPr/>
          </p:nvSpPr>
          <p:spPr>
            <a:xfrm>
              <a:off x="1230630" y="1779863"/>
              <a:ext cx="59690" cy="46355"/>
            </a:xfrm>
            <a:custGeom>
              <a:avLst/>
              <a:gdLst/>
              <a:ahLst/>
              <a:cxnLst/>
              <a:rect l="0" t="0" r="0" b="0"/>
              <a:pathLst>
                <a:path w="59690" h="46355">
                  <a:moveTo>
                    <a:pt x="59690" y="0"/>
                  </a:moveTo>
                  <a:lnTo>
                    <a:pt x="0" y="463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5" name="Shape 8071"/>
            <p:cNvSpPr/>
            <p:nvPr/>
          </p:nvSpPr>
          <p:spPr>
            <a:xfrm>
              <a:off x="1287145" y="1901783"/>
              <a:ext cx="149225" cy="172720"/>
            </a:xfrm>
            <a:custGeom>
              <a:avLst/>
              <a:gdLst/>
              <a:ahLst/>
              <a:cxnLst/>
              <a:rect l="0" t="0" r="0" b="0"/>
              <a:pathLst>
                <a:path w="149225" h="172720">
                  <a:moveTo>
                    <a:pt x="0" y="86360"/>
                  </a:moveTo>
                  <a:lnTo>
                    <a:pt x="149225" y="172720"/>
                  </a:lnTo>
                  <a:lnTo>
                    <a:pt x="149225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6" name="Shape 8072"/>
            <p:cNvSpPr/>
            <p:nvPr/>
          </p:nvSpPr>
          <p:spPr>
            <a:xfrm>
              <a:off x="1283970" y="1888448"/>
              <a:ext cx="0" cy="198755"/>
            </a:xfrm>
            <a:custGeom>
              <a:avLst/>
              <a:gdLst/>
              <a:ahLst/>
              <a:cxnLst/>
              <a:rect l="0" t="0" r="0" b="0"/>
              <a:pathLst>
                <a:path h="198755">
                  <a:moveTo>
                    <a:pt x="0" y="0"/>
                  </a:moveTo>
                  <a:lnTo>
                    <a:pt x="0" y="1987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7" name="Shape 8073"/>
            <p:cNvSpPr/>
            <p:nvPr/>
          </p:nvSpPr>
          <p:spPr>
            <a:xfrm>
              <a:off x="1224280" y="2073868"/>
              <a:ext cx="59690" cy="46355"/>
            </a:xfrm>
            <a:custGeom>
              <a:avLst/>
              <a:gdLst/>
              <a:ahLst/>
              <a:cxnLst/>
              <a:rect l="0" t="0" r="0" b="0"/>
              <a:pathLst>
                <a:path w="59690" h="46355">
                  <a:moveTo>
                    <a:pt x="59690" y="0"/>
                  </a:moveTo>
                  <a:lnTo>
                    <a:pt x="0" y="4635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8" name="Shape 8074"/>
            <p:cNvSpPr/>
            <p:nvPr/>
          </p:nvSpPr>
          <p:spPr>
            <a:xfrm>
              <a:off x="575310" y="1386798"/>
              <a:ext cx="29845" cy="29845"/>
            </a:xfrm>
            <a:custGeom>
              <a:avLst/>
              <a:gdLst/>
              <a:ahLst/>
              <a:cxnLst/>
              <a:rect l="0" t="0" r="0" b="0"/>
              <a:pathLst>
                <a:path w="29845" h="29845">
                  <a:moveTo>
                    <a:pt x="14859" y="0"/>
                  </a:moveTo>
                  <a:cubicBezTo>
                    <a:pt x="23114" y="0"/>
                    <a:pt x="29845" y="6731"/>
                    <a:pt x="29845" y="14859"/>
                  </a:cubicBezTo>
                  <a:cubicBezTo>
                    <a:pt x="29845" y="23114"/>
                    <a:pt x="23114" y="29845"/>
                    <a:pt x="14859" y="29845"/>
                  </a:cubicBezTo>
                  <a:cubicBezTo>
                    <a:pt x="6731" y="29845"/>
                    <a:pt x="0" y="23114"/>
                    <a:pt x="0" y="14859"/>
                  </a:cubicBezTo>
                  <a:cubicBezTo>
                    <a:pt x="0" y="6731"/>
                    <a:pt x="6731" y="0"/>
                    <a:pt x="14859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9" name="Shape 8075"/>
            <p:cNvSpPr/>
            <p:nvPr/>
          </p:nvSpPr>
          <p:spPr>
            <a:xfrm>
              <a:off x="575310" y="1386798"/>
              <a:ext cx="29845" cy="29845"/>
            </a:xfrm>
            <a:custGeom>
              <a:avLst/>
              <a:gdLst/>
              <a:ahLst/>
              <a:cxnLst/>
              <a:rect l="0" t="0" r="0" b="0"/>
              <a:pathLst>
                <a:path w="29845" h="29845">
                  <a:moveTo>
                    <a:pt x="14859" y="29845"/>
                  </a:moveTo>
                  <a:cubicBezTo>
                    <a:pt x="23114" y="29845"/>
                    <a:pt x="29845" y="23114"/>
                    <a:pt x="29845" y="14859"/>
                  </a:cubicBezTo>
                  <a:cubicBezTo>
                    <a:pt x="29845" y="6731"/>
                    <a:pt x="23114" y="0"/>
                    <a:pt x="14859" y="0"/>
                  </a:cubicBezTo>
                  <a:cubicBezTo>
                    <a:pt x="6731" y="0"/>
                    <a:pt x="0" y="6731"/>
                    <a:pt x="0" y="14859"/>
                  </a:cubicBezTo>
                  <a:cubicBezTo>
                    <a:pt x="0" y="23114"/>
                    <a:pt x="6731" y="29845"/>
                    <a:pt x="14859" y="29845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0" name="Shape 8076"/>
            <p:cNvSpPr/>
            <p:nvPr/>
          </p:nvSpPr>
          <p:spPr>
            <a:xfrm>
              <a:off x="820420" y="1684613"/>
              <a:ext cx="29210" cy="29845"/>
            </a:xfrm>
            <a:custGeom>
              <a:avLst/>
              <a:gdLst/>
              <a:ahLst/>
              <a:cxnLst/>
              <a:rect l="0" t="0" r="0" b="0"/>
              <a:pathLst>
                <a:path w="29210" h="29845">
                  <a:moveTo>
                    <a:pt x="14605" y="0"/>
                  </a:moveTo>
                  <a:cubicBezTo>
                    <a:pt x="22733" y="0"/>
                    <a:pt x="29210" y="6731"/>
                    <a:pt x="29210" y="14986"/>
                  </a:cubicBezTo>
                  <a:cubicBezTo>
                    <a:pt x="29210" y="23114"/>
                    <a:pt x="22733" y="29845"/>
                    <a:pt x="14605" y="29845"/>
                  </a:cubicBezTo>
                  <a:cubicBezTo>
                    <a:pt x="6477" y="29845"/>
                    <a:pt x="0" y="23114"/>
                    <a:pt x="0" y="14986"/>
                  </a:cubicBezTo>
                  <a:cubicBezTo>
                    <a:pt x="0" y="6731"/>
                    <a:pt x="6477" y="0"/>
                    <a:pt x="14605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1" name="Shape 8077"/>
            <p:cNvSpPr/>
            <p:nvPr/>
          </p:nvSpPr>
          <p:spPr>
            <a:xfrm>
              <a:off x="820420" y="1684613"/>
              <a:ext cx="29210" cy="29845"/>
            </a:xfrm>
            <a:custGeom>
              <a:avLst/>
              <a:gdLst/>
              <a:ahLst/>
              <a:cxnLst/>
              <a:rect l="0" t="0" r="0" b="0"/>
              <a:pathLst>
                <a:path w="29210" h="29845">
                  <a:moveTo>
                    <a:pt x="14605" y="29845"/>
                  </a:moveTo>
                  <a:cubicBezTo>
                    <a:pt x="22733" y="29845"/>
                    <a:pt x="29210" y="23114"/>
                    <a:pt x="29210" y="14986"/>
                  </a:cubicBezTo>
                  <a:cubicBezTo>
                    <a:pt x="29210" y="6731"/>
                    <a:pt x="22733" y="0"/>
                    <a:pt x="14605" y="0"/>
                  </a:cubicBezTo>
                  <a:cubicBezTo>
                    <a:pt x="6477" y="0"/>
                    <a:pt x="0" y="6731"/>
                    <a:pt x="0" y="14986"/>
                  </a:cubicBezTo>
                  <a:cubicBezTo>
                    <a:pt x="0" y="23114"/>
                    <a:pt x="6477" y="29845"/>
                    <a:pt x="14605" y="29845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2" name="Shape 8078"/>
            <p:cNvSpPr/>
            <p:nvPr/>
          </p:nvSpPr>
          <p:spPr>
            <a:xfrm>
              <a:off x="1065530" y="1969093"/>
              <a:ext cx="29210" cy="29845"/>
            </a:xfrm>
            <a:custGeom>
              <a:avLst/>
              <a:gdLst/>
              <a:ahLst/>
              <a:cxnLst/>
              <a:rect l="0" t="0" r="0" b="0"/>
              <a:pathLst>
                <a:path w="29210" h="29845">
                  <a:moveTo>
                    <a:pt x="14605" y="0"/>
                  </a:moveTo>
                  <a:cubicBezTo>
                    <a:pt x="22733" y="0"/>
                    <a:pt x="29210" y="6731"/>
                    <a:pt x="29210" y="14859"/>
                  </a:cubicBezTo>
                  <a:cubicBezTo>
                    <a:pt x="29210" y="23114"/>
                    <a:pt x="22733" y="29845"/>
                    <a:pt x="14605" y="29845"/>
                  </a:cubicBezTo>
                  <a:cubicBezTo>
                    <a:pt x="6477" y="29845"/>
                    <a:pt x="0" y="23114"/>
                    <a:pt x="0" y="14859"/>
                  </a:cubicBezTo>
                  <a:cubicBezTo>
                    <a:pt x="0" y="6731"/>
                    <a:pt x="6477" y="0"/>
                    <a:pt x="14605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3" name="Shape 8079"/>
            <p:cNvSpPr/>
            <p:nvPr/>
          </p:nvSpPr>
          <p:spPr>
            <a:xfrm>
              <a:off x="1065530" y="1969093"/>
              <a:ext cx="29210" cy="29845"/>
            </a:xfrm>
            <a:custGeom>
              <a:avLst/>
              <a:gdLst/>
              <a:ahLst/>
              <a:cxnLst/>
              <a:rect l="0" t="0" r="0" b="0"/>
              <a:pathLst>
                <a:path w="29210" h="29845">
                  <a:moveTo>
                    <a:pt x="14605" y="29845"/>
                  </a:moveTo>
                  <a:cubicBezTo>
                    <a:pt x="22733" y="29845"/>
                    <a:pt x="29210" y="23114"/>
                    <a:pt x="29210" y="14859"/>
                  </a:cubicBezTo>
                  <a:cubicBezTo>
                    <a:pt x="29210" y="6731"/>
                    <a:pt x="22733" y="0"/>
                    <a:pt x="14605" y="0"/>
                  </a:cubicBezTo>
                  <a:cubicBezTo>
                    <a:pt x="6477" y="0"/>
                    <a:pt x="0" y="6731"/>
                    <a:pt x="0" y="14859"/>
                  </a:cubicBezTo>
                  <a:cubicBezTo>
                    <a:pt x="0" y="23114"/>
                    <a:pt x="6477" y="29845"/>
                    <a:pt x="14605" y="29845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4" name="Shape 8080"/>
            <p:cNvSpPr/>
            <p:nvPr/>
          </p:nvSpPr>
          <p:spPr>
            <a:xfrm>
              <a:off x="105410" y="1678263"/>
              <a:ext cx="29845" cy="29210"/>
            </a:xfrm>
            <a:custGeom>
              <a:avLst/>
              <a:gdLst/>
              <a:ahLst/>
              <a:cxnLst/>
              <a:rect l="0" t="0" r="0" b="0"/>
              <a:pathLst>
                <a:path w="29845" h="29210">
                  <a:moveTo>
                    <a:pt x="14986" y="0"/>
                  </a:moveTo>
                  <a:cubicBezTo>
                    <a:pt x="23114" y="0"/>
                    <a:pt x="29845" y="6477"/>
                    <a:pt x="29845" y="14605"/>
                  </a:cubicBezTo>
                  <a:cubicBezTo>
                    <a:pt x="29845" y="22733"/>
                    <a:pt x="23114" y="29210"/>
                    <a:pt x="14986" y="29210"/>
                  </a:cubicBezTo>
                  <a:cubicBezTo>
                    <a:pt x="6731" y="29210"/>
                    <a:pt x="0" y="22733"/>
                    <a:pt x="0" y="14605"/>
                  </a:cubicBezTo>
                  <a:cubicBezTo>
                    <a:pt x="0" y="6477"/>
                    <a:pt x="6731" y="0"/>
                    <a:pt x="14986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5" name="Shape 8081"/>
            <p:cNvSpPr/>
            <p:nvPr/>
          </p:nvSpPr>
          <p:spPr>
            <a:xfrm>
              <a:off x="105410" y="1678263"/>
              <a:ext cx="29845" cy="29210"/>
            </a:xfrm>
            <a:custGeom>
              <a:avLst/>
              <a:gdLst/>
              <a:ahLst/>
              <a:cxnLst/>
              <a:rect l="0" t="0" r="0" b="0"/>
              <a:pathLst>
                <a:path w="29845" h="29210">
                  <a:moveTo>
                    <a:pt x="14986" y="29210"/>
                  </a:moveTo>
                  <a:cubicBezTo>
                    <a:pt x="23114" y="29210"/>
                    <a:pt x="29845" y="22733"/>
                    <a:pt x="29845" y="14605"/>
                  </a:cubicBezTo>
                  <a:cubicBezTo>
                    <a:pt x="29845" y="6477"/>
                    <a:pt x="23114" y="0"/>
                    <a:pt x="14986" y="0"/>
                  </a:cubicBezTo>
                  <a:cubicBezTo>
                    <a:pt x="6731" y="0"/>
                    <a:pt x="0" y="6477"/>
                    <a:pt x="0" y="14605"/>
                  </a:cubicBezTo>
                  <a:cubicBezTo>
                    <a:pt x="0" y="22733"/>
                    <a:pt x="6731" y="29210"/>
                    <a:pt x="14986" y="2921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6" name="Shape 8082"/>
            <p:cNvSpPr/>
            <p:nvPr/>
          </p:nvSpPr>
          <p:spPr>
            <a:xfrm>
              <a:off x="1600835" y="1678263"/>
              <a:ext cx="29845" cy="29210"/>
            </a:xfrm>
            <a:custGeom>
              <a:avLst/>
              <a:gdLst/>
              <a:ahLst/>
              <a:cxnLst/>
              <a:rect l="0" t="0" r="0" b="0"/>
              <a:pathLst>
                <a:path w="29845" h="29210">
                  <a:moveTo>
                    <a:pt x="14859" y="0"/>
                  </a:moveTo>
                  <a:cubicBezTo>
                    <a:pt x="23114" y="0"/>
                    <a:pt x="29845" y="6477"/>
                    <a:pt x="29845" y="14605"/>
                  </a:cubicBezTo>
                  <a:cubicBezTo>
                    <a:pt x="29845" y="22733"/>
                    <a:pt x="23114" y="29210"/>
                    <a:pt x="14859" y="29210"/>
                  </a:cubicBezTo>
                  <a:cubicBezTo>
                    <a:pt x="6731" y="29210"/>
                    <a:pt x="0" y="22733"/>
                    <a:pt x="0" y="14605"/>
                  </a:cubicBezTo>
                  <a:cubicBezTo>
                    <a:pt x="0" y="6477"/>
                    <a:pt x="6731" y="0"/>
                    <a:pt x="1485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7" name="Shape 8083"/>
            <p:cNvSpPr/>
            <p:nvPr/>
          </p:nvSpPr>
          <p:spPr>
            <a:xfrm>
              <a:off x="1600835" y="1678263"/>
              <a:ext cx="29845" cy="29210"/>
            </a:xfrm>
            <a:custGeom>
              <a:avLst/>
              <a:gdLst/>
              <a:ahLst/>
              <a:cxnLst/>
              <a:rect l="0" t="0" r="0" b="0"/>
              <a:pathLst>
                <a:path w="29845" h="29210">
                  <a:moveTo>
                    <a:pt x="14859" y="29210"/>
                  </a:moveTo>
                  <a:cubicBezTo>
                    <a:pt x="23114" y="29210"/>
                    <a:pt x="29845" y="22733"/>
                    <a:pt x="29845" y="14605"/>
                  </a:cubicBezTo>
                  <a:cubicBezTo>
                    <a:pt x="29845" y="6477"/>
                    <a:pt x="23114" y="0"/>
                    <a:pt x="14859" y="0"/>
                  </a:cubicBezTo>
                  <a:cubicBezTo>
                    <a:pt x="6731" y="0"/>
                    <a:pt x="0" y="6477"/>
                    <a:pt x="0" y="14605"/>
                  </a:cubicBezTo>
                  <a:cubicBezTo>
                    <a:pt x="0" y="22733"/>
                    <a:pt x="6731" y="29210"/>
                    <a:pt x="14859" y="2921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8" name="Shape 8084"/>
            <p:cNvSpPr/>
            <p:nvPr/>
          </p:nvSpPr>
          <p:spPr>
            <a:xfrm>
              <a:off x="375920" y="2281513"/>
              <a:ext cx="94615" cy="48895"/>
            </a:xfrm>
            <a:custGeom>
              <a:avLst/>
              <a:gdLst/>
              <a:ahLst/>
              <a:cxnLst/>
              <a:rect l="0" t="0" r="0" b="0"/>
              <a:pathLst>
                <a:path w="94615" h="48895">
                  <a:moveTo>
                    <a:pt x="0" y="48895"/>
                  </a:moveTo>
                  <a:cubicBezTo>
                    <a:pt x="0" y="48260"/>
                    <a:pt x="0" y="47625"/>
                    <a:pt x="0" y="46990"/>
                  </a:cubicBezTo>
                  <a:cubicBezTo>
                    <a:pt x="0" y="20955"/>
                    <a:pt x="21209" y="0"/>
                    <a:pt x="47371" y="0"/>
                  </a:cubicBezTo>
                  <a:cubicBezTo>
                    <a:pt x="73406" y="0"/>
                    <a:pt x="94615" y="20955"/>
                    <a:pt x="94615" y="4699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9" name="Shape 8085"/>
            <p:cNvSpPr/>
            <p:nvPr/>
          </p:nvSpPr>
          <p:spPr>
            <a:xfrm>
              <a:off x="474345" y="2281513"/>
              <a:ext cx="94615" cy="48895"/>
            </a:xfrm>
            <a:custGeom>
              <a:avLst/>
              <a:gdLst/>
              <a:ahLst/>
              <a:cxnLst/>
              <a:rect l="0" t="0" r="0" b="0"/>
              <a:pathLst>
                <a:path w="94615" h="48895">
                  <a:moveTo>
                    <a:pt x="0" y="48895"/>
                  </a:moveTo>
                  <a:cubicBezTo>
                    <a:pt x="0" y="48260"/>
                    <a:pt x="0" y="47625"/>
                    <a:pt x="0" y="46990"/>
                  </a:cubicBezTo>
                  <a:cubicBezTo>
                    <a:pt x="0" y="20955"/>
                    <a:pt x="21209" y="0"/>
                    <a:pt x="47244" y="0"/>
                  </a:cubicBezTo>
                  <a:cubicBezTo>
                    <a:pt x="73406" y="0"/>
                    <a:pt x="94615" y="20955"/>
                    <a:pt x="94615" y="4699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0" name="Shape 8086"/>
            <p:cNvSpPr/>
            <p:nvPr/>
          </p:nvSpPr>
          <p:spPr>
            <a:xfrm>
              <a:off x="572770" y="2278338"/>
              <a:ext cx="95250" cy="48260"/>
            </a:xfrm>
            <a:custGeom>
              <a:avLst/>
              <a:gdLst/>
              <a:ahLst/>
              <a:cxnLst/>
              <a:rect l="0" t="0" r="0" b="0"/>
              <a:pathLst>
                <a:path w="95250" h="48260">
                  <a:moveTo>
                    <a:pt x="0" y="48260"/>
                  </a:moveTo>
                  <a:cubicBezTo>
                    <a:pt x="0" y="47625"/>
                    <a:pt x="0" y="46990"/>
                    <a:pt x="0" y="46355"/>
                  </a:cubicBezTo>
                  <a:cubicBezTo>
                    <a:pt x="0" y="20701"/>
                    <a:pt x="21336" y="0"/>
                    <a:pt x="47625" y="0"/>
                  </a:cubicBezTo>
                  <a:cubicBezTo>
                    <a:pt x="73914" y="0"/>
                    <a:pt x="95250" y="20701"/>
                    <a:pt x="95250" y="46355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1" name="Shape 8087"/>
            <p:cNvSpPr/>
            <p:nvPr/>
          </p:nvSpPr>
          <p:spPr>
            <a:xfrm>
              <a:off x="998220" y="2281513"/>
              <a:ext cx="94615" cy="48895"/>
            </a:xfrm>
            <a:custGeom>
              <a:avLst/>
              <a:gdLst/>
              <a:ahLst/>
              <a:cxnLst/>
              <a:rect l="0" t="0" r="0" b="0"/>
              <a:pathLst>
                <a:path w="94615" h="48895">
                  <a:moveTo>
                    <a:pt x="0" y="48895"/>
                  </a:moveTo>
                  <a:cubicBezTo>
                    <a:pt x="0" y="48260"/>
                    <a:pt x="0" y="47625"/>
                    <a:pt x="0" y="46990"/>
                  </a:cubicBezTo>
                  <a:cubicBezTo>
                    <a:pt x="0" y="20955"/>
                    <a:pt x="21209" y="0"/>
                    <a:pt x="47244" y="0"/>
                  </a:cubicBezTo>
                  <a:cubicBezTo>
                    <a:pt x="73406" y="0"/>
                    <a:pt x="94615" y="20955"/>
                    <a:pt x="94615" y="4699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2" name="Shape 8088"/>
            <p:cNvSpPr/>
            <p:nvPr/>
          </p:nvSpPr>
          <p:spPr>
            <a:xfrm>
              <a:off x="1096645" y="2281513"/>
              <a:ext cx="94615" cy="48895"/>
            </a:xfrm>
            <a:custGeom>
              <a:avLst/>
              <a:gdLst/>
              <a:ahLst/>
              <a:cxnLst/>
              <a:rect l="0" t="0" r="0" b="0"/>
              <a:pathLst>
                <a:path w="94615" h="48895">
                  <a:moveTo>
                    <a:pt x="0" y="48895"/>
                  </a:moveTo>
                  <a:cubicBezTo>
                    <a:pt x="0" y="48260"/>
                    <a:pt x="0" y="47625"/>
                    <a:pt x="0" y="46990"/>
                  </a:cubicBezTo>
                  <a:cubicBezTo>
                    <a:pt x="0" y="20955"/>
                    <a:pt x="21209" y="0"/>
                    <a:pt x="47371" y="0"/>
                  </a:cubicBezTo>
                  <a:cubicBezTo>
                    <a:pt x="73406" y="0"/>
                    <a:pt x="94615" y="20955"/>
                    <a:pt x="94615" y="4699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3" name="Shape 8089"/>
            <p:cNvSpPr/>
            <p:nvPr/>
          </p:nvSpPr>
          <p:spPr>
            <a:xfrm>
              <a:off x="1195070" y="2278338"/>
              <a:ext cx="95250" cy="48260"/>
            </a:xfrm>
            <a:custGeom>
              <a:avLst/>
              <a:gdLst/>
              <a:ahLst/>
              <a:cxnLst/>
              <a:rect l="0" t="0" r="0" b="0"/>
              <a:pathLst>
                <a:path w="95250" h="48260">
                  <a:moveTo>
                    <a:pt x="0" y="48260"/>
                  </a:moveTo>
                  <a:cubicBezTo>
                    <a:pt x="0" y="47625"/>
                    <a:pt x="0" y="46990"/>
                    <a:pt x="0" y="46355"/>
                  </a:cubicBezTo>
                  <a:cubicBezTo>
                    <a:pt x="0" y="20701"/>
                    <a:pt x="21336" y="0"/>
                    <a:pt x="47625" y="0"/>
                  </a:cubicBezTo>
                  <a:cubicBezTo>
                    <a:pt x="73914" y="0"/>
                    <a:pt x="95250" y="20701"/>
                    <a:pt x="95250" y="46355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4" name="Shape 8090"/>
            <p:cNvSpPr/>
            <p:nvPr/>
          </p:nvSpPr>
          <p:spPr>
            <a:xfrm>
              <a:off x="667385" y="2325963"/>
              <a:ext cx="338455" cy="0"/>
            </a:xfrm>
            <a:custGeom>
              <a:avLst/>
              <a:gdLst/>
              <a:ahLst/>
              <a:cxnLst/>
              <a:rect l="0" t="0" r="0" b="0"/>
              <a:pathLst>
                <a:path w="338455">
                  <a:moveTo>
                    <a:pt x="0" y="0"/>
                  </a:moveTo>
                  <a:lnTo>
                    <a:pt x="338455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5" name="Shape 8091"/>
            <p:cNvSpPr/>
            <p:nvPr/>
          </p:nvSpPr>
          <p:spPr>
            <a:xfrm>
              <a:off x="403225" y="2233253"/>
              <a:ext cx="251460" cy="635"/>
            </a:xfrm>
            <a:custGeom>
              <a:avLst/>
              <a:gdLst/>
              <a:ahLst/>
              <a:cxnLst/>
              <a:rect l="0" t="0" r="0" b="0"/>
              <a:pathLst>
                <a:path w="251460" h="635">
                  <a:moveTo>
                    <a:pt x="0" y="0"/>
                  </a:moveTo>
                  <a:lnTo>
                    <a:pt x="251460" y="635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6" name="Shape 8092"/>
            <p:cNvSpPr/>
            <p:nvPr/>
          </p:nvSpPr>
          <p:spPr>
            <a:xfrm>
              <a:off x="1018540" y="2233253"/>
              <a:ext cx="251460" cy="635"/>
            </a:xfrm>
            <a:custGeom>
              <a:avLst/>
              <a:gdLst/>
              <a:ahLst/>
              <a:cxnLst/>
              <a:rect l="0" t="0" r="0" b="0"/>
              <a:pathLst>
                <a:path w="251460" h="635">
                  <a:moveTo>
                    <a:pt x="0" y="0"/>
                  </a:moveTo>
                  <a:lnTo>
                    <a:pt x="251460" y="635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7" name="Shape 8093"/>
            <p:cNvSpPr/>
            <p:nvPr/>
          </p:nvSpPr>
          <p:spPr>
            <a:xfrm>
              <a:off x="813435" y="2307548"/>
              <a:ext cx="29845" cy="29210"/>
            </a:xfrm>
            <a:custGeom>
              <a:avLst/>
              <a:gdLst/>
              <a:ahLst/>
              <a:cxnLst/>
              <a:rect l="0" t="0" r="0" b="0"/>
              <a:pathLst>
                <a:path w="29845" h="29210">
                  <a:moveTo>
                    <a:pt x="14859" y="0"/>
                  </a:moveTo>
                  <a:cubicBezTo>
                    <a:pt x="23114" y="0"/>
                    <a:pt x="29845" y="6477"/>
                    <a:pt x="29845" y="14605"/>
                  </a:cubicBezTo>
                  <a:cubicBezTo>
                    <a:pt x="29845" y="22733"/>
                    <a:pt x="23114" y="29210"/>
                    <a:pt x="14859" y="29210"/>
                  </a:cubicBezTo>
                  <a:cubicBezTo>
                    <a:pt x="6731" y="29210"/>
                    <a:pt x="0" y="22733"/>
                    <a:pt x="0" y="14605"/>
                  </a:cubicBezTo>
                  <a:cubicBezTo>
                    <a:pt x="0" y="6477"/>
                    <a:pt x="6731" y="0"/>
                    <a:pt x="14859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8" name="Shape 8094"/>
            <p:cNvSpPr/>
            <p:nvPr/>
          </p:nvSpPr>
          <p:spPr>
            <a:xfrm>
              <a:off x="813435" y="2307548"/>
              <a:ext cx="29845" cy="29210"/>
            </a:xfrm>
            <a:custGeom>
              <a:avLst/>
              <a:gdLst/>
              <a:ahLst/>
              <a:cxnLst/>
              <a:rect l="0" t="0" r="0" b="0"/>
              <a:pathLst>
                <a:path w="29845" h="29210">
                  <a:moveTo>
                    <a:pt x="14859" y="29210"/>
                  </a:moveTo>
                  <a:cubicBezTo>
                    <a:pt x="23114" y="29210"/>
                    <a:pt x="29845" y="22733"/>
                    <a:pt x="29845" y="14605"/>
                  </a:cubicBezTo>
                  <a:cubicBezTo>
                    <a:pt x="29845" y="6477"/>
                    <a:pt x="23114" y="0"/>
                    <a:pt x="14859" y="0"/>
                  </a:cubicBezTo>
                  <a:cubicBezTo>
                    <a:pt x="6731" y="0"/>
                    <a:pt x="0" y="6477"/>
                    <a:pt x="0" y="14605"/>
                  </a:cubicBezTo>
                  <a:cubicBezTo>
                    <a:pt x="0" y="22733"/>
                    <a:pt x="6731" y="29210"/>
                    <a:pt x="14859" y="2921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9" name="Rectangle 8095"/>
            <p:cNvSpPr/>
            <p:nvPr/>
          </p:nvSpPr>
          <p:spPr>
            <a:xfrm>
              <a:off x="470535" y="-43715"/>
              <a:ext cx="860030" cy="16662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en-US" sz="1100" b="1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sz="1100" b="1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   </a:t>
              </a:r>
              <a:r>
                <a:rPr lang="ru-RU" sz="11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В     С</a:t>
              </a:r>
              <a:endPara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0" name="Rectangle 8096"/>
            <p:cNvSpPr/>
            <p:nvPr/>
          </p:nvSpPr>
          <p:spPr>
            <a:xfrm>
              <a:off x="1173226" y="0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1" name="Rectangle 8097"/>
            <p:cNvSpPr/>
            <p:nvPr/>
          </p:nvSpPr>
          <p:spPr>
            <a:xfrm>
              <a:off x="189118" y="589818"/>
              <a:ext cx="25830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TR</a:t>
              </a:r>
              <a:endPara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" name="Rectangle 8098"/>
            <p:cNvSpPr/>
            <p:nvPr/>
          </p:nvSpPr>
          <p:spPr>
            <a:xfrm>
              <a:off x="589534" y="667513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3" name="Rectangle 8099"/>
            <p:cNvSpPr/>
            <p:nvPr/>
          </p:nvSpPr>
          <p:spPr>
            <a:xfrm>
              <a:off x="414274" y="1229869"/>
              <a:ext cx="227015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V1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4" name="Rectangle 8100"/>
            <p:cNvSpPr/>
            <p:nvPr/>
          </p:nvSpPr>
          <p:spPr>
            <a:xfrm>
              <a:off x="584962" y="1229869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5" name="Rectangle 8101"/>
            <p:cNvSpPr/>
            <p:nvPr/>
          </p:nvSpPr>
          <p:spPr>
            <a:xfrm>
              <a:off x="414274" y="1540765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6" name="Rectangle 8102"/>
            <p:cNvSpPr/>
            <p:nvPr/>
          </p:nvSpPr>
          <p:spPr>
            <a:xfrm>
              <a:off x="414274" y="1853185"/>
              <a:ext cx="227015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V3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7" name="Rectangle 8103"/>
            <p:cNvSpPr/>
            <p:nvPr/>
          </p:nvSpPr>
          <p:spPr>
            <a:xfrm>
              <a:off x="584962" y="1853185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8" name="Rectangle 8107"/>
            <p:cNvSpPr/>
            <p:nvPr/>
          </p:nvSpPr>
          <p:spPr>
            <a:xfrm>
              <a:off x="1298899" y="1250904"/>
              <a:ext cx="227015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V4</a:t>
              </a:r>
              <a:endPara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9" name="Rectangle 8108"/>
            <p:cNvSpPr/>
            <p:nvPr/>
          </p:nvSpPr>
          <p:spPr>
            <a:xfrm>
              <a:off x="1279906" y="1267969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0" name="Rectangle 8109"/>
            <p:cNvSpPr/>
            <p:nvPr/>
          </p:nvSpPr>
          <p:spPr>
            <a:xfrm>
              <a:off x="1391974" y="1596294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1" name="Rectangle 8110"/>
            <p:cNvSpPr/>
            <p:nvPr/>
          </p:nvSpPr>
          <p:spPr>
            <a:xfrm>
              <a:off x="1256666" y="1831090"/>
              <a:ext cx="227015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V6</a:t>
              </a:r>
              <a:endPara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2" name="Rectangle 8111"/>
            <p:cNvSpPr/>
            <p:nvPr/>
          </p:nvSpPr>
          <p:spPr>
            <a:xfrm>
              <a:off x="1279906" y="1870668"/>
              <a:ext cx="139318" cy="22704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3" name="Rectangle 8116"/>
            <p:cNvSpPr/>
            <p:nvPr/>
          </p:nvSpPr>
          <p:spPr>
            <a:xfrm>
              <a:off x="519430" y="2344167"/>
              <a:ext cx="124378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4" name="Rectangle 8117"/>
            <p:cNvSpPr/>
            <p:nvPr/>
          </p:nvSpPr>
          <p:spPr>
            <a:xfrm>
              <a:off x="612394" y="2410147"/>
              <a:ext cx="58781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5" name="Rectangle 8118"/>
            <p:cNvSpPr/>
            <p:nvPr/>
          </p:nvSpPr>
          <p:spPr>
            <a:xfrm>
              <a:off x="156220" y="2283680"/>
              <a:ext cx="699287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              </a:t>
              </a:r>
              <a:endPara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6" name="Rectangle 8119"/>
            <p:cNvSpPr/>
            <p:nvPr/>
          </p:nvSpPr>
          <p:spPr>
            <a:xfrm>
              <a:off x="1182370" y="2344167"/>
              <a:ext cx="124378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7" name="Rectangle 8120"/>
            <p:cNvSpPr/>
            <p:nvPr/>
          </p:nvSpPr>
          <p:spPr>
            <a:xfrm>
              <a:off x="1292921" y="2420883"/>
              <a:ext cx="369468" cy="10955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8" name="Rectangle 8121"/>
            <p:cNvSpPr/>
            <p:nvPr/>
          </p:nvSpPr>
          <p:spPr>
            <a:xfrm>
              <a:off x="1094333" y="2392231"/>
              <a:ext cx="29390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9" name="Rectangle 8122"/>
            <p:cNvSpPr/>
            <p:nvPr/>
          </p:nvSpPr>
          <p:spPr>
            <a:xfrm>
              <a:off x="2144268" y="1371601"/>
              <a:ext cx="124378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Z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0" name="Rectangle 8123"/>
            <p:cNvSpPr/>
            <p:nvPr/>
          </p:nvSpPr>
          <p:spPr>
            <a:xfrm>
              <a:off x="2235708" y="1437581"/>
              <a:ext cx="126190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yu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2177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sxemali</a:t>
            </a:r>
            <a:r>
              <a:rPr lang="en-US" dirty="0"/>
              <a:t> </a:t>
            </a:r>
            <a:r>
              <a:rPr lang="en-US" dirty="0" err="1"/>
              <a:t>bilvosita</a:t>
            </a:r>
            <a:r>
              <a:rPr lang="en-US" dirty="0"/>
              <a:t> </a:t>
            </a:r>
            <a:r>
              <a:rPr lang="en-US" dirty="0" err="1"/>
              <a:t>TChO</a:t>
            </a:r>
            <a:r>
              <a:rPr lang="en-US" dirty="0"/>
              <a:t>‘ </a:t>
            </a:r>
            <a:r>
              <a:rPr lang="en-US" dirty="0" err="1"/>
              <a:t>sxemasi</a:t>
            </a:r>
            <a:r>
              <a:rPr lang="en-US" dirty="0"/>
              <a:t> </a:t>
            </a:r>
            <a:endParaRPr lang="ru-RU" dirty="0"/>
          </a:p>
        </p:txBody>
      </p:sp>
      <p:pic>
        <p:nvPicPr>
          <p:cNvPr id="4" name="Picture 122828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3684" y="2009955"/>
            <a:ext cx="8947150" cy="4210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367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ko‘prik</a:t>
            </a:r>
            <a:r>
              <a:rPr lang="en-US" dirty="0"/>
              <a:t> </a:t>
            </a:r>
            <a:r>
              <a:rPr lang="en-US" dirty="0" err="1"/>
              <a:t>sxemali</a:t>
            </a:r>
            <a:r>
              <a:rPr lang="en-US" dirty="0"/>
              <a:t> </a:t>
            </a:r>
            <a:r>
              <a:rPr lang="en-US" dirty="0" err="1"/>
              <a:t>bilvosita</a:t>
            </a:r>
            <a:r>
              <a:rPr lang="en-US" dirty="0"/>
              <a:t> </a:t>
            </a:r>
            <a:r>
              <a:rPr lang="en-US" dirty="0" err="1"/>
              <a:t>TChO</a:t>
            </a:r>
            <a:r>
              <a:rPr lang="en-US" dirty="0"/>
              <a:t>‘ </a:t>
            </a:r>
            <a:r>
              <a:rPr lang="en-US" dirty="0" err="1"/>
              <a:t>sxemasi</a:t>
            </a:r>
            <a:r>
              <a:rPr lang="en-US" dirty="0"/>
              <a:t> </a:t>
            </a:r>
            <a:endParaRPr lang="ru-RU" dirty="0"/>
          </a:p>
        </p:txBody>
      </p:sp>
      <p:pic>
        <p:nvPicPr>
          <p:cNvPr id="4" name="Picture 12288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5874" y="2052638"/>
            <a:ext cx="7842028" cy="419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596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5442" y="474454"/>
            <a:ext cx="11326483" cy="57739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TChO‘larning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afzalliklari</a:t>
            </a:r>
            <a:r>
              <a:rPr lang="en-US" dirty="0"/>
              <a:t>: </a:t>
            </a:r>
            <a:endParaRPr lang="ru-RU" dirty="0"/>
          </a:p>
          <a:p>
            <a:pPr lvl="0" fontAlgn="base"/>
            <a:r>
              <a:rPr lang="en-US" dirty="0" err="1"/>
              <a:t>Tiristorlar</a:t>
            </a:r>
            <a:r>
              <a:rPr lang="en-US" dirty="0"/>
              <a:t> </a:t>
            </a:r>
            <a:r>
              <a:rPr lang="en-US" dirty="0" err="1"/>
              <a:t>quvvatlarining</a:t>
            </a:r>
            <a:r>
              <a:rPr lang="en-US" dirty="0"/>
              <a:t> </a:t>
            </a:r>
            <a:r>
              <a:rPr lang="en-US" dirty="0" err="1"/>
              <a:t>kichikligi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o‘zgartkich</a:t>
            </a:r>
            <a:r>
              <a:rPr lang="en-US" dirty="0"/>
              <a:t> </a:t>
            </a:r>
            <a:r>
              <a:rPr lang="en-US" dirty="0" err="1"/>
              <a:t>foydali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koeffisienti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; </a:t>
            </a:r>
            <a:endParaRPr lang="ru-RU" dirty="0"/>
          </a:p>
          <a:p>
            <a:pPr lvl="0" fontAlgn="base"/>
            <a:r>
              <a:rPr lang="en-US" dirty="0" err="1"/>
              <a:t>Tiristorlarni</a:t>
            </a:r>
            <a:r>
              <a:rPr lang="en-US" dirty="0"/>
              <a:t> </a:t>
            </a:r>
            <a:r>
              <a:rPr lang="en-US" dirty="0" err="1"/>
              <a:t>boshqarishda</a:t>
            </a:r>
            <a:r>
              <a:rPr lang="en-US" dirty="0"/>
              <a:t> </a:t>
            </a:r>
            <a:r>
              <a:rPr lang="en-US" dirty="0" err="1"/>
              <a:t>sun’iy</a:t>
            </a:r>
            <a:r>
              <a:rPr lang="en-US" dirty="0"/>
              <a:t> </a:t>
            </a:r>
            <a:r>
              <a:rPr lang="en-US" dirty="0" err="1"/>
              <a:t>kommutatsiya</a:t>
            </a:r>
            <a:r>
              <a:rPr lang="en-US" dirty="0"/>
              <a:t> </a:t>
            </a:r>
            <a:r>
              <a:rPr lang="en-US" dirty="0" err="1"/>
              <a:t>qurilmalarining</a:t>
            </a:r>
            <a:r>
              <a:rPr lang="en-US" dirty="0"/>
              <a:t> </a:t>
            </a:r>
            <a:r>
              <a:rPr lang="en-US" dirty="0" err="1"/>
              <a:t>bo‘lmasligi</a:t>
            </a:r>
            <a:r>
              <a:rPr lang="en-US" dirty="0"/>
              <a:t> </a:t>
            </a:r>
            <a:r>
              <a:rPr lang="en-US" dirty="0" err="1"/>
              <a:t>o‘zgartkichning</a:t>
            </a:r>
            <a:r>
              <a:rPr lang="en-US" dirty="0"/>
              <a:t> </a:t>
            </a:r>
            <a:r>
              <a:rPr lang="en-US" dirty="0" err="1"/>
              <a:t>ishonchliligi</a:t>
            </a:r>
            <a:r>
              <a:rPr lang="en-US" dirty="0"/>
              <a:t> </a:t>
            </a:r>
            <a:r>
              <a:rPr lang="en-US" dirty="0" err="1"/>
              <a:t>darajasini</a:t>
            </a:r>
            <a:r>
              <a:rPr lang="en-US" dirty="0"/>
              <a:t> </a:t>
            </a:r>
            <a:r>
              <a:rPr lang="en-US" dirty="0" err="1"/>
              <a:t>oshiradi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og‘irlik</a:t>
            </a:r>
            <a:r>
              <a:rPr lang="en-US" dirty="0"/>
              <a:t> – </a:t>
            </a:r>
            <a:r>
              <a:rPr lang="en-US" dirty="0" err="1"/>
              <a:t>o‘lchov</a:t>
            </a:r>
            <a:r>
              <a:rPr lang="en-US" dirty="0"/>
              <a:t> </a:t>
            </a:r>
            <a:r>
              <a:rPr lang="en-US" dirty="0" err="1"/>
              <a:t>kattaliklarini</a:t>
            </a:r>
            <a:r>
              <a:rPr lang="en-US" dirty="0"/>
              <a:t> </a:t>
            </a:r>
            <a:r>
              <a:rPr lang="en-US" dirty="0" err="1"/>
              <a:t>kamaytiradi</a:t>
            </a:r>
            <a:r>
              <a:rPr lang="en-US" dirty="0"/>
              <a:t>; </a:t>
            </a:r>
            <a:endParaRPr lang="ru-RU" dirty="0"/>
          </a:p>
          <a:p>
            <a:pPr lvl="0" fontAlgn="base"/>
            <a:r>
              <a:rPr lang="en-US" dirty="0" err="1"/>
              <a:t>Formasini</a:t>
            </a:r>
            <a:r>
              <a:rPr lang="en-US" dirty="0"/>
              <a:t> </a:t>
            </a:r>
            <a:r>
              <a:rPr lang="en-US" dirty="0" err="1"/>
              <a:t>o‘zgartirmagan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past </a:t>
            </a:r>
            <a:r>
              <a:rPr lang="en-US" dirty="0" err="1"/>
              <a:t>chastotalarda</a:t>
            </a:r>
            <a:r>
              <a:rPr lang="en-US" dirty="0"/>
              <a:t> </a:t>
            </a:r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kuchlanishlarni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mumkinligi</a:t>
            </a:r>
            <a:r>
              <a:rPr lang="en-US" dirty="0"/>
              <a:t>; </a:t>
            </a:r>
            <a:endParaRPr lang="ru-RU" dirty="0"/>
          </a:p>
          <a:p>
            <a:pPr lvl="0" fontAlgn="base"/>
            <a:r>
              <a:rPr lang="en-US" dirty="0" err="1"/>
              <a:t>Asinxron</a:t>
            </a:r>
            <a:r>
              <a:rPr lang="en-US" dirty="0"/>
              <a:t> </a:t>
            </a:r>
            <a:r>
              <a:rPr lang="en-US" dirty="0" err="1"/>
              <a:t>motorning</a:t>
            </a:r>
            <a:r>
              <a:rPr lang="en-US" dirty="0"/>
              <a:t> </a:t>
            </a:r>
            <a:r>
              <a:rPr lang="en-US" dirty="0" err="1"/>
              <a:t>rekuperativ</a:t>
            </a:r>
            <a:r>
              <a:rPr lang="en-US" dirty="0"/>
              <a:t> </a:t>
            </a:r>
            <a:r>
              <a:rPr lang="en-US" dirty="0" err="1"/>
              <a:t>tormoz</a:t>
            </a:r>
            <a:r>
              <a:rPr lang="en-US" dirty="0"/>
              <a:t> </a:t>
            </a:r>
            <a:r>
              <a:rPr lang="en-US" dirty="0" err="1"/>
              <a:t>rejimini</a:t>
            </a:r>
            <a:r>
              <a:rPr lang="en-US" dirty="0"/>
              <a:t> </a:t>
            </a:r>
            <a:r>
              <a:rPr lang="en-US" dirty="0" err="1"/>
              <a:t>osonlik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mumkinligi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TChO‘ning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kamchiliklari</a:t>
            </a:r>
            <a:r>
              <a:rPr lang="en-US" dirty="0"/>
              <a:t>: </a:t>
            </a:r>
            <a:endParaRPr lang="ru-RU" dirty="0"/>
          </a:p>
          <a:p>
            <a:pPr lvl="0" fontAlgn="base"/>
            <a:r>
              <a:rPr lang="en-US" dirty="0" err="1"/>
              <a:t>Chiqish</a:t>
            </a:r>
            <a:r>
              <a:rPr lang="en-US" dirty="0"/>
              <a:t> </a:t>
            </a:r>
            <a:r>
              <a:rPr lang="en-US" dirty="0" err="1"/>
              <a:t>kuchlanishi</a:t>
            </a:r>
            <a:r>
              <a:rPr lang="en-US" dirty="0"/>
              <a:t> </a:t>
            </a:r>
            <a:r>
              <a:rPr lang="en-US" dirty="0" err="1"/>
              <a:t>chastota</a:t>
            </a:r>
            <a:r>
              <a:rPr lang="en-US" dirty="0"/>
              <a:t> </a:t>
            </a:r>
            <a:r>
              <a:rPr lang="en-US" dirty="0" err="1"/>
              <a:t>qiymatining</a:t>
            </a:r>
            <a:r>
              <a:rPr lang="en-US" dirty="0"/>
              <a:t> </a:t>
            </a:r>
            <a:r>
              <a:rPr lang="en-US" dirty="0" err="1"/>
              <a:t>chegaralanganligi</a:t>
            </a:r>
            <a:r>
              <a:rPr lang="en-US" dirty="0"/>
              <a:t> (</a:t>
            </a:r>
            <a:r>
              <a:rPr lang="en-US" dirty="0" err="1"/>
              <a:t>tarmoq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chastotasiga</a:t>
            </a:r>
            <a:r>
              <a:rPr lang="en-US" dirty="0"/>
              <a:t> </a:t>
            </a:r>
            <a:r>
              <a:rPr lang="en-US" dirty="0" err="1"/>
              <a:t>yaqin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undan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qiymatli</a:t>
            </a:r>
            <a:r>
              <a:rPr lang="en-US" dirty="0"/>
              <a:t> </a:t>
            </a:r>
            <a:r>
              <a:rPr lang="en-US" dirty="0" err="1"/>
              <a:t>chastotaga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emasligi</a:t>
            </a:r>
            <a:r>
              <a:rPr lang="en-US" dirty="0"/>
              <a:t>); </a:t>
            </a:r>
            <a:endParaRPr lang="ru-RU" dirty="0"/>
          </a:p>
          <a:p>
            <a:pPr lvl="0" fontAlgn="base"/>
            <a:r>
              <a:rPr lang="en-US" dirty="0" err="1"/>
              <a:t>Tarmoq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koeffisientining</a:t>
            </a:r>
            <a:r>
              <a:rPr lang="en-US" dirty="0"/>
              <a:t> past </a:t>
            </a:r>
            <a:r>
              <a:rPr lang="en-US" dirty="0" err="1"/>
              <a:t>bo‘lishi</a:t>
            </a:r>
            <a:r>
              <a:rPr lang="en-US" dirty="0"/>
              <a:t>; </a:t>
            </a:r>
            <a:endParaRPr lang="ru-RU" dirty="0"/>
          </a:p>
          <a:p>
            <a:pPr lvl="0" fontAlgn="base"/>
            <a:r>
              <a:rPr lang="en-US" dirty="0" err="1"/>
              <a:t>Ishchi</a:t>
            </a:r>
            <a:r>
              <a:rPr lang="en-US" dirty="0"/>
              <a:t> </a:t>
            </a:r>
            <a:r>
              <a:rPr lang="en-US" dirty="0" err="1"/>
              <a:t>sxemalarda</a:t>
            </a:r>
            <a:r>
              <a:rPr lang="en-US" dirty="0"/>
              <a:t> </a:t>
            </a:r>
            <a:r>
              <a:rPr lang="en-US" dirty="0" err="1"/>
              <a:t>tiristorlar</a:t>
            </a:r>
            <a:r>
              <a:rPr lang="en-US" dirty="0"/>
              <a:t> </a:t>
            </a:r>
            <a:r>
              <a:rPr lang="en-US" dirty="0" err="1"/>
              <a:t>sonining</a:t>
            </a:r>
            <a:r>
              <a:rPr lang="en-US" dirty="0"/>
              <a:t> </a:t>
            </a:r>
            <a:r>
              <a:rPr lang="en-US" dirty="0" err="1"/>
              <a:t>ko‘p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 (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ko‘prik</a:t>
            </a:r>
            <a:r>
              <a:rPr lang="en-US" dirty="0"/>
              <a:t> </a:t>
            </a:r>
            <a:r>
              <a:rPr lang="en-US" dirty="0" err="1"/>
              <a:t>sxemali</a:t>
            </a:r>
            <a:r>
              <a:rPr lang="en-US" dirty="0"/>
              <a:t> </a:t>
            </a:r>
            <a:r>
              <a:rPr lang="en-US" dirty="0" err="1"/>
              <a:t>bilvosita</a:t>
            </a:r>
            <a:r>
              <a:rPr lang="en-US" dirty="0"/>
              <a:t> </a:t>
            </a:r>
            <a:r>
              <a:rPr lang="en-US" dirty="0" err="1"/>
              <a:t>TChO‘da</a:t>
            </a:r>
            <a:r>
              <a:rPr lang="en-US" dirty="0"/>
              <a:t> </a:t>
            </a:r>
            <a:r>
              <a:rPr lang="en-US" dirty="0" err="1"/>
              <a:t>tiristorlar</a:t>
            </a:r>
            <a:r>
              <a:rPr lang="en-US" dirty="0"/>
              <a:t> </a:t>
            </a:r>
            <a:r>
              <a:rPr lang="en-US" dirty="0" err="1"/>
              <a:t>soni</a:t>
            </a:r>
            <a:r>
              <a:rPr lang="en-US" dirty="0"/>
              <a:t> 12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,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TChO‘da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tiristorlar</a:t>
            </a:r>
            <a:r>
              <a:rPr lang="en-US" dirty="0"/>
              <a:t> </a:t>
            </a:r>
            <a:r>
              <a:rPr lang="en-US" dirty="0" err="1"/>
              <a:t>soni</a:t>
            </a:r>
            <a:r>
              <a:rPr lang="en-US" dirty="0"/>
              <a:t> 36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).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515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Tiristorli</a:t>
            </a:r>
            <a:r>
              <a:rPr lang="en-US" b="1" dirty="0"/>
              <a:t> </a:t>
            </a:r>
            <a:r>
              <a:rPr lang="en-US" b="1" dirty="0" err="1"/>
              <a:t>bilvosita</a:t>
            </a:r>
            <a:r>
              <a:rPr lang="en-US" b="1" dirty="0"/>
              <a:t> </a:t>
            </a:r>
            <a:r>
              <a:rPr lang="en-US" b="1" dirty="0" err="1"/>
              <a:t>chastota</a:t>
            </a:r>
            <a:r>
              <a:rPr lang="en-US" b="1" dirty="0"/>
              <a:t> </a:t>
            </a:r>
            <a:r>
              <a:rPr lang="en-US" b="1" dirty="0" err="1"/>
              <a:t>o‘zgartkichlar</a:t>
            </a:r>
            <a:r>
              <a:rPr lang="en-US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8372" y="2052918"/>
            <a:ext cx="11461531" cy="419548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sz="2400" dirty="0" err="1"/>
              <a:t>Ta’minlovchi</a:t>
            </a:r>
            <a:r>
              <a:rPr lang="en-US" sz="2400" dirty="0"/>
              <a:t> </a:t>
            </a:r>
            <a:r>
              <a:rPr lang="en-US" sz="2400" dirty="0" err="1"/>
              <a:t>kuchlanishning</a:t>
            </a:r>
            <a:r>
              <a:rPr lang="en-US" sz="2400" dirty="0"/>
              <a:t> </a:t>
            </a:r>
            <a:r>
              <a:rPr lang="en-US" sz="2400" dirty="0" err="1"/>
              <a:t>chastotasini</a:t>
            </a:r>
            <a:r>
              <a:rPr lang="en-US" sz="2400" dirty="0"/>
              <a:t> </a:t>
            </a:r>
            <a:r>
              <a:rPr lang="en-US" sz="2400" dirty="0" err="1"/>
              <a:t>o‘zgartirib</a:t>
            </a:r>
            <a:r>
              <a:rPr lang="en-US" sz="2400" dirty="0"/>
              <a:t> </a:t>
            </a:r>
            <a:r>
              <a:rPr lang="en-US" sz="2400" dirty="0" err="1"/>
              <a:t>asinxron</a:t>
            </a:r>
            <a:r>
              <a:rPr lang="en-US" sz="2400" dirty="0"/>
              <a:t> </a:t>
            </a:r>
            <a:r>
              <a:rPr lang="en-US" sz="2400" dirty="0" err="1"/>
              <a:t>motorning</a:t>
            </a:r>
            <a:r>
              <a:rPr lang="en-US" sz="2400" dirty="0"/>
              <a:t> </a:t>
            </a:r>
            <a:r>
              <a:rPr lang="en-US" sz="2400" dirty="0" err="1"/>
              <a:t>tezligini</a:t>
            </a:r>
            <a:r>
              <a:rPr lang="en-US" sz="2400" dirty="0"/>
              <a:t> </a:t>
            </a:r>
            <a:r>
              <a:rPr lang="en-US" sz="2400" dirty="0" err="1"/>
              <a:t>rostlash</a:t>
            </a:r>
            <a:r>
              <a:rPr lang="en-US" sz="2400" dirty="0"/>
              <a:t>, </a:t>
            </a:r>
            <a:r>
              <a:rPr lang="en-US" sz="2400" dirty="0" err="1"/>
              <a:t>tezlikni</a:t>
            </a:r>
            <a:r>
              <a:rPr lang="en-US" sz="2400" dirty="0"/>
              <a:t> </a:t>
            </a:r>
            <a:r>
              <a:rPr lang="en-US" sz="2400" dirty="0" err="1"/>
              <a:t>rostlash</a:t>
            </a:r>
            <a:r>
              <a:rPr lang="en-US" sz="2400" dirty="0"/>
              <a:t> </a:t>
            </a:r>
            <a:r>
              <a:rPr lang="en-US" sz="2400" dirty="0" err="1"/>
              <a:t>usullari</a:t>
            </a:r>
            <a:r>
              <a:rPr lang="en-US" sz="2400" dirty="0"/>
              <a:t> </a:t>
            </a:r>
            <a:r>
              <a:rPr lang="en-US" sz="2400" dirty="0" err="1"/>
              <a:t>ichida</a:t>
            </a:r>
            <a:r>
              <a:rPr lang="en-US" sz="2400" dirty="0"/>
              <a:t> </a:t>
            </a:r>
            <a:r>
              <a:rPr lang="en-US" sz="2400" dirty="0" err="1"/>
              <a:t>iqtisodiy</a:t>
            </a:r>
            <a:r>
              <a:rPr lang="en-US" sz="2400" dirty="0"/>
              <a:t> </a:t>
            </a:r>
            <a:r>
              <a:rPr lang="en-US" sz="2400" dirty="0" err="1"/>
              <a:t>jihatdan</a:t>
            </a:r>
            <a:r>
              <a:rPr lang="en-US" sz="2400" dirty="0"/>
              <a:t> </a:t>
            </a:r>
            <a:r>
              <a:rPr lang="en-US" sz="2400" dirty="0" err="1"/>
              <a:t>eng</a:t>
            </a:r>
            <a:r>
              <a:rPr lang="en-US" sz="2400" dirty="0"/>
              <a:t> </a:t>
            </a:r>
            <a:r>
              <a:rPr lang="en-US" sz="2400" dirty="0" err="1"/>
              <a:t>samarali</a:t>
            </a:r>
            <a:r>
              <a:rPr lang="en-US" sz="2400" dirty="0"/>
              <a:t> </a:t>
            </a:r>
            <a:r>
              <a:rPr lang="en-US" sz="2400" dirty="0" err="1"/>
              <a:t>usuldir</a:t>
            </a:r>
            <a:r>
              <a:rPr lang="en-US" sz="2400" dirty="0"/>
              <a:t>. </a:t>
            </a:r>
            <a:r>
              <a:rPr lang="en-US" sz="2400" dirty="0" err="1"/>
              <a:t>Tezlikni</a:t>
            </a:r>
            <a:r>
              <a:rPr lang="en-US" sz="2400" dirty="0"/>
              <a:t> </a:t>
            </a:r>
            <a:r>
              <a:rPr lang="en-US" sz="2400" dirty="0" err="1"/>
              <a:t>chastotani</a:t>
            </a:r>
            <a:r>
              <a:rPr lang="en-US" sz="2400" dirty="0"/>
              <a:t> </a:t>
            </a:r>
            <a:r>
              <a:rPr lang="en-US" sz="2400" dirty="0" err="1"/>
              <a:t>o‘zgartirib</a:t>
            </a:r>
            <a:r>
              <a:rPr lang="en-US" sz="2400" dirty="0"/>
              <a:t> </a:t>
            </a:r>
            <a:r>
              <a:rPr lang="en-US" sz="2400" dirty="0" err="1"/>
              <a:t>rostlaganimizda</a:t>
            </a:r>
            <a:r>
              <a:rPr lang="en-US" sz="2400" dirty="0"/>
              <a:t> </a:t>
            </a:r>
            <a:r>
              <a:rPr lang="en-US" sz="2400" dirty="0" err="1"/>
              <a:t>butun</a:t>
            </a:r>
            <a:r>
              <a:rPr lang="en-US" sz="2400" dirty="0"/>
              <a:t> </a:t>
            </a:r>
            <a:r>
              <a:rPr lang="en-US" sz="2400" dirty="0" err="1"/>
              <a:t>tezlikni</a:t>
            </a:r>
            <a:r>
              <a:rPr lang="en-US" sz="2400" dirty="0"/>
              <a:t> </a:t>
            </a:r>
            <a:r>
              <a:rPr lang="en-US" sz="2400" dirty="0" err="1"/>
              <a:t>rostlash</a:t>
            </a:r>
            <a:r>
              <a:rPr lang="en-US" sz="2400" dirty="0"/>
              <a:t> </a:t>
            </a:r>
            <a:r>
              <a:rPr lang="en-US" sz="2400" dirty="0" err="1"/>
              <a:t>diapazoni</a:t>
            </a:r>
            <a:r>
              <a:rPr lang="en-US" sz="2400" dirty="0"/>
              <a:t> </a:t>
            </a:r>
            <a:r>
              <a:rPr lang="en-US" sz="2400" dirty="0" err="1"/>
              <a:t>oralig‘ida</a:t>
            </a:r>
            <a:r>
              <a:rPr lang="en-US" sz="2400" dirty="0"/>
              <a:t> </a:t>
            </a:r>
            <a:r>
              <a:rPr lang="en-US" sz="2400" dirty="0" err="1"/>
              <a:t>asinxron</a:t>
            </a:r>
            <a:r>
              <a:rPr lang="en-US" sz="2400" dirty="0"/>
              <a:t> </a:t>
            </a:r>
            <a:r>
              <a:rPr lang="en-US" sz="2400" dirty="0" err="1"/>
              <a:t>motorning</a:t>
            </a:r>
            <a:r>
              <a:rPr lang="en-US" sz="2400" dirty="0"/>
              <a:t> </a:t>
            </a:r>
            <a:r>
              <a:rPr lang="en-US" sz="2400" dirty="0" err="1"/>
              <a:t>sirpanishi</a:t>
            </a:r>
            <a:r>
              <a:rPr lang="en-US" sz="2400" dirty="0"/>
              <a:t> </a:t>
            </a:r>
            <a:r>
              <a:rPr lang="en-US" sz="2400" dirty="0" err="1"/>
              <a:t>uncha</a:t>
            </a:r>
            <a:r>
              <a:rPr lang="en-US" sz="2400" dirty="0"/>
              <a:t> </a:t>
            </a:r>
            <a:r>
              <a:rPr lang="en-US" sz="2400" dirty="0" err="1"/>
              <a:t>katta</a:t>
            </a:r>
            <a:r>
              <a:rPr lang="en-US" sz="2400" dirty="0"/>
              <a:t> </a:t>
            </a:r>
            <a:r>
              <a:rPr lang="en-US" sz="2400" dirty="0" err="1"/>
              <a:t>bo‘lmagan</a:t>
            </a:r>
            <a:r>
              <a:rPr lang="en-US" sz="2400" dirty="0"/>
              <a:t> </a:t>
            </a:r>
            <a:r>
              <a:rPr lang="en-US" sz="2400" dirty="0" err="1"/>
              <a:t>o‘zgarmas</a:t>
            </a:r>
            <a:r>
              <a:rPr lang="en-US" sz="2400" dirty="0"/>
              <a:t> </a:t>
            </a:r>
            <a:r>
              <a:rPr lang="en-US" sz="2400" dirty="0" err="1"/>
              <a:t>qiymatda</a:t>
            </a:r>
            <a:r>
              <a:rPr lang="en-US" sz="2400" dirty="0"/>
              <a:t> </a:t>
            </a:r>
            <a:r>
              <a:rPr lang="en-US" sz="2400" dirty="0" err="1"/>
              <a:t>qolishi</a:t>
            </a:r>
            <a:r>
              <a:rPr lang="en-US" sz="2400" dirty="0"/>
              <a:t> </a:t>
            </a:r>
            <a:r>
              <a:rPr lang="en-US" sz="2400" dirty="0" err="1"/>
              <a:t>natijasida</a:t>
            </a:r>
            <a:r>
              <a:rPr lang="en-US" sz="2400" dirty="0"/>
              <a:t> </a:t>
            </a:r>
            <a:r>
              <a:rPr lang="en-US" sz="2400" dirty="0" err="1"/>
              <a:t>motorning</a:t>
            </a:r>
            <a:r>
              <a:rPr lang="en-US" sz="2400" dirty="0"/>
              <a:t> </a:t>
            </a:r>
            <a:r>
              <a:rPr lang="en-US" sz="2400" dirty="0" err="1"/>
              <a:t>isrof</a:t>
            </a:r>
            <a:r>
              <a:rPr lang="en-US" sz="2400" dirty="0"/>
              <a:t> </a:t>
            </a:r>
            <a:r>
              <a:rPr lang="en-US" sz="2400" dirty="0" err="1"/>
              <a:t>quvvati</a:t>
            </a:r>
            <a:r>
              <a:rPr lang="en-US" sz="2400" dirty="0"/>
              <a:t> </a:t>
            </a:r>
            <a:r>
              <a:rPr lang="en-US" sz="2400" dirty="0" err="1"/>
              <a:t>katta</a:t>
            </a:r>
            <a:r>
              <a:rPr lang="en-US" sz="2400" dirty="0"/>
              <a:t> </a:t>
            </a:r>
            <a:r>
              <a:rPr lang="en-US" sz="2400" dirty="0" err="1"/>
              <a:t>bo‘lmaydi</a:t>
            </a:r>
            <a:r>
              <a:rPr lang="en-US" sz="2400" dirty="0"/>
              <a:t>. </a:t>
            </a:r>
            <a:r>
              <a:rPr lang="en-US" sz="2400" dirty="0" err="1"/>
              <a:t>Tezligi</a:t>
            </a:r>
            <a:r>
              <a:rPr lang="en-US" sz="2400" dirty="0"/>
              <a:t> </a:t>
            </a:r>
            <a:r>
              <a:rPr lang="en-US" sz="2400" dirty="0" err="1"/>
              <a:t>chastotani</a:t>
            </a:r>
            <a:r>
              <a:rPr lang="en-US" sz="2400" dirty="0"/>
              <a:t> </a:t>
            </a:r>
            <a:r>
              <a:rPr lang="en-US" sz="2400" dirty="0" err="1"/>
              <a:t>o‘zgartirib</a:t>
            </a:r>
            <a:r>
              <a:rPr lang="en-US" sz="2400" dirty="0"/>
              <a:t> </a:t>
            </a:r>
            <a:r>
              <a:rPr lang="en-US" sz="2400" dirty="0" err="1"/>
              <a:t>boshqariladigan</a:t>
            </a:r>
            <a:r>
              <a:rPr lang="en-US" sz="2400" dirty="0"/>
              <a:t> </a:t>
            </a:r>
            <a:r>
              <a:rPr lang="en-US" sz="2400" dirty="0" err="1"/>
              <a:t>asinxron</a:t>
            </a:r>
            <a:r>
              <a:rPr lang="en-US" sz="2400" dirty="0"/>
              <a:t> </a:t>
            </a:r>
            <a:r>
              <a:rPr lang="en-US" sz="2400" dirty="0" err="1"/>
              <a:t>elektr</a:t>
            </a:r>
            <a:r>
              <a:rPr lang="en-US" sz="2400" dirty="0"/>
              <a:t> </a:t>
            </a:r>
            <a:r>
              <a:rPr lang="en-US" sz="2400" dirty="0" err="1"/>
              <a:t>yuritmalarning</a:t>
            </a:r>
            <a:r>
              <a:rPr lang="en-US" sz="2400" dirty="0"/>
              <a:t> </a:t>
            </a:r>
            <a:r>
              <a:rPr lang="en-US" sz="2400" dirty="0" err="1"/>
              <a:t>statik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dinamik</a:t>
            </a:r>
            <a:r>
              <a:rPr lang="en-US" sz="2400" dirty="0"/>
              <a:t> </a:t>
            </a:r>
            <a:r>
              <a:rPr lang="en-US" sz="2400" dirty="0" err="1"/>
              <a:t>xususiyatlari</a:t>
            </a:r>
            <a:r>
              <a:rPr lang="en-US" sz="2400" dirty="0"/>
              <a:t> </a:t>
            </a:r>
            <a:r>
              <a:rPr lang="en-US" sz="2400" dirty="0" err="1"/>
              <a:t>o‘zgarmas</a:t>
            </a:r>
            <a:r>
              <a:rPr lang="en-US" sz="2400" dirty="0"/>
              <a:t> </a:t>
            </a:r>
            <a:r>
              <a:rPr lang="en-US" sz="2400" dirty="0" err="1"/>
              <a:t>tok</a:t>
            </a:r>
            <a:r>
              <a:rPr lang="en-US" sz="2400" dirty="0"/>
              <a:t> </a:t>
            </a:r>
            <a:r>
              <a:rPr lang="en-US" sz="2400" dirty="0" err="1"/>
              <a:t>elektr</a:t>
            </a:r>
            <a:r>
              <a:rPr lang="en-US" sz="2400" dirty="0"/>
              <a:t> </a:t>
            </a:r>
            <a:r>
              <a:rPr lang="en-US" sz="2400" dirty="0" err="1"/>
              <a:t>yuritmalari</a:t>
            </a:r>
            <a:r>
              <a:rPr lang="en-US" sz="2400" dirty="0"/>
              <a:t> </a:t>
            </a:r>
            <a:r>
              <a:rPr lang="en-US" sz="2400" dirty="0" err="1"/>
              <a:t>bilan</a:t>
            </a:r>
            <a:r>
              <a:rPr lang="en-US" sz="2400" dirty="0"/>
              <a:t> </a:t>
            </a:r>
            <a:r>
              <a:rPr lang="en-US" sz="2400" dirty="0" err="1"/>
              <a:t>deyarli</a:t>
            </a:r>
            <a:r>
              <a:rPr lang="en-US" sz="2400" dirty="0"/>
              <a:t> </a:t>
            </a:r>
            <a:r>
              <a:rPr lang="en-US" sz="2400" dirty="0" err="1"/>
              <a:t>monand</a:t>
            </a:r>
            <a:r>
              <a:rPr lang="en-US" sz="2400" dirty="0"/>
              <a:t> </a:t>
            </a:r>
            <a:r>
              <a:rPr lang="en-US" sz="2400" dirty="0" err="1"/>
              <a:t>bo‘ladi</a:t>
            </a:r>
            <a:r>
              <a:rPr lang="en-US" sz="2400" dirty="0"/>
              <a:t>. Rotor </a:t>
            </a:r>
            <a:r>
              <a:rPr lang="en-US" sz="2400" dirty="0" err="1"/>
              <a:t>chulg‘amlari</a:t>
            </a:r>
            <a:r>
              <a:rPr lang="en-US" sz="2400" dirty="0"/>
              <a:t> </a:t>
            </a:r>
            <a:r>
              <a:rPr lang="en-US" sz="2400" dirty="0" err="1"/>
              <a:t>qisqa</a:t>
            </a:r>
            <a:r>
              <a:rPr lang="en-US" sz="2400" dirty="0"/>
              <a:t> </a:t>
            </a:r>
            <a:r>
              <a:rPr lang="en-US" sz="2400" dirty="0" err="1"/>
              <a:t>tutashtirilgan</a:t>
            </a:r>
            <a:r>
              <a:rPr lang="en-US" sz="2400" dirty="0"/>
              <a:t> </a:t>
            </a:r>
            <a:r>
              <a:rPr lang="en-US" sz="2400" dirty="0" err="1"/>
              <a:t>asinxron</a:t>
            </a:r>
            <a:r>
              <a:rPr lang="en-US" sz="2400" dirty="0"/>
              <a:t> </a:t>
            </a:r>
            <a:r>
              <a:rPr lang="en-US" sz="2400" dirty="0" err="1"/>
              <a:t>motorlarning</a:t>
            </a:r>
            <a:r>
              <a:rPr lang="en-US" sz="2400" dirty="0"/>
              <a:t> </a:t>
            </a:r>
            <a:r>
              <a:rPr lang="en-US" sz="2400" dirty="0" err="1"/>
              <a:t>o‘zgarmas</a:t>
            </a:r>
            <a:r>
              <a:rPr lang="en-US" sz="2400" dirty="0"/>
              <a:t> </a:t>
            </a:r>
            <a:r>
              <a:rPr lang="en-US" sz="2400" dirty="0" err="1"/>
              <a:t>tok</a:t>
            </a:r>
            <a:r>
              <a:rPr lang="en-US" sz="2400" dirty="0"/>
              <a:t> </a:t>
            </a:r>
            <a:r>
              <a:rPr lang="en-US" sz="2400" dirty="0" err="1"/>
              <a:t>motorlarga</a:t>
            </a:r>
            <a:r>
              <a:rPr lang="en-US" sz="2400" dirty="0"/>
              <a:t> </a:t>
            </a:r>
            <a:r>
              <a:rPr lang="en-US" sz="2400" dirty="0" err="1"/>
              <a:t>nisbatan</a:t>
            </a:r>
            <a:r>
              <a:rPr lang="en-US" sz="2400" dirty="0"/>
              <a:t> 1,5 – 2 </a:t>
            </a:r>
            <a:r>
              <a:rPr lang="en-US" sz="2400" dirty="0" err="1"/>
              <a:t>martaba</a:t>
            </a:r>
            <a:r>
              <a:rPr lang="en-US" sz="2400" dirty="0"/>
              <a:t> </a:t>
            </a:r>
            <a:r>
              <a:rPr lang="en-US" sz="2400" dirty="0" err="1"/>
              <a:t>yengil</a:t>
            </a:r>
            <a:r>
              <a:rPr lang="en-US" sz="2400" dirty="0"/>
              <a:t> </a:t>
            </a:r>
            <a:r>
              <a:rPr lang="en-US" sz="2400" dirty="0" err="1"/>
              <a:t>bo‘lishi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deyarli</a:t>
            </a:r>
            <a:r>
              <a:rPr lang="en-US" sz="2400" dirty="0"/>
              <a:t> 3 </a:t>
            </a:r>
            <a:r>
              <a:rPr lang="en-US" sz="2400" dirty="0" err="1"/>
              <a:t>barobar</a:t>
            </a:r>
            <a:r>
              <a:rPr lang="en-US" sz="2400" dirty="0"/>
              <a:t> </a:t>
            </a:r>
            <a:r>
              <a:rPr lang="en-US" sz="2400" dirty="0" err="1"/>
              <a:t>arzonligini</a:t>
            </a:r>
            <a:r>
              <a:rPr lang="en-US" sz="2400" dirty="0"/>
              <a:t> </a:t>
            </a:r>
            <a:r>
              <a:rPr lang="en-US" sz="2400" dirty="0" err="1"/>
              <a:t>hisobga</a:t>
            </a:r>
            <a:r>
              <a:rPr lang="en-US" sz="2400" dirty="0"/>
              <a:t> </a:t>
            </a:r>
            <a:r>
              <a:rPr lang="en-US" sz="2400" dirty="0" err="1"/>
              <a:t>oladigan</a:t>
            </a:r>
            <a:r>
              <a:rPr lang="en-US" sz="2400" dirty="0"/>
              <a:t> </a:t>
            </a:r>
            <a:r>
              <a:rPr lang="en-US" sz="2400" dirty="0" err="1"/>
              <a:t>bo‘lsak</a:t>
            </a:r>
            <a:r>
              <a:rPr lang="en-US" sz="2400" dirty="0"/>
              <a:t>, </a:t>
            </a:r>
            <a:r>
              <a:rPr lang="en-US" sz="2400" dirty="0" err="1"/>
              <a:t>unda</a:t>
            </a:r>
            <a:r>
              <a:rPr lang="en-US" sz="2400" dirty="0"/>
              <a:t> </a:t>
            </a:r>
            <a:r>
              <a:rPr lang="en-US" sz="2400" dirty="0" err="1"/>
              <a:t>chastota</a:t>
            </a:r>
            <a:r>
              <a:rPr lang="en-US" sz="2400" dirty="0"/>
              <a:t> </a:t>
            </a:r>
            <a:r>
              <a:rPr lang="en-US" sz="2400" dirty="0" err="1"/>
              <a:t>bo‘yicha</a:t>
            </a:r>
            <a:r>
              <a:rPr lang="en-US" sz="2400" dirty="0"/>
              <a:t> </a:t>
            </a:r>
            <a:r>
              <a:rPr lang="en-US" sz="2400" dirty="0" err="1"/>
              <a:t>boshqariluvchi</a:t>
            </a:r>
            <a:r>
              <a:rPr lang="en-US" sz="2400" dirty="0"/>
              <a:t> </a:t>
            </a:r>
            <a:r>
              <a:rPr lang="en-US" sz="2400" dirty="0" err="1"/>
              <a:t>asinxron</a:t>
            </a:r>
            <a:r>
              <a:rPr lang="en-US" sz="2400" dirty="0"/>
              <a:t> </a:t>
            </a:r>
            <a:r>
              <a:rPr lang="en-US" sz="2400" dirty="0" err="1"/>
              <a:t>elektr</a:t>
            </a:r>
            <a:r>
              <a:rPr lang="en-US" sz="2400" dirty="0"/>
              <a:t> </a:t>
            </a:r>
            <a:r>
              <a:rPr lang="en-US" sz="2400" dirty="0" err="1"/>
              <a:t>yuritmalarning</a:t>
            </a:r>
            <a:r>
              <a:rPr lang="en-US" sz="2400" dirty="0"/>
              <a:t> </a:t>
            </a:r>
            <a:r>
              <a:rPr lang="en-US" sz="2400" dirty="0" err="1"/>
              <a:t>sanoatda</a:t>
            </a:r>
            <a:r>
              <a:rPr lang="en-US" sz="2400" dirty="0"/>
              <a:t> </a:t>
            </a:r>
            <a:r>
              <a:rPr lang="en-US" sz="2400" dirty="0" err="1"/>
              <a:t>kelajakda</a:t>
            </a:r>
            <a:r>
              <a:rPr lang="en-US" sz="2400" dirty="0"/>
              <a:t> </a:t>
            </a:r>
            <a:r>
              <a:rPr lang="en-US" sz="2400" dirty="0" err="1"/>
              <a:t>qo‘llanilishi</a:t>
            </a:r>
            <a:r>
              <a:rPr lang="en-US" sz="2400" dirty="0"/>
              <a:t> </a:t>
            </a:r>
            <a:r>
              <a:rPr lang="en-US" sz="2400" dirty="0" err="1"/>
              <a:t>imkoniyatlari</a:t>
            </a:r>
            <a:r>
              <a:rPr lang="en-US" sz="2400" dirty="0"/>
              <a:t> </a:t>
            </a:r>
            <a:r>
              <a:rPr lang="en-US" sz="2400" dirty="0" err="1"/>
              <a:t>xali</a:t>
            </a:r>
            <a:r>
              <a:rPr lang="en-US" sz="2400" dirty="0"/>
              <a:t> </a:t>
            </a:r>
            <a:r>
              <a:rPr lang="en-US" sz="2400" dirty="0" err="1"/>
              <a:t>juda</a:t>
            </a:r>
            <a:r>
              <a:rPr lang="en-US" sz="2400" dirty="0"/>
              <a:t> </a:t>
            </a:r>
            <a:r>
              <a:rPr lang="en-US" sz="2400" dirty="0" err="1"/>
              <a:t>keng</a:t>
            </a:r>
            <a:r>
              <a:rPr lang="en-US" sz="2400" dirty="0"/>
              <a:t> </a:t>
            </a:r>
            <a:r>
              <a:rPr lang="en-US" sz="2400" dirty="0" err="1"/>
              <a:t>ekanligi</a:t>
            </a:r>
            <a:r>
              <a:rPr lang="en-US" sz="2400" dirty="0"/>
              <a:t> </a:t>
            </a:r>
            <a:r>
              <a:rPr lang="en-US" sz="2400" dirty="0" err="1"/>
              <a:t>yaqqol</a:t>
            </a:r>
            <a:r>
              <a:rPr lang="en-US" sz="2400" dirty="0"/>
              <a:t> </a:t>
            </a:r>
            <a:r>
              <a:rPr lang="en-US" sz="2400" dirty="0" err="1"/>
              <a:t>ko‘rinadi</a:t>
            </a:r>
            <a:r>
              <a:rPr lang="en-US" sz="2400" dirty="0"/>
              <a:t>. 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7573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2905"/>
          <p:cNvGrpSpPr/>
          <p:nvPr/>
        </p:nvGrpSpPr>
        <p:grpSpPr>
          <a:xfrm>
            <a:off x="851338" y="2166620"/>
            <a:ext cx="10436411" cy="4376069"/>
            <a:chOff x="0" y="0"/>
            <a:chExt cx="3940408" cy="2590058"/>
          </a:xfrm>
        </p:grpSpPr>
        <p:sp>
          <p:nvSpPr>
            <p:cNvPr id="5" name="Rectangle 10109"/>
            <p:cNvSpPr/>
            <p:nvPr/>
          </p:nvSpPr>
          <p:spPr>
            <a:xfrm>
              <a:off x="3881120" y="2327534"/>
              <a:ext cx="59288" cy="262524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</a:p>
          </p:txBody>
        </p:sp>
        <p:sp>
          <p:nvSpPr>
            <p:cNvPr id="6" name="Shape 10164"/>
            <p:cNvSpPr/>
            <p:nvPr/>
          </p:nvSpPr>
          <p:spPr>
            <a:xfrm>
              <a:off x="133096" y="803911"/>
              <a:ext cx="250825" cy="250825"/>
            </a:xfrm>
            <a:custGeom>
              <a:avLst/>
              <a:gdLst/>
              <a:ahLst/>
              <a:cxnLst/>
              <a:rect l="0" t="0" r="0" b="0"/>
              <a:pathLst>
                <a:path w="250825" h="250825">
                  <a:moveTo>
                    <a:pt x="125349" y="0"/>
                  </a:moveTo>
                  <a:cubicBezTo>
                    <a:pt x="56134" y="0"/>
                    <a:pt x="0" y="56133"/>
                    <a:pt x="0" y="125349"/>
                  </a:cubicBezTo>
                  <a:cubicBezTo>
                    <a:pt x="0" y="194690"/>
                    <a:pt x="56134" y="250825"/>
                    <a:pt x="125349" y="250825"/>
                  </a:cubicBezTo>
                  <a:cubicBezTo>
                    <a:pt x="194691" y="250825"/>
                    <a:pt x="250825" y="194690"/>
                    <a:pt x="250825" y="125349"/>
                  </a:cubicBezTo>
                  <a:cubicBezTo>
                    <a:pt x="250825" y="56133"/>
                    <a:pt x="194691" y="0"/>
                    <a:pt x="12534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" name="Shape 10165"/>
            <p:cNvSpPr/>
            <p:nvPr/>
          </p:nvSpPr>
          <p:spPr>
            <a:xfrm>
              <a:off x="71501" y="741680"/>
              <a:ext cx="370205" cy="370839"/>
            </a:xfrm>
            <a:custGeom>
              <a:avLst/>
              <a:gdLst/>
              <a:ahLst/>
              <a:cxnLst/>
              <a:rect l="0" t="0" r="0" b="0"/>
              <a:pathLst>
                <a:path w="370205" h="370839">
                  <a:moveTo>
                    <a:pt x="185166" y="0"/>
                  </a:moveTo>
                  <a:cubicBezTo>
                    <a:pt x="82931" y="0"/>
                    <a:pt x="0" y="83058"/>
                    <a:pt x="0" y="185420"/>
                  </a:cubicBezTo>
                  <a:cubicBezTo>
                    <a:pt x="0" y="287782"/>
                    <a:pt x="82931" y="370839"/>
                    <a:pt x="185166" y="370839"/>
                  </a:cubicBezTo>
                  <a:cubicBezTo>
                    <a:pt x="287274" y="370839"/>
                    <a:pt x="370205" y="287782"/>
                    <a:pt x="370205" y="185420"/>
                  </a:cubicBezTo>
                  <a:cubicBezTo>
                    <a:pt x="370205" y="83058"/>
                    <a:pt x="287274" y="0"/>
                    <a:pt x="18516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" name="Shape 10166"/>
            <p:cNvSpPr/>
            <p:nvPr/>
          </p:nvSpPr>
          <p:spPr>
            <a:xfrm>
              <a:off x="256286" y="934720"/>
              <a:ext cx="548640" cy="636"/>
            </a:xfrm>
            <a:custGeom>
              <a:avLst/>
              <a:gdLst/>
              <a:ahLst/>
              <a:cxnLst/>
              <a:rect l="0" t="0" r="0" b="0"/>
              <a:pathLst>
                <a:path w="548640" h="636">
                  <a:moveTo>
                    <a:pt x="0" y="0"/>
                  </a:moveTo>
                  <a:lnTo>
                    <a:pt x="548640" y="636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" name="Shape 10167"/>
            <p:cNvSpPr/>
            <p:nvPr/>
          </p:nvSpPr>
          <p:spPr>
            <a:xfrm>
              <a:off x="804291" y="741680"/>
              <a:ext cx="370205" cy="370839"/>
            </a:xfrm>
            <a:custGeom>
              <a:avLst/>
              <a:gdLst/>
              <a:ahLst/>
              <a:cxnLst/>
              <a:rect l="0" t="0" r="0" b="0"/>
              <a:pathLst>
                <a:path w="370205" h="370839">
                  <a:moveTo>
                    <a:pt x="185039" y="0"/>
                  </a:moveTo>
                  <a:cubicBezTo>
                    <a:pt x="82931" y="0"/>
                    <a:pt x="0" y="83058"/>
                    <a:pt x="0" y="185420"/>
                  </a:cubicBezTo>
                  <a:cubicBezTo>
                    <a:pt x="0" y="287782"/>
                    <a:pt x="82931" y="370839"/>
                    <a:pt x="185039" y="370839"/>
                  </a:cubicBezTo>
                  <a:cubicBezTo>
                    <a:pt x="287274" y="370839"/>
                    <a:pt x="370205" y="287782"/>
                    <a:pt x="370205" y="185420"/>
                  </a:cubicBezTo>
                  <a:cubicBezTo>
                    <a:pt x="370205" y="83058"/>
                    <a:pt x="287274" y="0"/>
                    <a:pt x="18503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Shape 10168"/>
            <p:cNvSpPr/>
            <p:nvPr/>
          </p:nvSpPr>
          <p:spPr>
            <a:xfrm>
              <a:off x="1845691" y="757555"/>
              <a:ext cx="370205" cy="370839"/>
            </a:xfrm>
            <a:custGeom>
              <a:avLst/>
              <a:gdLst/>
              <a:ahLst/>
              <a:cxnLst/>
              <a:rect l="0" t="0" r="0" b="0"/>
              <a:pathLst>
                <a:path w="370205" h="370839">
                  <a:moveTo>
                    <a:pt x="185039" y="0"/>
                  </a:moveTo>
                  <a:cubicBezTo>
                    <a:pt x="82931" y="0"/>
                    <a:pt x="0" y="83058"/>
                    <a:pt x="0" y="185420"/>
                  </a:cubicBezTo>
                  <a:cubicBezTo>
                    <a:pt x="0" y="287782"/>
                    <a:pt x="82931" y="370839"/>
                    <a:pt x="185039" y="370839"/>
                  </a:cubicBezTo>
                  <a:cubicBezTo>
                    <a:pt x="287274" y="370839"/>
                    <a:pt x="370205" y="287782"/>
                    <a:pt x="370205" y="185420"/>
                  </a:cubicBezTo>
                  <a:cubicBezTo>
                    <a:pt x="370205" y="83058"/>
                    <a:pt x="287274" y="0"/>
                    <a:pt x="18503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Shape 10169"/>
            <p:cNvSpPr/>
            <p:nvPr/>
          </p:nvSpPr>
          <p:spPr>
            <a:xfrm>
              <a:off x="2732786" y="757555"/>
              <a:ext cx="370205" cy="370839"/>
            </a:xfrm>
            <a:custGeom>
              <a:avLst/>
              <a:gdLst/>
              <a:ahLst/>
              <a:cxnLst/>
              <a:rect l="0" t="0" r="0" b="0"/>
              <a:pathLst>
                <a:path w="370205" h="370839">
                  <a:moveTo>
                    <a:pt x="185039" y="0"/>
                  </a:moveTo>
                  <a:cubicBezTo>
                    <a:pt x="82804" y="0"/>
                    <a:pt x="0" y="83058"/>
                    <a:pt x="0" y="185420"/>
                  </a:cubicBezTo>
                  <a:cubicBezTo>
                    <a:pt x="0" y="287782"/>
                    <a:pt x="82804" y="370839"/>
                    <a:pt x="185039" y="370839"/>
                  </a:cubicBezTo>
                  <a:cubicBezTo>
                    <a:pt x="287274" y="370839"/>
                    <a:pt x="370205" y="287782"/>
                    <a:pt x="370205" y="185420"/>
                  </a:cubicBezTo>
                  <a:cubicBezTo>
                    <a:pt x="370205" y="83058"/>
                    <a:pt x="287274" y="0"/>
                    <a:pt x="18503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Shape 10170"/>
            <p:cNvSpPr/>
            <p:nvPr/>
          </p:nvSpPr>
          <p:spPr>
            <a:xfrm>
              <a:off x="2208276" y="934720"/>
              <a:ext cx="702310" cy="636"/>
            </a:xfrm>
            <a:custGeom>
              <a:avLst/>
              <a:gdLst/>
              <a:ahLst/>
              <a:cxnLst/>
              <a:rect l="0" t="0" r="0" b="0"/>
              <a:pathLst>
                <a:path w="702310" h="636">
                  <a:moveTo>
                    <a:pt x="0" y="0"/>
                  </a:moveTo>
                  <a:lnTo>
                    <a:pt x="702310" y="636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Shape 10171"/>
            <p:cNvSpPr/>
            <p:nvPr/>
          </p:nvSpPr>
          <p:spPr>
            <a:xfrm>
              <a:off x="2794381" y="811530"/>
              <a:ext cx="251460" cy="250825"/>
            </a:xfrm>
            <a:custGeom>
              <a:avLst/>
              <a:gdLst/>
              <a:ahLst/>
              <a:cxnLst/>
              <a:rect l="0" t="0" r="0" b="0"/>
              <a:pathLst>
                <a:path w="251460" h="250825">
                  <a:moveTo>
                    <a:pt x="125730" y="0"/>
                  </a:moveTo>
                  <a:cubicBezTo>
                    <a:pt x="56261" y="0"/>
                    <a:pt x="0" y="56134"/>
                    <a:pt x="0" y="125476"/>
                  </a:cubicBezTo>
                  <a:cubicBezTo>
                    <a:pt x="0" y="194690"/>
                    <a:pt x="56261" y="250825"/>
                    <a:pt x="125730" y="250825"/>
                  </a:cubicBezTo>
                  <a:cubicBezTo>
                    <a:pt x="195199" y="250825"/>
                    <a:pt x="251460" y="194690"/>
                    <a:pt x="251460" y="125476"/>
                  </a:cubicBezTo>
                  <a:cubicBezTo>
                    <a:pt x="251460" y="56134"/>
                    <a:pt x="195199" y="0"/>
                    <a:pt x="125730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Shape 130346"/>
            <p:cNvSpPr/>
            <p:nvPr/>
          </p:nvSpPr>
          <p:spPr>
            <a:xfrm>
              <a:off x="1992376" y="703580"/>
              <a:ext cx="99060" cy="46355"/>
            </a:xfrm>
            <a:custGeom>
              <a:avLst/>
              <a:gdLst/>
              <a:ahLst/>
              <a:cxnLst/>
              <a:rect l="0" t="0" r="0" b="0"/>
              <a:pathLst>
                <a:path w="99060" h="46355">
                  <a:moveTo>
                    <a:pt x="0" y="0"/>
                  </a:moveTo>
                  <a:lnTo>
                    <a:pt x="99060" y="0"/>
                  </a:lnTo>
                  <a:lnTo>
                    <a:pt x="99060" y="46355"/>
                  </a:lnTo>
                  <a:lnTo>
                    <a:pt x="0" y="46355"/>
                  </a:lnTo>
                  <a:lnTo>
                    <a:pt x="0" y="0"/>
                  </a:lnTo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" name="Shape 10173"/>
            <p:cNvSpPr/>
            <p:nvPr/>
          </p:nvSpPr>
          <p:spPr>
            <a:xfrm>
              <a:off x="1992376" y="703580"/>
              <a:ext cx="99060" cy="46355"/>
            </a:xfrm>
            <a:custGeom>
              <a:avLst/>
              <a:gdLst/>
              <a:ahLst/>
              <a:cxnLst/>
              <a:rect l="0" t="0" r="0" b="0"/>
              <a:pathLst>
                <a:path w="99060" h="46355">
                  <a:moveTo>
                    <a:pt x="0" y="46355"/>
                  </a:moveTo>
                  <a:lnTo>
                    <a:pt x="99060" y="46355"/>
                  </a:lnTo>
                  <a:lnTo>
                    <a:pt x="9906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" name="Shape 130347"/>
            <p:cNvSpPr/>
            <p:nvPr/>
          </p:nvSpPr>
          <p:spPr>
            <a:xfrm>
              <a:off x="1992376" y="1120140"/>
              <a:ext cx="99060" cy="46355"/>
            </a:xfrm>
            <a:custGeom>
              <a:avLst/>
              <a:gdLst/>
              <a:ahLst/>
              <a:cxnLst/>
              <a:rect l="0" t="0" r="0" b="0"/>
              <a:pathLst>
                <a:path w="99060" h="46355">
                  <a:moveTo>
                    <a:pt x="0" y="0"/>
                  </a:moveTo>
                  <a:lnTo>
                    <a:pt x="99060" y="0"/>
                  </a:lnTo>
                  <a:lnTo>
                    <a:pt x="99060" y="46355"/>
                  </a:lnTo>
                  <a:lnTo>
                    <a:pt x="0" y="46355"/>
                  </a:lnTo>
                  <a:lnTo>
                    <a:pt x="0" y="0"/>
                  </a:lnTo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Shape 10175"/>
            <p:cNvSpPr/>
            <p:nvPr/>
          </p:nvSpPr>
          <p:spPr>
            <a:xfrm>
              <a:off x="1992376" y="1120140"/>
              <a:ext cx="99060" cy="46355"/>
            </a:xfrm>
            <a:custGeom>
              <a:avLst/>
              <a:gdLst/>
              <a:ahLst/>
              <a:cxnLst/>
              <a:rect l="0" t="0" r="0" b="0"/>
              <a:pathLst>
                <a:path w="99060" h="46355">
                  <a:moveTo>
                    <a:pt x="0" y="46355"/>
                  </a:moveTo>
                  <a:lnTo>
                    <a:pt x="99060" y="46355"/>
                  </a:lnTo>
                  <a:lnTo>
                    <a:pt x="9906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" name="Shape 130348"/>
            <p:cNvSpPr/>
            <p:nvPr/>
          </p:nvSpPr>
          <p:spPr>
            <a:xfrm>
              <a:off x="943356" y="695961"/>
              <a:ext cx="99060" cy="46355"/>
            </a:xfrm>
            <a:custGeom>
              <a:avLst/>
              <a:gdLst/>
              <a:ahLst/>
              <a:cxnLst/>
              <a:rect l="0" t="0" r="0" b="0"/>
              <a:pathLst>
                <a:path w="99060" h="46355">
                  <a:moveTo>
                    <a:pt x="0" y="0"/>
                  </a:moveTo>
                  <a:lnTo>
                    <a:pt x="99060" y="0"/>
                  </a:lnTo>
                  <a:lnTo>
                    <a:pt x="99060" y="46355"/>
                  </a:lnTo>
                  <a:lnTo>
                    <a:pt x="0" y="46355"/>
                  </a:lnTo>
                  <a:lnTo>
                    <a:pt x="0" y="0"/>
                  </a:lnTo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" name="Shape 10177"/>
            <p:cNvSpPr/>
            <p:nvPr/>
          </p:nvSpPr>
          <p:spPr>
            <a:xfrm>
              <a:off x="943356" y="695961"/>
              <a:ext cx="99060" cy="46355"/>
            </a:xfrm>
            <a:custGeom>
              <a:avLst/>
              <a:gdLst/>
              <a:ahLst/>
              <a:cxnLst/>
              <a:rect l="0" t="0" r="0" b="0"/>
              <a:pathLst>
                <a:path w="99060" h="46355">
                  <a:moveTo>
                    <a:pt x="0" y="46355"/>
                  </a:moveTo>
                  <a:lnTo>
                    <a:pt x="99060" y="46355"/>
                  </a:lnTo>
                  <a:lnTo>
                    <a:pt x="9906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" name="Shape 130349"/>
            <p:cNvSpPr/>
            <p:nvPr/>
          </p:nvSpPr>
          <p:spPr>
            <a:xfrm>
              <a:off x="943356" y="1104264"/>
              <a:ext cx="99060" cy="46991"/>
            </a:xfrm>
            <a:custGeom>
              <a:avLst/>
              <a:gdLst/>
              <a:ahLst/>
              <a:cxnLst/>
              <a:rect l="0" t="0" r="0" b="0"/>
              <a:pathLst>
                <a:path w="99060" h="46991">
                  <a:moveTo>
                    <a:pt x="0" y="0"/>
                  </a:moveTo>
                  <a:lnTo>
                    <a:pt x="99060" y="0"/>
                  </a:lnTo>
                  <a:lnTo>
                    <a:pt x="99060" y="46991"/>
                  </a:lnTo>
                  <a:lnTo>
                    <a:pt x="0" y="46991"/>
                  </a:lnTo>
                  <a:lnTo>
                    <a:pt x="0" y="0"/>
                  </a:lnTo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Shape 10179"/>
            <p:cNvSpPr/>
            <p:nvPr/>
          </p:nvSpPr>
          <p:spPr>
            <a:xfrm>
              <a:off x="943356" y="1104264"/>
              <a:ext cx="99060" cy="46991"/>
            </a:xfrm>
            <a:custGeom>
              <a:avLst/>
              <a:gdLst/>
              <a:ahLst/>
              <a:cxnLst/>
              <a:rect l="0" t="0" r="0" b="0"/>
              <a:pathLst>
                <a:path w="99060" h="46991">
                  <a:moveTo>
                    <a:pt x="0" y="46991"/>
                  </a:moveTo>
                  <a:lnTo>
                    <a:pt x="99060" y="46991"/>
                  </a:lnTo>
                  <a:lnTo>
                    <a:pt x="9906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10180"/>
            <p:cNvSpPr/>
            <p:nvPr/>
          </p:nvSpPr>
          <p:spPr>
            <a:xfrm>
              <a:off x="992886" y="467361"/>
              <a:ext cx="1049020" cy="228600"/>
            </a:xfrm>
            <a:custGeom>
              <a:avLst/>
              <a:gdLst/>
              <a:ahLst/>
              <a:cxnLst/>
              <a:rect l="0" t="0" r="0" b="0"/>
              <a:pathLst>
                <a:path w="1049020" h="228600">
                  <a:moveTo>
                    <a:pt x="0" y="220980"/>
                  </a:moveTo>
                  <a:lnTo>
                    <a:pt x="0" y="0"/>
                  </a:lnTo>
                  <a:lnTo>
                    <a:pt x="1049020" y="0"/>
                  </a:lnTo>
                  <a:lnTo>
                    <a:pt x="1049020" y="228600"/>
                  </a:lnTo>
                </a:path>
              </a:pathLst>
            </a:custGeom>
            <a:ln w="15875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10181"/>
            <p:cNvSpPr/>
            <p:nvPr/>
          </p:nvSpPr>
          <p:spPr>
            <a:xfrm>
              <a:off x="992886" y="1158875"/>
              <a:ext cx="1049020" cy="235586"/>
            </a:xfrm>
            <a:custGeom>
              <a:avLst/>
              <a:gdLst/>
              <a:ahLst/>
              <a:cxnLst/>
              <a:rect l="0" t="0" r="0" b="0"/>
              <a:pathLst>
                <a:path w="1049020" h="235586">
                  <a:moveTo>
                    <a:pt x="0" y="0"/>
                  </a:moveTo>
                  <a:lnTo>
                    <a:pt x="0" y="235586"/>
                  </a:lnTo>
                  <a:lnTo>
                    <a:pt x="1049020" y="235586"/>
                  </a:lnTo>
                  <a:lnTo>
                    <a:pt x="1049020" y="15240"/>
                  </a:lnTo>
                </a:path>
              </a:pathLst>
            </a:custGeom>
            <a:ln w="15875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10182"/>
            <p:cNvSpPr/>
            <p:nvPr/>
          </p:nvSpPr>
          <p:spPr>
            <a:xfrm>
              <a:off x="456946" y="194310"/>
              <a:ext cx="635" cy="539750"/>
            </a:xfrm>
            <a:custGeom>
              <a:avLst/>
              <a:gdLst/>
              <a:ahLst/>
              <a:cxnLst/>
              <a:rect l="0" t="0" r="0" b="0"/>
              <a:pathLst>
                <a:path w="635" h="539750">
                  <a:moveTo>
                    <a:pt x="0" y="0"/>
                  </a:moveTo>
                  <a:lnTo>
                    <a:pt x="635" y="5397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10183"/>
            <p:cNvSpPr/>
            <p:nvPr/>
          </p:nvSpPr>
          <p:spPr>
            <a:xfrm>
              <a:off x="264541" y="194310"/>
              <a:ext cx="0" cy="547370"/>
            </a:xfrm>
            <a:custGeom>
              <a:avLst/>
              <a:gdLst/>
              <a:ahLst/>
              <a:cxnLst/>
              <a:rect l="0" t="0" r="0" b="0"/>
              <a:pathLst>
                <a:path h="547370">
                  <a:moveTo>
                    <a:pt x="0" y="0"/>
                  </a:moveTo>
                  <a:lnTo>
                    <a:pt x="0" y="54737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10184"/>
            <p:cNvSpPr/>
            <p:nvPr/>
          </p:nvSpPr>
          <p:spPr>
            <a:xfrm>
              <a:off x="48006" y="209550"/>
              <a:ext cx="635" cy="532130"/>
            </a:xfrm>
            <a:custGeom>
              <a:avLst/>
              <a:gdLst/>
              <a:ahLst/>
              <a:cxnLst/>
              <a:rect l="0" t="0" r="0" b="0"/>
              <a:pathLst>
                <a:path w="635" h="532130">
                  <a:moveTo>
                    <a:pt x="0" y="0"/>
                  </a:moveTo>
                  <a:lnTo>
                    <a:pt x="635" y="53213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10185"/>
            <p:cNvSpPr/>
            <p:nvPr/>
          </p:nvSpPr>
          <p:spPr>
            <a:xfrm>
              <a:off x="48006" y="741680"/>
              <a:ext cx="62230" cy="69850"/>
            </a:xfrm>
            <a:custGeom>
              <a:avLst/>
              <a:gdLst/>
              <a:ahLst/>
              <a:cxnLst/>
              <a:rect l="0" t="0" r="0" b="0"/>
              <a:pathLst>
                <a:path w="62230" h="69850">
                  <a:moveTo>
                    <a:pt x="0" y="0"/>
                  </a:moveTo>
                  <a:lnTo>
                    <a:pt x="62230" y="698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Shape 10186"/>
            <p:cNvSpPr/>
            <p:nvPr/>
          </p:nvSpPr>
          <p:spPr>
            <a:xfrm>
              <a:off x="387731" y="726440"/>
              <a:ext cx="61595" cy="69215"/>
            </a:xfrm>
            <a:custGeom>
              <a:avLst/>
              <a:gdLst/>
              <a:ahLst/>
              <a:cxnLst/>
              <a:rect l="0" t="0" r="0" b="0"/>
              <a:pathLst>
                <a:path w="61595" h="69215">
                  <a:moveTo>
                    <a:pt x="61595" y="0"/>
                  </a:moveTo>
                  <a:lnTo>
                    <a:pt x="0" y="6921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9" name="Shape 10187"/>
            <p:cNvSpPr/>
            <p:nvPr/>
          </p:nvSpPr>
          <p:spPr>
            <a:xfrm>
              <a:off x="218186" y="132715"/>
              <a:ext cx="75565" cy="75565"/>
            </a:xfrm>
            <a:custGeom>
              <a:avLst/>
              <a:gdLst/>
              <a:ahLst/>
              <a:cxnLst/>
              <a:rect l="0" t="0" r="0" b="0"/>
              <a:pathLst>
                <a:path w="75565" h="75565">
                  <a:moveTo>
                    <a:pt x="37846" y="0"/>
                  </a:moveTo>
                  <a:cubicBezTo>
                    <a:pt x="58674" y="0"/>
                    <a:pt x="75565" y="16891"/>
                    <a:pt x="75565" y="37846"/>
                  </a:cubicBezTo>
                  <a:cubicBezTo>
                    <a:pt x="75565" y="58674"/>
                    <a:pt x="58674" y="75565"/>
                    <a:pt x="37846" y="75565"/>
                  </a:cubicBezTo>
                  <a:cubicBezTo>
                    <a:pt x="16891" y="75565"/>
                    <a:pt x="0" y="58674"/>
                    <a:pt x="0" y="37846"/>
                  </a:cubicBezTo>
                  <a:cubicBezTo>
                    <a:pt x="0" y="16891"/>
                    <a:pt x="16891" y="0"/>
                    <a:pt x="37846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0" name="Shape 10188"/>
            <p:cNvSpPr/>
            <p:nvPr/>
          </p:nvSpPr>
          <p:spPr>
            <a:xfrm>
              <a:off x="218186" y="132715"/>
              <a:ext cx="75565" cy="75565"/>
            </a:xfrm>
            <a:custGeom>
              <a:avLst/>
              <a:gdLst/>
              <a:ahLst/>
              <a:cxnLst/>
              <a:rect l="0" t="0" r="0" b="0"/>
              <a:pathLst>
                <a:path w="75565" h="75565">
                  <a:moveTo>
                    <a:pt x="37846" y="0"/>
                  </a:moveTo>
                  <a:cubicBezTo>
                    <a:pt x="16891" y="0"/>
                    <a:pt x="0" y="16891"/>
                    <a:pt x="0" y="37846"/>
                  </a:cubicBezTo>
                  <a:cubicBezTo>
                    <a:pt x="0" y="58674"/>
                    <a:pt x="16891" y="75565"/>
                    <a:pt x="37846" y="75565"/>
                  </a:cubicBezTo>
                  <a:cubicBezTo>
                    <a:pt x="58674" y="75565"/>
                    <a:pt x="75565" y="58674"/>
                    <a:pt x="75565" y="37846"/>
                  </a:cubicBezTo>
                  <a:cubicBezTo>
                    <a:pt x="75565" y="16891"/>
                    <a:pt x="58674" y="0"/>
                    <a:pt x="3784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1" name="Shape 10190"/>
            <p:cNvSpPr/>
            <p:nvPr/>
          </p:nvSpPr>
          <p:spPr>
            <a:xfrm>
              <a:off x="418846" y="116840"/>
              <a:ext cx="75565" cy="75565"/>
            </a:xfrm>
            <a:custGeom>
              <a:avLst/>
              <a:gdLst/>
              <a:ahLst/>
              <a:cxnLst/>
              <a:rect l="0" t="0" r="0" b="0"/>
              <a:pathLst>
                <a:path w="75565" h="75565">
                  <a:moveTo>
                    <a:pt x="37719" y="0"/>
                  </a:moveTo>
                  <a:cubicBezTo>
                    <a:pt x="16891" y="0"/>
                    <a:pt x="0" y="16891"/>
                    <a:pt x="0" y="37846"/>
                  </a:cubicBezTo>
                  <a:cubicBezTo>
                    <a:pt x="0" y="58674"/>
                    <a:pt x="16891" y="75565"/>
                    <a:pt x="37719" y="75565"/>
                  </a:cubicBezTo>
                  <a:cubicBezTo>
                    <a:pt x="58674" y="75565"/>
                    <a:pt x="75565" y="58674"/>
                    <a:pt x="75565" y="37846"/>
                  </a:cubicBezTo>
                  <a:cubicBezTo>
                    <a:pt x="75565" y="16891"/>
                    <a:pt x="58674" y="0"/>
                    <a:pt x="3771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2" name="Shape 10192"/>
            <p:cNvSpPr/>
            <p:nvPr/>
          </p:nvSpPr>
          <p:spPr>
            <a:xfrm>
              <a:off x="9906" y="132715"/>
              <a:ext cx="75565" cy="75565"/>
            </a:xfrm>
            <a:custGeom>
              <a:avLst/>
              <a:gdLst/>
              <a:ahLst/>
              <a:cxnLst/>
              <a:rect l="0" t="0" r="0" b="0"/>
              <a:pathLst>
                <a:path w="75565" h="75565">
                  <a:moveTo>
                    <a:pt x="37719" y="0"/>
                  </a:moveTo>
                  <a:cubicBezTo>
                    <a:pt x="16891" y="0"/>
                    <a:pt x="0" y="16891"/>
                    <a:pt x="0" y="37846"/>
                  </a:cubicBezTo>
                  <a:cubicBezTo>
                    <a:pt x="0" y="58674"/>
                    <a:pt x="16891" y="75565"/>
                    <a:pt x="37719" y="75565"/>
                  </a:cubicBezTo>
                  <a:cubicBezTo>
                    <a:pt x="58674" y="75565"/>
                    <a:pt x="75565" y="58674"/>
                    <a:pt x="75565" y="37846"/>
                  </a:cubicBezTo>
                  <a:cubicBezTo>
                    <a:pt x="75565" y="16891"/>
                    <a:pt x="58674" y="0"/>
                    <a:pt x="3771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3" name="Shape 10193"/>
            <p:cNvSpPr/>
            <p:nvPr/>
          </p:nvSpPr>
          <p:spPr>
            <a:xfrm>
              <a:off x="735711" y="1437386"/>
              <a:ext cx="152019" cy="80899"/>
            </a:xfrm>
            <a:custGeom>
              <a:avLst/>
              <a:gdLst/>
              <a:ahLst/>
              <a:cxnLst/>
              <a:rect l="0" t="0" r="0" b="0"/>
              <a:pathLst>
                <a:path w="152019" h="80899">
                  <a:moveTo>
                    <a:pt x="127" y="80010"/>
                  </a:moveTo>
                  <a:cubicBezTo>
                    <a:pt x="0" y="77724"/>
                    <a:pt x="127" y="75311"/>
                    <a:pt x="254" y="72899"/>
                  </a:cubicBezTo>
                  <a:cubicBezTo>
                    <a:pt x="2413" y="31624"/>
                    <a:pt x="37719" y="0"/>
                    <a:pt x="78994" y="2159"/>
                  </a:cubicBezTo>
                  <a:cubicBezTo>
                    <a:pt x="120396" y="4445"/>
                    <a:pt x="152019" y="39624"/>
                    <a:pt x="149860" y="80899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4" name="Shape 10194"/>
            <p:cNvSpPr/>
            <p:nvPr/>
          </p:nvSpPr>
          <p:spPr>
            <a:xfrm>
              <a:off x="887476" y="1437386"/>
              <a:ext cx="152019" cy="80899"/>
            </a:xfrm>
            <a:custGeom>
              <a:avLst/>
              <a:gdLst/>
              <a:ahLst/>
              <a:cxnLst/>
              <a:rect l="0" t="0" r="0" b="0"/>
              <a:pathLst>
                <a:path w="152019" h="80899">
                  <a:moveTo>
                    <a:pt x="127" y="80010"/>
                  </a:moveTo>
                  <a:cubicBezTo>
                    <a:pt x="0" y="77724"/>
                    <a:pt x="127" y="75311"/>
                    <a:pt x="254" y="72899"/>
                  </a:cubicBezTo>
                  <a:cubicBezTo>
                    <a:pt x="2413" y="31624"/>
                    <a:pt x="37719" y="0"/>
                    <a:pt x="78994" y="2159"/>
                  </a:cubicBezTo>
                  <a:cubicBezTo>
                    <a:pt x="120396" y="4445"/>
                    <a:pt x="152019" y="39624"/>
                    <a:pt x="149860" y="80899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5" name="Shape 10195"/>
            <p:cNvSpPr/>
            <p:nvPr/>
          </p:nvSpPr>
          <p:spPr>
            <a:xfrm>
              <a:off x="1052576" y="1437386"/>
              <a:ext cx="152019" cy="80899"/>
            </a:xfrm>
            <a:custGeom>
              <a:avLst/>
              <a:gdLst/>
              <a:ahLst/>
              <a:cxnLst/>
              <a:rect l="0" t="0" r="0" b="0"/>
              <a:pathLst>
                <a:path w="152019" h="80899">
                  <a:moveTo>
                    <a:pt x="127" y="80010"/>
                  </a:moveTo>
                  <a:cubicBezTo>
                    <a:pt x="0" y="77724"/>
                    <a:pt x="127" y="75311"/>
                    <a:pt x="254" y="72899"/>
                  </a:cubicBezTo>
                  <a:cubicBezTo>
                    <a:pt x="2413" y="31624"/>
                    <a:pt x="37719" y="0"/>
                    <a:pt x="78994" y="2159"/>
                  </a:cubicBezTo>
                  <a:cubicBezTo>
                    <a:pt x="120396" y="4445"/>
                    <a:pt x="152019" y="39624"/>
                    <a:pt x="149860" y="80899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6" name="Shape 10196"/>
            <p:cNvSpPr/>
            <p:nvPr/>
          </p:nvSpPr>
          <p:spPr>
            <a:xfrm>
              <a:off x="1800606" y="1437386"/>
              <a:ext cx="152019" cy="80899"/>
            </a:xfrm>
            <a:custGeom>
              <a:avLst/>
              <a:gdLst/>
              <a:ahLst/>
              <a:cxnLst/>
              <a:rect l="0" t="0" r="0" b="0"/>
              <a:pathLst>
                <a:path w="152019" h="80899">
                  <a:moveTo>
                    <a:pt x="127" y="80010"/>
                  </a:moveTo>
                  <a:cubicBezTo>
                    <a:pt x="0" y="77724"/>
                    <a:pt x="127" y="75311"/>
                    <a:pt x="254" y="72899"/>
                  </a:cubicBezTo>
                  <a:cubicBezTo>
                    <a:pt x="2413" y="31624"/>
                    <a:pt x="37719" y="0"/>
                    <a:pt x="78994" y="2159"/>
                  </a:cubicBezTo>
                  <a:cubicBezTo>
                    <a:pt x="120396" y="4445"/>
                    <a:pt x="152019" y="39624"/>
                    <a:pt x="149860" y="80899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7" name="Shape 10197"/>
            <p:cNvSpPr/>
            <p:nvPr/>
          </p:nvSpPr>
          <p:spPr>
            <a:xfrm>
              <a:off x="1952371" y="1437386"/>
              <a:ext cx="152019" cy="80899"/>
            </a:xfrm>
            <a:custGeom>
              <a:avLst/>
              <a:gdLst/>
              <a:ahLst/>
              <a:cxnLst/>
              <a:rect l="0" t="0" r="0" b="0"/>
              <a:pathLst>
                <a:path w="152019" h="80899">
                  <a:moveTo>
                    <a:pt x="127" y="80010"/>
                  </a:moveTo>
                  <a:cubicBezTo>
                    <a:pt x="0" y="77724"/>
                    <a:pt x="127" y="75311"/>
                    <a:pt x="254" y="72899"/>
                  </a:cubicBezTo>
                  <a:cubicBezTo>
                    <a:pt x="2413" y="31624"/>
                    <a:pt x="37719" y="0"/>
                    <a:pt x="78994" y="2159"/>
                  </a:cubicBezTo>
                  <a:cubicBezTo>
                    <a:pt x="120396" y="4445"/>
                    <a:pt x="152019" y="39624"/>
                    <a:pt x="149860" y="80899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8" name="Shape 10198"/>
            <p:cNvSpPr/>
            <p:nvPr/>
          </p:nvSpPr>
          <p:spPr>
            <a:xfrm>
              <a:off x="2117471" y="1437386"/>
              <a:ext cx="152019" cy="80899"/>
            </a:xfrm>
            <a:custGeom>
              <a:avLst/>
              <a:gdLst/>
              <a:ahLst/>
              <a:cxnLst/>
              <a:rect l="0" t="0" r="0" b="0"/>
              <a:pathLst>
                <a:path w="152019" h="80899">
                  <a:moveTo>
                    <a:pt x="127" y="80010"/>
                  </a:moveTo>
                  <a:cubicBezTo>
                    <a:pt x="0" y="77724"/>
                    <a:pt x="127" y="75311"/>
                    <a:pt x="254" y="72899"/>
                  </a:cubicBezTo>
                  <a:cubicBezTo>
                    <a:pt x="2413" y="31624"/>
                    <a:pt x="37719" y="0"/>
                    <a:pt x="78994" y="2159"/>
                  </a:cubicBezTo>
                  <a:cubicBezTo>
                    <a:pt x="120396" y="4445"/>
                    <a:pt x="152019" y="39624"/>
                    <a:pt x="149860" y="80899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9" name="Shape 10200"/>
            <p:cNvSpPr/>
            <p:nvPr/>
          </p:nvSpPr>
          <p:spPr>
            <a:xfrm>
              <a:off x="1660271" y="1713865"/>
              <a:ext cx="102235" cy="237490"/>
            </a:xfrm>
            <a:custGeom>
              <a:avLst/>
              <a:gdLst/>
              <a:ahLst/>
              <a:cxnLst/>
              <a:rect l="0" t="0" r="0" b="0"/>
              <a:pathLst>
                <a:path w="102235" h="237490">
                  <a:moveTo>
                    <a:pt x="0" y="237490"/>
                  </a:moveTo>
                  <a:lnTo>
                    <a:pt x="102235" y="237490"/>
                  </a:lnTo>
                  <a:lnTo>
                    <a:pt x="102235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0" name="Shape 10202"/>
            <p:cNvSpPr/>
            <p:nvPr/>
          </p:nvSpPr>
          <p:spPr>
            <a:xfrm>
              <a:off x="588391" y="2200275"/>
              <a:ext cx="75565" cy="75565"/>
            </a:xfrm>
            <a:custGeom>
              <a:avLst/>
              <a:gdLst/>
              <a:ahLst/>
              <a:cxnLst/>
              <a:rect l="0" t="0" r="0" b="0"/>
              <a:pathLst>
                <a:path w="75565" h="75565">
                  <a:moveTo>
                    <a:pt x="37846" y="0"/>
                  </a:moveTo>
                  <a:cubicBezTo>
                    <a:pt x="16891" y="0"/>
                    <a:pt x="0" y="16891"/>
                    <a:pt x="0" y="37846"/>
                  </a:cubicBezTo>
                  <a:cubicBezTo>
                    <a:pt x="0" y="58674"/>
                    <a:pt x="16891" y="75565"/>
                    <a:pt x="37846" y="75565"/>
                  </a:cubicBezTo>
                  <a:cubicBezTo>
                    <a:pt x="58674" y="75565"/>
                    <a:pt x="75565" y="58674"/>
                    <a:pt x="75565" y="37846"/>
                  </a:cubicBezTo>
                  <a:cubicBezTo>
                    <a:pt x="75565" y="16891"/>
                    <a:pt x="58674" y="0"/>
                    <a:pt x="3784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1" name="Shape 10204"/>
            <p:cNvSpPr/>
            <p:nvPr/>
          </p:nvSpPr>
          <p:spPr>
            <a:xfrm>
              <a:off x="1243711" y="2200275"/>
              <a:ext cx="75565" cy="75565"/>
            </a:xfrm>
            <a:custGeom>
              <a:avLst/>
              <a:gdLst/>
              <a:ahLst/>
              <a:cxnLst/>
              <a:rect l="0" t="0" r="0" b="0"/>
              <a:pathLst>
                <a:path w="75565" h="75565">
                  <a:moveTo>
                    <a:pt x="37846" y="0"/>
                  </a:moveTo>
                  <a:cubicBezTo>
                    <a:pt x="16891" y="0"/>
                    <a:pt x="0" y="16891"/>
                    <a:pt x="0" y="37846"/>
                  </a:cubicBezTo>
                  <a:cubicBezTo>
                    <a:pt x="0" y="58674"/>
                    <a:pt x="16891" y="75565"/>
                    <a:pt x="37846" y="75565"/>
                  </a:cubicBezTo>
                  <a:cubicBezTo>
                    <a:pt x="58674" y="75565"/>
                    <a:pt x="75565" y="58674"/>
                    <a:pt x="75565" y="37846"/>
                  </a:cubicBezTo>
                  <a:cubicBezTo>
                    <a:pt x="75565" y="16891"/>
                    <a:pt x="58674" y="0"/>
                    <a:pt x="3784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2" name="Shape 10206"/>
            <p:cNvSpPr/>
            <p:nvPr/>
          </p:nvSpPr>
          <p:spPr>
            <a:xfrm>
              <a:off x="1668526" y="2200275"/>
              <a:ext cx="75565" cy="75565"/>
            </a:xfrm>
            <a:custGeom>
              <a:avLst/>
              <a:gdLst/>
              <a:ahLst/>
              <a:cxnLst/>
              <a:rect l="0" t="0" r="0" b="0"/>
              <a:pathLst>
                <a:path w="75565" h="75565">
                  <a:moveTo>
                    <a:pt x="37846" y="0"/>
                  </a:moveTo>
                  <a:cubicBezTo>
                    <a:pt x="16891" y="0"/>
                    <a:pt x="0" y="16891"/>
                    <a:pt x="0" y="37846"/>
                  </a:cubicBezTo>
                  <a:cubicBezTo>
                    <a:pt x="0" y="58674"/>
                    <a:pt x="16891" y="75565"/>
                    <a:pt x="37846" y="75565"/>
                  </a:cubicBezTo>
                  <a:cubicBezTo>
                    <a:pt x="58674" y="75565"/>
                    <a:pt x="75565" y="58674"/>
                    <a:pt x="75565" y="37846"/>
                  </a:cubicBezTo>
                  <a:cubicBezTo>
                    <a:pt x="75565" y="16891"/>
                    <a:pt x="58674" y="0"/>
                    <a:pt x="3784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3" name="Shape 10208"/>
            <p:cNvSpPr/>
            <p:nvPr/>
          </p:nvSpPr>
          <p:spPr>
            <a:xfrm>
              <a:off x="2308606" y="2192655"/>
              <a:ext cx="75565" cy="75564"/>
            </a:xfrm>
            <a:custGeom>
              <a:avLst/>
              <a:gdLst/>
              <a:ahLst/>
              <a:cxnLst/>
              <a:rect l="0" t="0" r="0" b="0"/>
              <a:pathLst>
                <a:path w="75565" h="75564">
                  <a:moveTo>
                    <a:pt x="37719" y="0"/>
                  </a:moveTo>
                  <a:cubicBezTo>
                    <a:pt x="16891" y="0"/>
                    <a:pt x="0" y="16890"/>
                    <a:pt x="0" y="37719"/>
                  </a:cubicBezTo>
                  <a:cubicBezTo>
                    <a:pt x="0" y="58674"/>
                    <a:pt x="16891" y="75564"/>
                    <a:pt x="37719" y="75564"/>
                  </a:cubicBezTo>
                  <a:cubicBezTo>
                    <a:pt x="58674" y="75564"/>
                    <a:pt x="75565" y="58674"/>
                    <a:pt x="75565" y="37719"/>
                  </a:cubicBezTo>
                  <a:cubicBezTo>
                    <a:pt x="75565" y="16890"/>
                    <a:pt x="58674" y="0"/>
                    <a:pt x="3771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4" name="Shape 10209"/>
            <p:cNvSpPr/>
            <p:nvPr/>
          </p:nvSpPr>
          <p:spPr>
            <a:xfrm>
              <a:off x="1210056" y="1518920"/>
              <a:ext cx="71755" cy="673736"/>
            </a:xfrm>
            <a:custGeom>
              <a:avLst/>
              <a:gdLst/>
              <a:ahLst/>
              <a:cxnLst/>
              <a:rect l="0" t="0" r="0" b="0"/>
              <a:pathLst>
                <a:path w="71755" h="673736">
                  <a:moveTo>
                    <a:pt x="0" y="0"/>
                  </a:moveTo>
                  <a:lnTo>
                    <a:pt x="71755" y="0"/>
                  </a:lnTo>
                  <a:lnTo>
                    <a:pt x="71755" y="673736"/>
                  </a:lnTo>
                </a:path>
              </a:pathLst>
            </a:custGeom>
            <a:ln w="15875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5" name="Shape 10210"/>
            <p:cNvSpPr/>
            <p:nvPr/>
          </p:nvSpPr>
          <p:spPr>
            <a:xfrm>
              <a:off x="1711706" y="1516380"/>
              <a:ext cx="81280" cy="189864"/>
            </a:xfrm>
            <a:custGeom>
              <a:avLst/>
              <a:gdLst/>
              <a:ahLst/>
              <a:cxnLst/>
              <a:rect l="0" t="0" r="0" b="0"/>
              <a:pathLst>
                <a:path w="81280" h="189864">
                  <a:moveTo>
                    <a:pt x="81280" y="0"/>
                  </a:moveTo>
                  <a:lnTo>
                    <a:pt x="0" y="0"/>
                  </a:lnTo>
                  <a:lnTo>
                    <a:pt x="0" y="189864"/>
                  </a:lnTo>
                </a:path>
              </a:pathLst>
            </a:custGeom>
            <a:ln w="15875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6" name="Shape 10211"/>
            <p:cNvSpPr/>
            <p:nvPr/>
          </p:nvSpPr>
          <p:spPr>
            <a:xfrm>
              <a:off x="627126" y="1945640"/>
              <a:ext cx="0" cy="254635"/>
            </a:xfrm>
            <a:custGeom>
              <a:avLst/>
              <a:gdLst/>
              <a:ahLst/>
              <a:cxnLst/>
              <a:rect l="0" t="0" r="0" b="0"/>
              <a:pathLst>
                <a:path h="254635">
                  <a:moveTo>
                    <a:pt x="0" y="0"/>
                  </a:moveTo>
                  <a:lnTo>
                    <a:pt x="0" y="254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7" name="Shape 10212"/>
            <p:cNvSpPr/>
            <p:nvPr/>
          </p:nvSpPr>
          <p:spPr>
            <a:xfrm>
              <a:off x="1706626" y="1960880"/>
              <a:ext cx="635" cy="239395"/>
            </a:xfrm>
            <a:custGeom>
              <a:avLst/>
              <a:gdLst/>
              <a:ahLst/>
              <a:cxnLst/>
              <a:rect l="0" t="0" r="0" b="0"/>
              <a:pathLst>
                <a:path w="635" h="239395">
                  <a:moveTo>
                    <a:pt x="0" y="0"/>
                  </a:moveTo>
                  <a:lnTo>
                    <a:pt x="635" y="23939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8" name="Shape 10213"/>
            <p:cNvSpPr/>
            <p:nvPr/>
          </p:nvSpPr>
          <p:spPr>
            <a:xfrm>
              <a:off x="2274951" y="1518920"/>
              <a:ext cx="71755" cy="666115"/>
            </a:xfrm>
            <a:custGeom>
              <a:avLst/>
              <a:gdLst/>
              <a:ahLst/>
              <a:cxnLst/>
              <a:rect l="0" t="0" r="0" b="0"/>
              <a:pathLst>
                <a:path w="71755" h="666115">
                  <a:moveTo>
                    <a:pt x="0" y="0"/>
                  </a:moveTo>
                  <a:lnTo>
                    <a:pt x="71755" y="0"/>
                  </a:lnTo>
                  <a:lnTo>
                    <a:pt x="71755" y="666115"/>
                  </a:lnTo>
                </a:path>
              </a:pathLst>
            </a:custGeom>
            <a:ln w="15875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9" name="Shape 10215"/>
            <p:cNvSpPr/>
            <p:nvPr/>
          </p:nvSpPr>
          <p:spPr>
            <a:xfrm>
              <a:off x="573151" y="1706245"/>
              <a:ext cx="101600" cy="236855"/>
            </a:xfrm>
            <a:custGeom>
              <a:avLst/>
              <a:gdLst/>
              <a:ahLst/>
              <a:cxnLst/>
              <a:rect l="0" t="0" r="0" b="0"/>
              <a:pathLst>
                <a:path w="101600" h="236855">
                  <a:moveTo>
                    <a:pt x="0" y="236855"/>
                  </a:moveTo>
                  <a:lnTo>
                    <a:pt x="101600" y="236855"/>
                  </a:lnTo>
                  <a:lnTo>
                    <a:pt x="10160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0" name="Shape 10216"/>
            <p:cNvSpPr/>
            <p:nvPr/>
          </p:nvSpPr>
          <p:spPr>
            <a:xfrm>
              <a:off x="492252" y="1750695"/>
              <a:ext cx="296799" cy="147574"/>
            </a:xfrm>
            <a:custGeom>
              <a:avLst/>
              <a:gdLst/>
              <a:ahLst/>
              <a:cxnLst/>
              <a:rect l="0" t="0" r="0" b="0"/>
              <a:pathLst>
                <a:path w="296799" h="147574">
                  <a:moveTo>
                    <a:pt x="211582" y="0"/>
                  </a:moveTo>
                  <a:lnTo>
                    <a:pt x="296799" y="1905"/>
                  </a:lnTo>
                  <a:lnTo>
                    <a:pt x="244094" y="68835"/>
                  </a:lnTo>
                  <a:lnTo>
                    <a:pt x="231235" y="41609"/>
                  </a:lnTo>
                  <a:lnTo>
                    <a:pt x="6858" y="147574"/>
                  </a:lnTo>
                  <a:lnTo>
                    <a:pt x="0" y="133097"/>
                  </a:lnTo>
                  <a:lnTo>
                    <a:pt x="224462" y="27269"/>
                  </a:lnTo>
                  <a:lnTo>
                    <a:pt x="211582" y="0"/>
                  </a:lnTo>
                  <a:close/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1" name="Shape 10217"/>
            <p:cNvSpPr/>
            <p:nvPr/>
          </p:nvSpPr>
          <p:spPr>
            <a:xfrm>
              <a:off x="1594612" y="1760220"/>
              <a:ext cx="235839" cy="145924"/>
            </a:xfrm>
            <a:custGeom>
              <a:avLst/>
              <a:gdLst/>
              <a:ahLst/>
              <a:cxnLst/>
              <a:rect l="0" t="0" r="0" b="0"/>
              <a:pathLst>
                <a:path w="235839" h="145924">
                  <a:moveTo>
                    <a:pt x="235839" y="0"/>
                  </a:moveTo>
                  <a:lnTo>
                    <a:pt x="190119" y="71882"/>
                  </a:lnTo>
                  <a:lnTo>
                    <a:pt x="174589" y="46000"/>
                  </a:lnTo>
                  <a:lnTo>
                    <a:pt x="8128" y="145924"/>
                  </a:lnTo>
                  <a:lnTo>
                    <a:pt x="0" y="132207"/>
                  </a:lnTo>
                  <a:lnTo>
                    <a:pt x="166439" y="32416"/>
                  </a:lnTo>
                  <a:lnTo>
                    <a:pt x="150876" y="6477"/>
                  </a:lnTo>
                  <a:lnTo>
                    <a:pt x="235839" y="0"/>
                  </a:lnTo>
                  <a:close/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2" name="Shape 10219"/>
            <p:cNvSpPr/>
            <p:nvPr/>
          </p:nvSpPr>
          <p:spPr>
            <a:xfrm>
              <a:off x="2748661" y="1713865"/>
              <a:ext cx="101600" cy="237490"/>
            </a:xfrm>
            <a:custGeom>
              <a:avLst/>
              <a:gdLst/>
              <a:ahLst/>
              <a:cxnLst/>
              <a:rect l="0" t="0" r="0" b="0"/>
              <a:pathLst>
                <a:path w="101600" h="237490">
                  <a:moveTo>
                    <a:pt x="0" y="237490"/>
                  </a:moveTo>
                  <a:lnTo>
                    <a:pt x="101600" y="237490"/>
                  </a:lnTo>
                  <a:lnTo>
                    <a:pt x="10160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3" name="Shape 10220"/>
            <p:cNvSpPr/>
            <p:nvPr/>
          </p:nvSpPr>
          <p:spPr>
            <a:xfrm>
              <a:off x="2667762" y="1758442"/>
              <a:ext cx="296799" cy="147955"/>
            </a:xfrm>
            <a:custGeom>
              <a:avLst/>
              <a:gdLst/>
              <a:ahLst/>
              <a:cxnLst/>
              <a:rect l="0" t="0" r="0" b="0"/>
              <a:pathLst>
                <a:path w="296799" h="147955">
                  <a:moveTo>
                    <a:pt x="211582" y="0"/>
                  </a:moveTo>
                  <a:lnTo>
                    <a:pt x="296799" y="1777"/>
                  </a:lnTo>
                  <a:lnTo>
                    <a:pt x="244221" y="68834"/>
                  </a:lnTo>
                  <a:lnTo>
                    <a:pt x="231327" y="41640"/>
                  </a:lnTo>
                  <a:lnTo>
                    <a:pt x="6858" y="147955"/>
                  </a:lnTo>
                  <a:lnTo>
                    <a:pt x="0" y="133731"/>
                  </a:lnTo>
                  <a:lnTo>
                    <a:pt x="224515" y="27274"/>
                  </a:lnTo>
                  <a:lnTo>
                    <a:pt x="211582" y="0"/>
                  </a:lnTo>
                  <a:close/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4" name="Shape 10221"/>
            <p:cNvSpPr/>
            <p:nvPr/>
          </p:nvSpPr>
          <p:spPr>
            <a:xfrm>
              <a:off x="2786761" y="1058545"/>
              <a:ext cx="85090" cy="99695"/>
            </a:xfrm>
            <a:custGeom>
              <a:avLst/>
              <a:gdLst/>
              <a:ahLst/>
              <a:cxnLst/>
              <a:rect l="0" t="0" r="0" b="0"/>
              <a:pathLst>
                <a:path w="85090" h="99695">
                  <a:moveTo>
                    <a:pt x="85090" y="0"/>
                  </a:moveTo>
                  <a:lnTo>
                    <a:pt x="0" y="9969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5" name="Shape 10222"/>
            <p:cNvSpPr/>
            <p:nvPr/>
          </p:nvSpPr>
          <p:spPr>
            <a:xfrm>
              <a:off x="2995041" y="1050290"/>
              <a:ext cx="77470" cy="100330"/>
            </a:xfrm>
            <a:custGeom>
              <a:avLst/>
              <a:gdLst/>
              <a:ahLst/>
              <a:cxnLst/>
              <a:rect l="0" t="0" r="0" b="0"/>
              <a:pathLst>
                <a:path w="77470" h="100330">
                  <a:moveTo>
                    <a:pt x="0" y="0"/>
                  </a:moveTo>
                  <a:lnTo>
                    <a:pt x="77470" y="10033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6" name="Shape 10224"/>
            <p:cNvSpPr/>
            <p:nvPr/>
          </p:nvSpPr>
          <p:spPr>
            <a:xfrm>
              <a:off x="2771521" y="2192655"/>
              <a:ext cx="75565" cy="75564"/>
            </a:xfrm>
            <a:custGeom>
              <a:avLst/>
              <a:gdLst/>
              <a:ahLst/>
              <a:cxnLst/>
              <a:rect l="0" t="0" r="0" b="0"/>
              <a:pathLst>
                <a:path w="75565" h="75564">
                  <a:moveTo>
                    <a:pt x="37846" y="0"/>
                  </a:moveTo>
                  <a:cubicBezTo>
                    <a:pt x="16891" y="0"/>
                    <a:pt x="0" y="16890"/>
                    <a:pt x="0" y="37719"/>
                  </a:cubicBezTo>
                  <a:cubicBezTo>
                    <a:pt x="0" y="58674"/>
                    <a:pt x="16891" y="75564"/>
                    <a:pt x="37846" y="75564"/>
                  </a:cubicBezTo>
                  <a:cubicBezTo>
                    <a:pt x="58674" y="75564"/>
                    <a:pt x="75565" y="58674"/>
                    <a:pt x="75565" y="37719"/>
                  </a:cubicBezTo>
                  <a:cubicBezTo>
                    <a:pt x="75565" y="16890"/>
                    <a:pt x="58674" y="0"/>
                    <a:pt x="3784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7" name="Shape 10226"/>
            <p:cNvSpPr/>
            <p:nvPr/>
          </p:nvSpPr>
          <p:spPr>
            <a:xfrm>
              <a:off x="3026156" y="2176780"/>
              <a:ext cx="75565" cy="75564"/>
            </a:xfrm>
            <a:custGeom>
              <a:avLst/>
              <a:gdLst/>
              <a:ahLst/>
              <a:cxnLst/>
              <a:rect l="0" t="0" r="0" b="0"/>
              <a:pathLst>
                <a:path w="75565" h="75564">
                  <a:moveTo>
                    <a:pt x="37719" y="0"/>
                  </a:moveTo>
                  <a:cubicBezTo>
                    <a:pt x="16891" y="0"/>
                    <a:pt x="0" y="16890"/>
                    <a:pt x="0" y="37719"/>
                  </a:cubicBezTo>
                  <a:cubicBezTo>
                    <a:pt x="0" y="58674"/>
                    <a:pt x="16891" y="75564"/>
                    <a:pt x="37719" y="75564"/>
                  </a:cubicBezTo>
                  <a:cubicBezTo>
                    <a:pt x="58674" y="75564"/>
                    <a:pt x="75565" y="58674"/>
                    <a:pt x="75565" y="37719"/>
                  </a:cubicBezTo>
                  <a:cubicBezTo>
                    <a:pt x="75565" y="16890"/>
                    <a:pt x="58674" y="0"/>
                    <a:pt x="3771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8" name="Shape 10227"/>
            <p:cNvSpPr/>
            <p:nvPr/>
          </p:nvSpPr>
          <p:spPr>
            <a:xfrm>
              <a:off x="2794381" y="1158240"/>
              <a:ext cx="0" cy="555625"/>
            </a:xfrm>
            <a:custGeom>
              <a:avLst/>
              <a:gdLst/>
              <a:ahLst/>
              <a:cxnLst/>
              <a:rect l="0" t="0" r="0" b="0"/>
              <a:pathLst>
                <a:path h="555625">
                  <a:moveTo>
                    <a:pt x="0" y="0"/>
                  </a:moveTo>
                  <a:lnTo>
                    <a:pt x="0" y="55562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9" name="Shape 10228"/>
            <p:cNvSpPr/>
            <p:nvPr/>
          </p:nvSpPr>
          <p:spPr>
            <a:xfrm>
              <a:off x="3064256" y="1143000"/>
              <a:ext cx="0" cy="1026160"/>
            </a:xfrm>
            <a:custGeom>
              <a:avLst/>
              <a:gdLst/>
              <a:ahLst/>
              <a:cxnLst/>
              <a:rect l="0" t="0" r="0" b="0"/>
              <a:pathLst>
                <a:path h="1026160">
                  <a:moveTo>
                    <a:pt x="0" y="0"/>
                  </a:moveTo>
                  <a:lnTo>
                    <a:pt x="0" y="102616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0" name="Shape 10229"/>
            <p:cNvSpPr/>
            <p:nvPr/>
          </p:nvSpPr>
          <p:spPr>
            <a:xfrm>
              <a:off x="2802001" y="1945640"/>
              <a:ext cx="0" cy="247015"/>
            </a:xfrm>
            <a:custGeom>
              <a:avLst/>
              <a:gdLst/>
              <a:ahLst/>
              <a:cxnLst/>
              <a:rect l="0" t="0" r="0" b="0"/>
              <a:pathLst>
                <a:path h="247015">
                  <a:moveTo>
                    <a:pt x="0" y="0"/>
                  </a:moveTo>
                  <a:lnTo>
                    <a:pt x="0" y="24701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1" name="Shape 10230"/>
            <p:cNvSpPr/>
            <p:nvPr/>
          </p:nvSpPr>
          <p:spPr>
            <a:xfrm>
              <a:off x="623951" y="1516380"/>
              <a:ext cx="104140" cy="182245"/>
            </a:xfrm>
            <a:custGeom>
              <a:avLst/>
              <a:gdLst/>
              <a:ahLst/>
              <a:cxnLst/>
              <a:rect l="0" t="0" r="0" b="0"/>
              <a:pathLst>
                <a:path w="104140" h="182245">
                  <a:moveTo>
                    <a:pt x="104140" y="0"/>
                  </a:moveTo>
                  <a:lnTo>
                    <a:pt x="0" y="0"/>
                  </a:lnTo>
                  <a:lnTo>
                    <a:pt x="0" y="182245"/>
                  </a:lnTo>
                </a:path>
              </a:pathLst>
            </a:custGeom>
            <a:ln w="15875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2" name="Shape 10231"/>
            <p:cNvSpPr/>
            <p:nvPr/>
          </p:nvSpPr>
          <p:spPr>
            <a:xfrm>
              <a:off x="3110611" y="209550"/>
              <a:ext cx="635" cy="540386"/>
            </a:xfrm>
            <a:custGeom>
              <a:avLst/>
              <a:gdLst/>
              <a:ahLst/>
              <a:cxnLst/>
              <a:rect l="0" t="0" r="0" b="0"/>
              <a:pathLst>
                <a:path w="635" h="540386">
                  <a:moveTo>
                    <a:pt x="0" y="0"/>
                  </a:moveTo>
                  <a:lnTo>
                    <a:pt x="635" y="540386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3" name="Shape 10232"/>
            <p:cNvSpPr/>
            <p:nvPr/>
          </p:nvSpPr>
          <p:spPr>
            <a:xfrm>
              <a:off x="2918206" y="209550"/>
              <a:ext cx="0" cy="548005"/>
            </a:xfrm>
            <a:custGeom>
              <a:avLst/>
              <a:gdLst/>
              <a:ahLst/>
              <a:cxnLst/>
              <a:rect l="0" t="0" r="0" b="0"/>
              <a:pathLst>
                <a:path h="548005">
                  <a:moveTo>
                    <a:pt x="0" y="0"/>
                  </a:moveTo>
                  <a:lnTo>
                    <a:pt x="0" y="54800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4" name="Shape 10233"/>
            <p:cNvSpPr/>
            <p:nvPr/>
          </p:nvSpPr>
          <p:spPr>
            <a:xfrm>
              <a:off x="2702306" y="224790"/>
              <a:ext cx="0" cy="532765"/>
            </a:xfrm>
            <a:custGeom>
              <a:avLst/>
              <a:gdLst/>
              <a:ahLst/>
              <a:cxnLst/>
              <a:rect l="0" t="0" r="0" b="0"/>
              <a:pathLst>
                <a:path h="532765">
                  <a:moveTo>
                    <a:pt x="0" y="0"/>
                  </a:moveTo>
                  <a:lnTo>
                    <a:pt x="0" y="53276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5" name="Shape 10234"/>
            <p:cNvSpPr/>
            <p:nvPr/>
          </p:nvSpPr>
          <p:spPr>
            <a:xfrm>
              <a:off x="2702306" y="757555"/>
              <a:ext cx="61595" cy="69214"/>
            </a:xfrm>
            <a:custGeom>
              <a:avLst/>
              <a:gdLst/>
              <a:ahLst/>
              <a:cxnLst/>
              <a:rect l="0" t="0" r="0" b="0"/>
              <a:pathLst>
                <a:path w="61595" h="69214">
                  <a:moveTo>
                    <a:pt x="0" y="0"/>
                  </a:moveTo>
                  <a:lnTo>
                    <a:pt x="61595" y="69214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6" name="Shape 10235"/>
            <p:cNvSpPr/>
            <p:nvPr/>
          </p:nvSpPr>
          <p:spPr>
            <a:xfrm>
              <a:off x="3041396" y="741680"/>
              <a:ext cx="61595" cy="69850"/>
            </a:xfrm>
            <a:custGeom>
              <a:avLst/>
              <a:gdLst/>
              <a:ahLst/>
              <a:cxnLst/>
              <a:rect l="0" t="0" r="0" b="0"/>
              <a:pathLst>
                <a:path w="61595" h="69850">
                  <a:moveTo>
                    <a:pt x="61595" y="0"/>
                  </a:moveTo>
                  <a:lnTo>
                    <a:pt x="0" y="698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7" name="Shape 10236"/>
            <p:cNvSpPr/>
            <p:nvPr/>
          </p:nvSpPr>
          <p:spPr>
            <a:xfrm>
              <a:off x="2871851" y="147955"/>
              <a:ext cx="75565" cy="75565"/>
            </a:xfrm>
            <a:custGeom>
              <a:avLst/>
              <a:gdLst/>
              <a:ahLst/>
              <a:cxnLst/>
              <a:rect l="0" t="0" r="0" b="0"/>
              <a:pathLst>
                <a:path w="75565" h="75565">
                  <a:moveTo>
                    <a:pt x="37846" y="0"/>
                  </a:moveTo>
                  <a:cubicBezTo>
                    <a:pt x="58674" y="0"/>
                    <a:pt x="75565" y="16891"/>
                    <a:pt x="75565" y="37846"/>
                  </a:cubicBezTo>
                  <a:cubicBezTo>
                    <a:pt x="75565" y="58674"/>
                    <a:pt x="58674" y="75565"/>
                    <a:pt x="37846" y="75565"/>
                  </a:cubicBezTo>
                  <a:cubicBezTo>
                    <a:pt x="16891" y="75565"/>
                    <a:pt x="0" y="58674"/>
                    <a:pt x="0" y="37846"/>
                  </a:cubicBezTo>
                  <a:cubicBezTo>
                    <a:pt x="0" y="16891"/>
                    <a:pt x="16891" y="0"/>
                    <a:pt x="37846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8" name="Shape 10237"/>
            <p:cNvSpPr/>
            <p:nvPr/>
          </p:nvSpPr>
          <p:spPr>
            <a:xfrm>
              <a:off x="2871851" y="147955"/>
              <a:ext cx="75565" cy="75565"/>
            </a:xfrm>
            <a:custGeom>
              <a:avLst/>
              <a:gdLst/>
              <a:ahLst/>
              <a:cxnLst/>
              <a:rect l="0" t="0" r="0" b="0"/>
              <a:pathLst>
                <a:path w="75565" h="75565">
                  <a:moveTo>
                    <a:pt x="37846" y="0"/>
                  </a:moveTo>
                  <a:cubicBezTo>
                    <a:pt x="16891" y="0"/>
                    <a:pt x="0" y="16891"/>
                    <a:pt x="0" y="37846"/>
                  </a:cubicBezTo>
                  <a:cubicBezTo>
                    <a:pt x="0" y="58674"/>
                    <a:pt x="16891" y="75565"/>
                    <a:pt x="37846" y="75565"/>
                  </a:cubicBezTo>
                  <a:cubicBezTo>
                    <a:pt x="58674" y="75565"/>
                    <a:pt x="75565" y="58674"/>
                    <a:pt x="75565" y="37846"/>
                  </a:cubicBezTo>
                  <a:cubicBezTo>
                    <a:pt x="75565" y="16891"/>
                    <a:pt x="58674" y="0"/>
                    <a:pt x="3784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9" name="Shape 10239"/>
            <p:cNvSpPr/>
            <p:nvPr/>
          </p:nvSpPr>
          <p:spPr>
            <a:xfrm>
              <a:off x="3072511" y="132715"/>
              <a:ext cx="75565" cy="75565"/>
            </a:xfrm>
            <a:custGeom>
              <a:avLst/>
              <a:gdLst/>
              <a:ahLst/>
              <a:cxnLst/>
              <a:rect l="0" t="0" r="0" b="0"/>
              <a:pathLst>
                <a:path w="75565" h="75565">
                  <a:moveTo>
                    <a:pt x="37719" y="0"/>
                  </a:moveTo>
                  <a:cubicBezTo>
                    <a:pt x="16891" y="0"/>
                    <a:pt x="0" y="16891"/>
                    <a:pt x="0" y="37846"/>
                  </a:cubicBezTo>
                  <a:cubicBezTo>
                    <a:pt x="0" y="58674"/>
                    <a:pt x="16891" y="75565"/>
                    <a:pt x="37719" y="75565"/>
                  </a:cubicBezTo>
                  <a:cubicBezTo>
                    <a:pt x="58674" y="75565"/>
                    <a:pt x="75565" y="58674"/>
                    <a:pt x="75565" y="37846"/>
                  </a:cubicBezTo>
                  <a:cubicBezTo>
                    <a:pt x="75565" y="16891"/>
                    <a:pt x="58674" y="0"/>
                    <a:pt x="3771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0" name="Shape 10241"/>
            <p:cNvSpPr/>
            <p:nvPr/>
          </p:nvSpPr>
          <p:spPr>
            <a:xfrm>
              <a:off x="2663571" y="147955"/>
              <a:ext cx="75565" cy="75565"/>
            </a:xfrm>
            <a:custGeom>
              <a:avLst/>
              <a:gdLst/>
              <a:ahLst/>
              <a:cxnLst/>
              <a:rect l="0" t="0" r="0" b="0"/>
              <a:pathLst>
                <a:path w="75565" h="75565">
                  <a:moveTo>
                    <a:pt x="37846" y="0"/>
                  </a:moveTo>
                  <a:cubicBezTo>
                    <a:pt x="16891" y="0"/>
                    <a:pt x="0" y="16891"/>
                    <a:pt x="0" y="37846"/>
                  </a:cubicBezTo>
                  <a:cubicBezTo>
                    <a:pt x="0" y="58674"/>
                    <a:pt x="16891" y="75565"/>
                    <a:pt x="37846" y="75565"/>
                  </a:cubicBezTo>
                  <a:cubicBezTo>
                    <a:pt x="58674" y="75565"/>
                    <a:pt x="75565" y="58674"/>
                    <a:pt x="75565" y="37846"/>
                  </a:cubicBezTo>
                  <a:cubicBezTo>
                    <a:pt x="75565" y="16891"/>
                    <a:pt x="58674" y="0"/>
                    <a:pt x="3784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1" name="Rectangle 10242"/>
            <p:cNvSpPr/>
            <p:nvPr/>
          </p:nvSpPr>
          <p:spPr>
            <a:xfrm>
              <a:off x="0" y="0"/>
              <a:ext cx="56642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А     В    С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2" name="Rectangle 10243"/>
            <p:cNvSpPr/>
            <p:nvPr/>
          </p:nvSpPr>
          <p:spPr>
            <a:xfrm>
              <a:off x="426720" y="0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3" name="Rectangle 10244"/>
            <p:cNvSpPr/>
            <p:nvPr/>
          </p:nvSpPr>
          <p:spPr>
            <a:xfrm>
              <a:off x="161544" y="879348"/>
              <a:ext cx="9212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А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4" name="Rectangle 10245"/>
            <p:cNvSpPr/>
            <p:nvPr/>
          </p:nvSpPr>
          <p:spPr>
            <a:xfrm>
              <a:off x="230124" y="879348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5" name="Rectangle 10246"/>
            <p:cNvSpPr/>
            <p:nvPr/>
          </p:nvSpPr>
          <p:spPr>
            <a:xfrm>
              <a:off x="940689" y="874776"/>
              <a:ext cx="102001" cy="16309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5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G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6" name="Rectangle 10247"/>
            <p:cNvSpPr/>
            <p:nvPr/>
          </p:nvSpPr>
          <p:spPr>
            <a:xfrm>
              <a:off x="1016889" y="874776"/>
              <a:ext cx="36189" cy="16309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5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7" name="Rectangle 10248"/>
            <p:cNvSpPr/>
            <p:nvPr/>
          </p:nvSpPr>
          <p:spPr>
            <a:xfrm>
              <a:off x="1966341" y="897637"/>
              <a:ext cx="139951" cy="16309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5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М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8" name="Rectangle 10249"/>
            <p:cNvSpPr/>
            <p:nvPr/>
          </p:nvSpPr>
          <p:spPr>
            <a:xfrm>
              <a:off x="2071497" y="897637"/>
              <a:ext cx="36189" cy="16309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5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9" name="Rectangle 10251"/>
            <p:cNvSpPr/>
            <p:nvPr/>
          </p:nvSpPr>
          <p:spPr>
            <a:xfrm>
              <a:off x="3170555" y="905256"/>
              <a:ext cx="176997" cy="16309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5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SG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0" name="Rectangle 10252"/>
            <p:cNvSpPr/>
            <p:nvPr/>
          </p:nvSpPr>
          <p:spPr>
            <a:xfrm>
              <a:off x="3304667" y="905256"/>
              <a:ext cx="36189" cy="16309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5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1" name="Rectangle 10254"/>
            <p:cNvSpPr/>
            <p:nvPr/>
          </p:nvSpPr>
          <p:spPr>
            <a:xfrm>
              <a:off x="817245" y="1600200"/>
              <a:ext cx="396954" cy="16309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5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GQCH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2" name="Rectangle 10255"/>
            <p:cNvSpPr/>
            <p:nvPr/>
          </p:nvSpPr>
          <p:spPr>
            <a:xfrm>
              <a:off x="1117473" y="1600200"/>
              <a:ext cx="36189" cy="16309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5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3" name="Rectangle 10257"/>
            <p:cNvSpPr/>
            <p:nvPr/>
          </p:nvSpPr>
          <p:spPr>
            <a:xfrm>
              <a:off x="1859661" y="1584960"/>
              <a:ext cx="435064" cy="16309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5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MQCH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4" name="Rectangle 10258"/>
            <p:cNvSpPr/>
            <p:nvPr/>
          </p:nvSpPr>
          <p:spPr>
            <a:xfrm>
              <a:off x="2187575" y="1584960"/>
              <a:ext cx="36189" cy="16309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5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5" name="Rectangle 10260"/>
            <p:cNvSpPr/>
            <p:nvPr/>
          </p:nvSpPr>
          <p:spPr>
            <a:xfrm>
              <a:off x="2646299" y="15240"/>
              <a:ext cx="56642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А     В    С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6" name="Rectangle 10261"/>
            <p:cNvSpPr/>
            <p:nvPr/>
          </p:nvSpPr>
          <p:spPr>
            <a:xfrm>
              <a:off x="3073019" y="15240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7" name="Rectangle 122900"/>
            <p:cNvSpPr/>
            <p:nvPr/>
          </p:nvSpPr>
          <p:spPr>
            <a:xfrm>
              <a:off x="619087" y="2290953"/>
              <a:ext cx="757055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                    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8" name="Rectangle 122899"/>
            <p:cNvSpPr/>
            <p:nvPr/>
          </p:nvSpPr>
          <p:spPr>
            <a:xfrm>
              <a:off x="562737" y="2290953"/>
              <a:ext cx="75705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+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9" name="Rectangle 10264"/>
            <p:cNvSpPr/>
            <p:nvPr/>
          </p:nvSpPr>
          <p:spPr>
            <a:xfrm>
              <a:off x="1189101" y="2290953"/>
              <a:ext cx="46518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-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0" name="Rectangle 10265"/>
            <p:cNvSpPr/>
            <p:nvPr/>
          </p:nvSpPr>
          <p:spPr>
            <a:xfrm>
              <a:off x="1222629" y="2290953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1" name="Rectangle 122901"/>
            <p:cNvSpPr/>
            <p:nvPr/>
          </p:nvSpPr>
          <p:spPr>
            <a:xfrm>
              <a:off x="1650873" y="2290953"/>
              <a:ext cx="75705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+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2" name="Rectangle 122902"/>
            <p:cNvSpPr/>
            <p:nvPr/>
          </p:nvSpPr>
          <p:spPr>
            <a:xfrm>
              <a:off x="1707223" y="2290953"/>
              <a:ext cx="550613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              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3" name="Rectangle 10267"/>
            <p:cNvSpPr/>
            <p:nvPr/>
          </p:nvSpPr>
          <p:spPr>
            <a:xfrm>
              <a:off x="2121789" y="2290953"/>
              <a:ext cx="206645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    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4" name="Rectangle 10268"/>
            <p:cNvSpPr/>
            <p:nvPr/>
          </p:nvSpPr>
          <p:spPr>
            <a:xfrm>
              <a:off x="2277491" y="2290953"/>
              <a:ext cx="46518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-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5" name="Rectangle 10269"/>
            <p:cNvSpPr/>
            <p:nvPr/>
          </p:nvSpPr>
          <p:spPr>
            <a:xfrm>
              <a:off x="2311019" y="2290953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6" name="Rectangle 122903"/>
            <p:cNvSpPr/>
            <p:nvPr/>
          </p:nvSpPr>
          <p:spPr>
            <a:xfrm>
              <a:off x="2762123" y="2275713"/>
              <a:ext cx="75705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+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7" name="Rectangle 122904"/>
            <p:cNvSpPr/>
            <p:nvPr/>
          </p:nvSpPr>
          <p:spPr>
            <a:xfrm>
              <a:off x="2818473" y="2275713"/>
              <a:ext cx="275154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      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8" name="Rectangle 10272"/>
            <p:cNvSpPr/>
            <p:nvPr/>
          </p:nvSpPr>
          <p:spPr>
            <a:xfrm>
              <a:off x="3025775" y="2275713"/>
              <a:ext cx="46518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-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9" name="Rectangle 10273"/>
            <p:cNvSpPr/>
            <p:nvPr/>
          </p:nvSpPr>
          <p:spPr>
            <a:xfrm>
              <a:off x="3060827" y="2275713"/>
              <a:ext cx="34356" cy="1548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9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0" name="Rectangle 10275"/>
            <p:cNvSpPr/>
            <p:nvPr/>
          </p:nvSpPr>
          <p:spPr>
            <a:xfrm>
              <a:off x="3476603" y="425017"/>
              <a:ext cx="299231" cy="26116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var</a:t>
              </a:r>
            </a:p>
          </p:txBody>
        </p:sp>
        <p:sp>
          <p:nvSpPr>
            <p:cNvPr id="101" name="Rectangle 10276"/>
            <p:cNvSpPr/>
            <p:nvPr/>
          </p:nvSpPr>
          <p:spPr>
            <a:xfrm>
              <a:off x="3510486" y="158946"/>
              <a:ext cx="299231" cy="26116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var </a:t>
              </a:r>
            </a:p>
          </p:txBody>
        </p:sp>
        <p:sp>
          <p:nvSpPr>
            <p:cNvPr id="102" name="Rectangle 10277"/>
            <p:cNvSpPr/>
            <p:nvPr/>
          </p:nvSpPr>
          <p:spPr>
            <a:xfrm>
              <a:off x="3327906" y="460075"/>
              <a:ext cx="132268" cy="21541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Segoe UI Symbol"/>
                  <a:ea typeface="Segoe UI Symbol"/>
                  <a:cs typeface="Segoe UI Symbol"/>
                </a:rPr>
                <a:t>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3" name="Rectangle 10278"/>
            <p:cNvSpPr/>
            <p:nvPr/>
          </p:nvSpPr>
          <p:spPr>
            <a:xfrm>
              <a:off x="3361423" y="194004"/>
              <a:ext cx="132268" cy="21541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Segoe UI Symbol"/>
                  <a:ea typeface="Segoe UI Symbol"/>
                  <a:cs typeface="Segoe UI Symbol"/>
                </a:rPr>
                <a:t>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4" name="Rectangle 10279"/>
            <p:cNvSpPr/>
            <p:nvPr/>
          </p:nvSpPr>
          <p:spPr>
            <a:xfrm>
              <a:off x="3184203" y="425017"/>
              <a:ext cx="120463" cy="26116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 i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5" name="Rectangle 10280"/>
            <p:cNvSpPr/>
            <p:nvPr/>
          </p:nvSpPr>
          <p:spPr>
            <a:xfrm>
              <a:off x="3223784" y="158946"/>
              <a:ext cx="66937" cy="26116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 i="1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f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6" name="Rectangle 10281"/>
            <p:cNvSpPr/>
            <p:nvPr/>
          </p:nvSpPr>
          <p:spPr>
            <a:xfrm>
              <a:off x="3777107" y="384048"/>
              <a:ext cx="30692" cy="13832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800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107" name="Прямоугольник 106"/>
          <p:cNvSpPr/>
          <p:nvPr/>
        </p:nvSpPr>
        <p:spPr>
          <a:xfrm>
            <a:off x="1740495" y="594625"/>
            <a:ext cx="80725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err="1"/>
              <a:t>Elektromexanik</a:t>
            </a:r>
            <a:r>
              <a:rPr lang="en-US" sz="2800" dirty="0"/>
              <a:t> </a:t>
            </a:r>
            <a:r>
              <a:rPr lang="en-US" sz="2800" dirty="0" err="1"/>
              <a:t>chastota</a:t>
            </a:r>
            <a:r>
              <a:rPr lang="en-US" sz="2800" dirty="0"/>
              <a:t> </a:t>
            </a:r>
            <a:r>
              <a:rPr lang="en-US" sz="2800" dirty="0" err="1"/>
              <a:t>o‘zgartkichning</a:t>
            </a:r>
            <a:r>
              <a:rPr lang="en-US" sz="2800" dirty="0"/>
              <a:t> </a:t>
            </a:r>
            <a:r>
              <a:rPr lang="en-US" sz="2800" dirty="0" err="1"/>
              <a:t>blok</a:t>
            </a:r>
            <a:r>
              <a:rPr lang="en-US" sz="2800" dirty="0"/>
              <a:t> </a:t>
            </a:r>
            <a:r>
              <a:rPr lang="en-US" sz="2800" dirty="0" err="1"/>
              <a:t>sxemasi</a:t>
            </a:r>
            <a:r>
              <a:rPr lang="en-US" sz="2800" dirty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97103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92758"/>
          </a:xfrm>
        </p:spPr>
        <p:txBody>
          <a:bodyPr/>
          <a:lstStyle/>
          <a:p>
            <a:pPr algn="ctr"/>
            <a:r>
              <a:rPr lang="en-US" b="1" dirty="0" err="1"/>
              <a:t>Avtonom</a:t>
            </a:r>
            <a:r>
              <a:rPr lang="en-US" b="1" dirty="0"/>
              <a:t> </a:t>
            </a:r>
            <a:r>
              <a:rPr lang="en-US" b="1" dirty="0" err="1"/>
              <a:t>invertorlar</a:t>
            </a:r>
            <a:r>
              <a:rPr lang="en-US" b="1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7560" y="2052918"/>
            <a:ext cx="11240812" cy="4195481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Asinxron</a:t>
            </a:r>
            <a:r>
              <a:rPr lang="en-US" sz="2400" dirty="0"/>
              <a:t> </a:t>
            </a:r>
            <a:r>
              <a:rPr lang="en-US" sz="2400" dirty="0" err="1"/>
              <a:t>motorlarning</a:t>
            </a:r>
            <a:r>
              <a:rPr lang="en-US" sz="2400" dirty="0"/>
              <a:t> </a:t>
            </a:r>
            <a:r>
              <a:rPr lang="en-US" sz="2400" dirty="0" err="1"/>
              <a:t>tezligini</a:t>
            </a:r>
            <a:r>
              <a:rPr lang="en-US" sz="2400" dirty="0"/>
              <a:t> stator </a:t>
            </a:r>
            <a:r>
              <a:rPr lang="en-US" sz="2400" dirty="0" err="1"/>
              <a:t>chulg‘amga</a:t>
            </a:r>
            <a:r>
              <a:rPr lang="en-US" sz="2400" dirty="0"/>
              <a:t> </a:t>
            </a:r>
            <a:r>
              <a:rPr lang="en-US" sz="2400" dirty="0" err="1"/>
              <a:t>berilayotgan</a:t>
            </a:r>
            <a:r>
              <a:rPr lang="en-US" sz="2400" dirty="0"/>
              <a:t> </a:t>
            </a:r>
            <a:r>
              <a:rPr lang="en-US" sz="2400" dirty="0" err="1"/>
              <a:t>kuchlanish</a:t>
            </a:r>
            <a:r>
              <a:rPr lang="en-US" sz="2400" dirty="0"/>
              <a:t> (</a:t>
            </a:r>
            <a:r>
              <a:rPr lang="en-US" sz="2400" dirty="0" err="1"/>
              <a:t>yoki</a:t>
            </a:r>
            <a:r>
              <a:rPr lang="en-US" sz="2400" dirty="0"/>
              <a:t> </a:t>
            </a:r>
            <a:r>
              <a:rPr lang="en-US" sz="2400" dirty="0" err="1"/>
              <a:t>tok</a:t>
            </a:r>
            <a:r>
              <a:rPr lang="en-US" sz="2400" dirty="0"/>
              <a:t>) </a:t>
            </a:r>
            <a:r>
              <a:rPr lang="en-US" sz="2400" dirty="0" err="1"/>
              <a:t>chastotasini</a:t>
            </a:r>
            <a:r>
              <a:rPr lang="en-US" sz="2400" dirty="0"/>
              <a:t> </a:t>
            </a:r>
            <a:r>
              <a:rPr lang="en-US" sz="2400" dirty="0" err="1"/>
              <a:t>o‘zgartirib</a:t>
            </a:r>
            <a:r>
              <a:rPr lang="en-US" sz="2400" dirty="0"/>
              <a:t> </a:t>
            </a:r>
            <a:r>
              <a:rPr lang="en-US" sz="2400" dirty="0" err="1"/>
              <a:t>tezligi</a:t>
            </a:r>
            <a:r>
              <a:rPr lang="en-US" sz="2400" dirty="0"/>
              <a:t> </a:t>
            </a:r>
            <a:r>
              <a:rPr lang="en-US" sz="2400" dirty="0" err="1"/>
              <a:t>rostlanadigan</a:t>
            </a:r>
            <a:r>
              <a:rPr lang="en-US" sz="2400" dirty="0"/>
              <a:t> </a:t>
            </a:r>
            <a:r>
              <a:rPr lang="en-US" sz="2400" dirty="0" err="1"/>
              <a:t>avtomatlashtirilgan</a:t>
            </a:r>
            <a:r>
              <a:rPr lang="en-US" sz="2400" dirty="0"/>
              <a:t> </a:t>
            </a:r>
            <a:r>
              <a:rPr lang="en-US" sz="2400" dirty="0" err="1"/>
              <a:t>elektr</a:t>
            </a:r>
            <a:r>
              <a:rPr lang="en-US" sz="2400" dirty="0"/>
              <a:t> </a:t>
            </a:r>
            <a:r>
              <a:rPr lang="en-US" sz="2400" dirty="0" err="1"/>
              <a:t>yuritmalardagi</a:t>
            </a:r>
            <a:r>
              <a:rPr lang="en-US" sz="2400" dirty="0"/>
              <a:t> </a:t>
            </a:r>
            <a:r>
              <a:rPr lang="en-US" sz="2400" dirty="0" err="1"/>
              <a:t>TChO</a:t>
            </a:r>
            <a:r>
              <a:rPr lang="en-US" sz="2400" dirty="0"/>
              <a:t>‘ </a:t>
            </a:r>
            <a:r>
              <a:rPr lang="en-US" sz="2400" dirty="0" err="1"/>
              <a:t>avtonom</a:t>
            </a:r>
            <a:r>
              <a:rPr lang="en-US" sz="2400" dirty="0"/>
              <a:t> </a:t>
            </a:r>
            <a:r>
              <a:rPr lang="en-US" sz="2400" dirty="0" err="1"/>
              <a:t>invertorlarining</a:t>
            </a:r>
            <a:r>
              <a:rPr lang="en-US" sz="2400" dirty="0"/>
              <a:t> </a:t>
            </a:r>
            <a:r>
              <a:rPr lang="en-US" sz="2400" dirty="0" err="1"/>
              <a:t>ko‘prik</a:t>
            </a:r>
            <a:r>
              <a:rPr lang="en-US" sz="2400" dirty="0"/>
              <a:t> </a:t>
            </a:r>
            <a:r>
              <a:rPr lang="en-US" sz="2400" dirty="0" err="1"/>
              <a:t>kuch</a:t>
            </a:r>
            <a:r>
              <a:rPr lang="en-US" sz="2400" dirty="0"/>
              <a:t> </a:t>
            </a:r>
            <a:r>
              <a:rPr lang="en-US" sz="2400" dirty="0" err="1"/>
              <a:t>sxemali</a:t>
            </a:r>
            <a:r>
              <a:rPr lang="en-US" sz="2400" dirty="0"/>
              <a:t> </a:t>
            </a:r>
            <a:r>
              <a:rPr lang="en-US" sz="2400" dirty="0" err="1"/>
              <a:t>turlari</a:t>
            </a:r>
            <a:r>
              <a:rPr lang="en-US" sz="2400" dirty="0"/>
              <a:t> </a:t>
            </a:r>
            <a:r>
              <a:rPr lang="en-US" sz="2400" dirty="0" err="1"/>
              <a:t>keng</a:t>
            </a:r>
            <a:r>
              <a:rPr lang="en-US" sz="2400" dirty="0"/>
              <a:t> </a:t>
            </a:r>
            <a:r>
              <a:rPr lang="en-US" sz="2400" dirty="0" err="1"/>
              <a:t>qo‘llaniladi</a:t>
            </a:r>
            <a:r>
              <a:rPr lang="en-US" sz="2400" dirty="0"/>
              <a:t>. </a:t>
            </a:r>
            <a:endParaRPr lang="ru-RU" sz="2400" dirty="0"/>
          </a:p>
          <a:p>
            <a:r>
              <a:rPr lang="en-US" sz="2400" dirty="0"/>
              <a:t> 12–</a:t>
            </a:r>
            <a:r>
              <a:rPr lang="en-US" sz="2400" dirty="0" err="1"/>
              <a:t>rasmda</a:t>
            </a:r>
            <a:r>
              <a:rPr lang="en-US" sz="2400" dirty="0"/>
              <a:t> </a:t>
            </a:r>
            <a:r>
              <a:rPr lang="en-US" sz="2400" dirty="0" err="1"/>
              <a:t>kuch</a:t>
            </a:r>
            <a:r>
              <a:rPr lang="en-US" sz="2400" dirty="0"/>
              <a:t> </a:t>
            </a:r>
            <a:r>
              <a:rPr lang="en-US" sz="2400" dirty="0" err="1"/>
              <a:t>sxemasi</a:t>
            </a:r>
            <a:r>
              <a:rPr lang="en-US" sz="2400" dirty="0"/>
              <a:t> </a:t>
            </a:r>
            <a:r>
              <a:rPr lang="en-US" sz="2400" dirty="0" err="1"/>
              <a:t>shartli</a:t>
            </a:r>
            <a:r>
              <a:rPr lang="en-US" sz="2400" dirty="0"/>
              <a:t> </a:t>
            </a:r>
            <a:r>
              <a:rPr lang="en-US" sz="2400" dirty="0" err="1"/>
              <a:t>ko‘prik</a:t>
            </a:r>
            <a:r>
              <a:rPr lang="en-US" sz="2400" dirty="0"/>
              <a:t> </a:t>
            </a:r>
            <a:r>
              <a:rPr lang="en-US" sz="2400" dirty="0" err="1"/>
              <a:t>sxema</a:t>
            </a:r>
            <a:r>
              <a:rPr lang="en-US" sz="2400" dirty="0"/>
              <a:t> </a:t>
            </a:r>
            <a:r>
              <a:rPr lang="en-US" sz="2400" dirty="0" err="1"/>
              <a:t>bo‘lgan</a:t>
            </a:r>
            <a:r>
              <a:rPr lang="en-US" sz="2400" dirty="0"/>
              <a:t> </a:t>
            </a:r>
            <a:r>
              <a:rPr lang="en-US" sz="2400" dirty="0" err="1"/>
              <a:t>avtonom</a:t>
            </a:r>
            <a:r>
              <a:rPr lang="en-US" sz="2400" dirty="0"/>
              <a:t> </a:t>
            </a:r>
            <a:r>
              <a:rPr lang="en-US" sz="2400" dirty="0" err="1"/>
              <a:t>invertorning</a:t>
            </a:r>
            <a:r>
              <a:rPr lang="en-US" sz="2400" dirty="0"/>
              <a:t> </a:t>
            </a:r>
            <a:r>
              <a:rPr lang="en-US" sz="2400" dirty="0" err="1"/>
              <a:t>kuch</a:t>
            </a:r>
            <a:r>
              <a:rPr lang="en-US" sz="2400" dirty="0"/>
              <a:t> </a:t>
            </a:r>
            <a:r>
              <a:rPr lang="en-US" sz="2400" dirty="0" err="1"/>
              <a:t>sxemasi</a:t>
            </a:r>
            <a:r>
              <a:rPr lang="en-US" sz="2400" dirty="0"/>
              <a:t> </a:t>
            </a:r>
            <a:r>
              <a:rPr lang="en-US" sz="2400" dirty="0" err="1"/>
              <a:t>keltirilgan</a:t>
            </a:r>
            <a:r>
              <a:rPr lang="en-US" sz="2400" dirty="0"/>
              <a:t> </a:t>
            </a:r>
            <a:r>
              <a:rPr lang="en-US" sz="2400" dirty="0" err="1"/>
              <a:t>bo‘lib</a:t>
            </a:r>
            <a:r>
              <a:rPr lang="en-US" sz="2400" dirty="0"/>
              <a:t>, </a:t>
            </a:r>
            <a:r>
              <a:rPr lang="en-US" sz="2400" dirty="0" err="1"/>
              <a:t>undagi</a:t>
            </a:r>
            <a:r>
              <a:rPr lang="en-US" sz="2400" dirty="0"/>
              <a:t> V1 – V6 </a:t>
            </a:r>
            <a:r>
              <a:rPr lang="en-US" sz="2400" dirty="0" err="1"/>
              <a:t>yarim</a:t>
            </a:r>
            <a:r>
              <a:rPr lang="en-US" sz="2400" dirty="0"/>
              <a:t> </a:t>
            </a:r>
            <a:r>
              <a:rPr lang="en-US" sz="2400" dirty="0" err="1"/>
              <a:t>o‘tkazgichlarni</a:t>
            </a:r>
            <a:r>
              <a:rPr lang="en-US" sz="2400" dirty="0"/>
              <a:t> </a:t>
            </a:r>
            <a:r>
              <a:rPr lang="en-US" sz="2400" dirty="0" err="1"/>
              <a:t>ochish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yopish</a:t>
            </a:r>
            <a:r>
              <a:rPr lang="en-US" sz="2400" dirty="0"/>
              <a:t> </a:t>
            </a:r>
            <a:r>
              <a:rPr lang="en-US" sz="2400" dirty="0" err="1"/>
              <a:t>jarayonlarini</a:t>
            </a:r>
            <a:r>
              <a:rPr lang="en-US" sz="2400" dirty="0"/>
              <a:t> </a:t>
            </a:r>
            <a:r>
              <a:rPr lang="en-US" sz="2400" dirty="0" err="1"/>
              <a:t>boshqarish</a:t>
            </a:r>
            <a:r>
              <a:rPr lang="en-US" sz="2400" dirty="0"/>
              <a:t> </a:t>
            </a:r>
            <a:r>
              <a:rPr lang="en-US" sz="2400" dirty="0" err="1"/>
              <a:t>boshqaruv</a:t>
            </a:r>
            <a:r>
              <a:rPr lang="en-US" sz="2400" dirty="0"/>
              <a:t> </a:t>
            </a:r>
            <a:r>
              <a:rPr lang="en-US" sz="2400" dirty="0" err="1"/>
              <a:t>signallari</a:t>
            </a:r>
            <a:r>
              <a:rPr lang="en-US" sz="2400" dirty="0"/>
              <a:t> </a:t>
            </a:r>
            <a:r>
              <a:rPr lang="en-US" sz="2400" dirty="0" err="1"/>
              <a:t>orqali</a:t>
            </a:r>
            <a:r>
              <a:rPr lang="en-US" sz="2400" dirty="0"/>
              <a:t> </a:t>
            </a:r>
            <a:r>
              <a:rPr lang="en-US" sz="2400" dirty="0" err="1"/>
              <a:t>amalga</a:t>
            </a:r>
            <a:r>
              <a:rPr lang="en-US" sz="2400" dirty="0"/>
              <a:t> </a:t>
            </a:r>
            <a:r>
              <a:rPr lang="en-US" sz="2400" dirty="0" err="1"/>
              <a:t>oshiriladi</a:t>
            </a:r>
            <a:r>
              <a:rPr lang="en-US" sz="2400" dirty="0"/>
              <a:t>, </a:t>
            </a:r>
            <a:r>
              <a:rPr lang="en-US" sz="2400" dirty="0" err="1"/>
              <a:t>ya’ni</a:t>
            </a:r>
            <a:r>
              <a:rPr lang="en-US" sz="2400" dirty="0"/>
              <a:t> </a:t>
            </a:r>
            <a:r>
              <a:rPr lang="en-US" sz="2400" dirty="0" err="1"/>
              <a:t>yarim</a:t>
            </a:r>
            <a:r>
              <a:rPr lang="en-US" sz="2400" dirty="0"/>
              <a:t>  </a:t>
            </a:r>
            <a:r>
              <a:rPr lang="en-US" sz="2400" dirty="0" err="1"/>
              <a:t>o‘tkazgichlar</a:t>
            </a:r>
            <a:r>
              <a:rPr lang="en-US" sz="2400" dirty="0"/>
              <a:t> </a:t>
            </a:r>
            <a:r>
              <a:rPr lang="en-US" sz="2400" dirty="0" err="1"/>
              <a:t>to‘liq</a:t>
            </a:r>
            <a:r>
              <a:rPr lang="en-US" sz="2400" dirty="0"/>
              <a:t> </a:t>
            </a:r>
            <a:r>
              <a:rPr lang="en-US" sz="2400" dirty="0" err="1"/>
              <a:t>boshqariluvchan</a:t>
            </a:r>
            <a:r>
              <a:rPr lang="en-US" sz="2400" dirty="0"/>
              <a:t> deb </a:t>
            </a:r>
            <a:r>
              <a:rPr lang="en-US" sz="2400" dirty="0" err="1"/>
              <a:t>qaraladi</a:t>
            </a:r>
            <a:r>
              <a:rPr lang="en-US" sz="2400" dirty="0"/>
              <a:t>. </a:t>
            </a:r>
            <a:r>
              <a:rPr lang="en-US" sz="2400" dirty="0" err="1"/>
              <a:t>Kalit</a:t>
            </a:r>
            <a:r>
              <a:rPr lang="en-US" sz="2400" dirty="0"/>
              <a:t> </a:t>
            </a:r>
            <a:r>
              <a:rPr lang="en-US" sz="2400" dirty="0" err="1"/>
              <a:t>rejimida</a:t>
            </a:r>
            <a:r>
              <a:rPr lang="en-US" sz="2400" dirty="0"/>
              <a:t> </a:t>
            </a:r>
            <a:r>
              <a:rPr lang="en-US" sz="2400" dirty="0" err="1"/>
              <a:t>ishlaydigan</a:t>
            </a:r>
            <a:r>
              <a:rPr lang="en-US" sz="2400" dirty="0"/>
              <a:t> </a:t>
            </a:r>
            <a:r>
              <a:rPr lang="en-US" sz="2400" dirty="0" err="1"/>
              <a:t>tranzistorlar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sun’iy</a:t>
            </a:r>
            <a:r>
              <a:rPr lang="en-US" sz="2400" dirty="0"/>
              <a:t> </a:t>
            </a:r>
            <a:r>
              <a:rPr lang="en-US" sz="2400" dirty="0" err="1"/>
              <a:t>kommutatsiya</a:t>
            </a:r>
            <a:r>
              <a:rPr lang="en-US" sz="2400" dirty="0"/>
              <a:t> </a:t>
            </a:r>
            <a:r>
              <a:rPr lang="en-US" sz="2400" dirty="0" err="1"/>
              <a:t>zanjirli</a:t>
            </a:r>
            <a:r>
              <a:rPr lang="en-US" sz="2400" dirty="0"/>
              <a:t> </a:t>
            </a:r>
            <a:r>
              <a:rPr lang="en-US" sz="2400" dirty="0" err="1"/>
              <a:t>tiristorlar</a:t>
            </a:r>
            <a:r>
              <a:rPr lang="en-US" sz="2400" dirty="0"/>
              <a:t> </a:t>
            </a:r>
            <a:r>
              <a:rPr lang="en-US" sz="2400" dirty="0" err="1"/>
              <a:t>to‘liq</a:t>
            </a:r>
            <a:r>
              <a:rPr lang="en-US" sz="2400" dirty="0"/>
              <a:t> </a:t>
            </a:r>
            <a:r>
              <a:rPr lang="en-US" sz="2400" dirty="0" err="1"/>
              <a:t>boshqariluvchan</a:t>
            </a:r>
            <a:r>
              <a:rPr lang="en-US" sz="2400" dirty="0"/>
              <a:t>  </a:t>
            </a:r>
            <a:r>
              <a:rPr lang="en-US" sz="2400" dirty="0" err="1"/>
              <a:t>yarim</a:t>
            </a:r>
            <a:r>
              <a:rPr lang="en-US" sz="2400" dirty="0"/>
              <a:t> </a:t>
            </a:r>
            <a:r>
              <a:rPr lang="en-US" sz="2400" dirty="0" err="1"/>
              <a:t>o‘tkazgichlarni</a:t>
            </a:r>
            <a:r>
              <a:rPr lang="en-US" sz="2400" dirty="0"/>
              <a:t> </a:t>
            </a:r>
            <a:r>
              <a:rPr lang="en-US" sz="2400" dirty="0" err="1"/>
              <a:t>deyiladi</a:t>
            </a:r>
            <a:r>
              <a:rPr lang="en-US" sz="2400" dirty="0"/>
              <a:t>. </a:t>
            </a: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216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3045"/>
          <p:cNvGrpSpPr/>
          <p:nvPr/>
        </p:nvGrpSpPr>
        <p:grpSpPr>
          <a:xfrm>
            <a:off x="756745" y="1970690"/>
            <a:ext cx="10421007" cy="4240924"/>
            <a:chOff x="0" y="0"/>
            <a:chExt cx="3760195" cy="1810533"/>
          </a:xfrm>
        </p:grpSpPr>
        <p:sp>
          <p:nvSpPr>
            <p:cNvPr id="5" name="Rectangle 11070"/>
            <p:cNvSpPr/>
            <p:nvPr/>
          </p:nvSpPr>
          <p:spPr>
            <a:xfrm>
              <a:off x="3700907" y="1548008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</a:p>
          </p:txBody>
        </p:sp>
        <p:sp>
          <p:nvSpPr>
            <p:cNvPr id="6" name="Shape 11549"/>
            <p:cNvSpPr/>
            <p:nvPr/>
          </p:nvSpPr>
          <p:spPr>
            <a:xfrm>
              <a:off x="194056" y="59564"/>
              <a:ext cx="1929765" cy="635"/>
            </a:xfrm>
            <a:custGeom>
              <a:avLst/>
              <a:gdLst/>
              <a:ahLst/>
              <a:cxnLst/>
              <a:rect l="0" t="0" r="0" b="0"/>
              <a:pathLst>
                <a:path w="1929765" h="635">
                  <a:moveTo>
                    <a:pt x="0" y="0"/>
                  </a:moveTo>
                  <a:lnTo>
                    <a:pt x="192976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" name="Shape 11550"/>
            <p:cNvSpPr/>
            <p:nvPr/>
          </p:nvSpPr>
          <p:spPr>
            <a:xfrm>
              <a:off x="191516" y="1506729"/>
              <a:ext cx="1929765" cy="635"/>
            </a:xfrm>
            <a:custGeom>
              <a:avLst/>
              <a:gdLst/>
              <a:ahLst/>
              <a:cxnLst/>
              <a:rect l="0" t="0" r="0" b="0"/>
              <a:pathLst>
                <a:path w="1929765" h="635">
                  <a:moveTo>
                    <a:pt x="0" y="0"/>
                  </a:moveTo>
                  <a:lnTo>
                    <a:pt x="192976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" name="Shape 11551"/>
            <p:cNvSpPr/>
            <p:nvPr/>
          </p:nvSpPr>
          <p:spPr>
            <a:xfrm>
              <a:off x="2126996" y="60199"/>
              <a:ext cx="635" cy="1457325"/>
            </a:xfrm>
            <a:custGeom>
              <a:avLst/>
              <a:gdLst/>
              <a:ahLst/>
              <a:cxnLst/>
              <a:rect l="0" t="0" r="0" b="0"/>
              <a:pathLst>
                <a:path w="635" h="1457325">
                  <a:moveTo>
                    <a:pt x="0" y="0"/>
                  </a:moveTo>
                  <a:lnTo>
                    <a:pt x="635" y="145732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" name="Shape 11552"/>
            <p:cNvSpPr/>
            <p:nvPr/>
          </p:nvSpPr>
          <p:spPr>
            <a:xfrm>
              <a:off x="1517396" y="60199"/>
              <a:ext cx="635" cy="1457325"/>
            </a:xfrm>
            <a:custGeom>
              <a:avLst/>
              <a:gdLst/>
              <a:ahLst/>
              <a:cxnLst/>
              <a:rect l="0" t="0" r="0" b="0"/>
              <a:pathLst>
                <a:path w="635" h="1457325">
                  <a:moveTo>
                    <a:pt x="0" y="0"/>
                  </a:moveTo>
                  <a:lnTo>
                    <a:pt x="635" y="145732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Shape 11553"/>
            <p:cNvSpPr/>
            <p:nvPr/>
          </p:nvSpPr>
          <p:spPr>
            <a:xfrm>
              <a:off x="860171" y="60199"/>
              <a:ext cx="635" cy="1457325"/>
            </a:xfrm>
            <a:custGeom>
              <a:avLst/>
              <a:gdLst/>
              <a:ahLst/>
              <a:cxnLst/>
              <a:rect l="0" t="0" r="0" b="0"/>
              <a:pathLst>
                <a:path w="635" h="1457325">
                  <a:moveTo>
                    <a:pt x="0" y="0"/>
                  </a:moveTo>
                  <a:lnTo>
                    <a:pt x="635" y="145732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Shape 11554"/>
            <p:cNvSpPr/>
            <p:nvPr/>
          </p:nvSpPr>
          <p:spPr>
            <a:xfrm>
              <a:off x="1413256" y="221489"/>
              <a:ext cx="208915" cy="180975"/>
            </a:xfrm>
            <a:custGeom>
              <a:avLst/>
              <a:gdLst/>
              <a:ahLst/>
              <a:cxnLst/>
              <a:rect l="0" t="0" r="0" b="0"/>
              <a:pathLst>
                <a:path w="208915" h="180975">
                  <a:moveTo>
                    <a:pt x="104394" y="180975"/>
                  </a:moveTo>
                  <a:lnTo>
                    <a:pt x="208915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Shape 11555"/>
            <p:cNvSpPr/>
            <p:nvPr/>
          </p:nvSpPr>
          <p:spPr>
            <a:xfrm>
              <a:off x="1393571" y="412624"/>
              <a:ext cx="248285" cy="635"/>
            </a:xfrm>
            <a:custGeom>
              <a:avLst/>
              <a:gdLst/>
              <a:ahLst/>
              <a:cxnLst/>
              <a:rect l="0" t="0" r="0" b="0"/>
              <a:pathLst>
                <a:path w="248285" h="635">
                  <a:moveTo>
                    <a:pt x="0" y="0"/>
                  </a:moveTo>
                  <a:lnTo>
                    <a:pt x="24828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Shape 11556"/>
            <p:cNvSpPr/>
            <p:nvPr/>
          </p:nvSpPr>
          <p:spPr>
            <a:xfrm>
              <a:off x="1364996" y="412624"/>
              <a:ext cx="38100" cy="95250"/>
            </a:xfrm>
            <a:custGeom>
              <a:avLst/>
              <a:gdLst/>
              <a:ahLst/>
              <a:cxnLst/>
              <a:rect l="0" t="0" r="0" b="0"/>
              <a:pathLst>
                <a:path w="38100" h="95250">
                  <a:moveTo>
                    <a:pt x="38100" y="0"/>
                  </a:moveTo>
                  <a:lnTo>
                    <a:pt x="0" y="952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Shape 11557"/>
            <p:cNvSpPr/>
            <p:nvPr/>
          </p:nvSpPr>
          <p:spPr>
            <a:xfrm>
              <a:off x="756031" y="231014"/>
              <a:ext cx="208915" cy="180975"/>
            </a:xfrm>
            <a:custGeom>
              <a:avLst/>
              <a:gdLst/>
              <a:ahLst/>
              <a:cxnLst/>
              <a:rect l="0" t="0" r="0" b="0"/>
              <a:pathLst>
                <a:path w="208915" h="180975">
                  <a:moveTo>
                    <a:pt x="104521" y="180975"/>
                  </a:moveTo>
                  <a:lnTo>
                    <a:pt x="208915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" name="Shape 11558"/>
            <p:cNvSpPr/>
            <p:nvPr/>
          </p:nvSpPr>
          <p:spPr>
            <a:xfrm>
              <a:off x="736346" y="422149"/>
              <a:ext cx="248285" cy="635"/>
            </a:xfrm>
            <a:custGeom>
              <a:avLst/>
              <a:gdLst/>
              <a:ahLst/>
              <a:cxnLst/>
              <a:rect l="0" t="0" r="0" b="0"/>
              <a:pathLst>
                <a:path w="248285" h="635">
                  <a:moveTo>
                    <a:pt x="0" y="0"/>
                  </a:moveTo>
                  <a:lnTo>
                    <a:pt x="24828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" name="Shape 11559"/>
            <p:cNvSpPr/>
            <p:nvPr/>
          </p:nvSpPr>
          <p:spPr>
            <a:xfrm>
              <a:off x="707771" y="422149"/>
              <a:ext cx="38100" cy="95250"/>
            </a:xfrm>
            <a:custGeom>
              <a:avLst/>
              <a:gdLst/>
              <a:ahLst/>
              <a:cxnLst/>
              <a:rect l="0" t="0" r="0" b="0"/>
              <a:pathLst>
                <a:path w="38100" h="95250">
                  <a:moveTo>
                    <a:pt x="38100" y="0"/>
                  </a:moveTo>
                  <a:lnTo>
                    <a:pt x="0" y="952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Shape 11560"/>
            <p:cNvSpPr/>
            <p:nvPr/>
          </p:nvSpPr>
          <p:spPr>
            <a:xfrm>
              <a:off x="2022856" y="221489"/>
              <a:ext cx="208915" cy="180975"/>
            </a:xfrm>
            <a:custGeom>
              <a:avLst/>
              <a:gdLst/>
              <a:ahLst/>
              <a:cxnLst/>
              <a:rect l="0" t="0" r="0" b="0"/>
              <a:pathLst>
                <a:path w="208915" h="180975">
                  <a:moveTo>
                    <a:pt x="104394" y="180975"/>
                  </a:moveTo>
                  <a:lnTo>
                    <a:pt x="208915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" name="Shape 11561"/>
            <p:cNvSpPr/>
            <p:nvPr/>
          </p:nvSpPr>
          <p:spPr>
            <a:xfrm>
              <a:off x="2003171" y="412624"/>
              <a:ext cx="248285" cy="635"/>
            </a:xfrm>
            <a:custGeom>
              <a:avLst/>
              <a:gdLst/>
              <a:ahLst/>
              <a:cxnLst/>
              <a:rect l="0" t="0" r="0" b="0"/>
              <a:pathLst>
                <a:path w="248285" h="635">
                  <a:moveTo>
                    <a:pt x="0" y="0"/>
                  </a:moveTo>
                  <a:lnTo>
                    <a:pt x="24828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" name="Shape 11562"/>
            <p:cNvSpPr/>
            <p:nvPr/>
          </p:nvSpPr>
          <p:spPr>
            <a:xfrm>
              <a:off x="1974596" y="412624"/>
              <a:ext cx="38100" cy="95250"/>
            </a:xfrm>
            <a:custGeom>
              <a:avLst/>
              <a:gdLst/>
              <a:ahLst/>
              <a:cxnLst/>
              <a:rect l="0" t="0" r="0" b="0"/>
              <a:pathLst>
                <a:path w="38100" h="95250">
                  <a:moveTo>
                    <a:pt x="38100" y="0"/>
                  </a:moveTo>
                  <a:lnTo>
                    <a:pt x="0" y="952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" name="Shape 11563"/>
            <p:cNvSpPr/>
            <p:nvPr/>
          </p:nvSpPr>
          <p:spPr>
            <a:xfrm>
              <a:off x="756031" y="1069214"/>
              <a:ext cx="208915" cy="180975"/>
            </a:xfrm>
            <a:custGeom>
              <a:avLst/>
              <a:gdLst/>
              <a:ahLst/>
              <a:cxnLst/>
              <a:rect l="0" t="0" r="0" b="0"/>
              <a:pathLst>
                <a:path w="208915" h="180975">
                  <a:moveTo>
                    <a:pt x="104521" y="180975"/>
                  </a:moveTo>
                  <a:lnTo>
                    <a:pt x="208915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Shape 11564"/>
            <p:cNvSpPr/>
            <p:nvPr/>
          </p:nvSpPr>
          <p:spPr>
            <a:xfrm>
              <a:off x="736346" y="1260349"/>
              <a:ext cx="248285" cy="635"/>
            </a:xfrm>
            <a:custGeom>
              <a:avLst/>
              <a:gdLst/>
              <a:ahLst/>
              <a:cxnLst/>
              <a:rect l="0" t="0" r="0" b="0"/>
              <a:pathLst>
                <a:path w="248285" h="635">
                  <a:moveTo>
                    <a:pt x="0" y="0"/>
                  </a:moveTo>
                  <a:lnTo>
                    <a:pt x="24828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11565"/>
            <p:cNvSpPr/>
            <p:nvPr/>
          </p:nvSpPr>
          <p:spPr>
            <a:xfrm>
              <a:off x="707771" y="1260349"/>
              <a:ext cx="38100" cy="95250"/>
            </a:xfrm>
            <a:custGeom>
              <a:avLst/>
              <a:gdLst/>
              <a:ahLst/>
              <a:cxnLst/>
              <a:rect l="0" t="0" r="0" b="0"/>
              <a:pathLst>
                <a:path w="38100" h="95250">
                  <a:moveTo>
                    <a:pt x="38100" y="0"/>
                  </a:moveTo>
                  <a:lnTo>
                    <a:pt x="0" y="952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11566"/>
            <p:cNvSpPr/>
            <p:nvPr/>
          </p:nvSpPr>
          <p:spPr>
            <a:xfrm>
              <a:off x="1422781" y="1069214"/>
              <a:ext cx="208915" cy="180975"/>
            </a:xfrm>
            <a:custGeom>
              <a:avLst/>
              <a:gdLst/>
              <a:ahLst/>
              <a:cxnLst/>
              <a:rect l="0" t="0" r="0" b="0"/>
              <a:pathLst>
                <a:path w="208915" h="180975">
                  <a:moveTo>
                    <a:pt x="104394" y="180975"/>
                  </a:moveTo>
                  <a:lnTo>
                    <a:pt x="208915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11567"/>
            <p:cNvSpPr/>
            <p:nvPr/>
          </p:nvSpPr>
          <p:spPr>
            <a:xfrm>
              <a:off x="1403096" y="1260349"/>
              <a:ext cx="248285" cy="635"/>
            </a:xfrm>
            <a:custGeom>
              <a:avLst/>
              <a:gdLst/>
              <a:ahLst/>
              <a:cxnLst/>
              <a:rect l="0" t="0" r="0" b="0"/>
              <a:pathLst>
                <a:path w="248285" h="635">
                  <a:moveTo>
                    <a:pt x="0" y="0"/>
                  </a:moveTo>
                  <a:lnTo>
                    <a:pt x="24828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11568"/>
            <p:cNvSpPr/>
            <p:nvPr/>
          </p:nvSpPr>
          <p:spPr>
            <a:xfrm>
              <a:off x="1374521" y="1260349"/>
              <a:ext cx="38100" cy="95250"/>
            </a:xfrm>
            <a:custGeom>
              <a:avLst/>
              <a:gdLst/>
              <a:ahLst/>
              <a:cxnLst/>
              <a:rect l="0" t="0" r="0" b="0"/>
              <a:pathLst>
                <a:path w="38100" h="95250">
                  <a:moveTo>
                    <a:pt x="38100" y="0"/>
                  </a:moveTo>
                  <a:lnTo>
                    <a:pt x="0" y="952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11569"/>
            <p:cNvSpPr/>
            <p:nvPr/>
          </p:nvSpPr>
          <p:spPr>
            <a:xfrm>
              <a:off x="2022856" y="1069214"/>
              <a:ext cx="208915" cy="180975"/>
            </a:xfrm>
            <a:custGeom>
              <a:avLst/>
              <a:gdLst/>
              <a:ahLst/>
              <a:cxnLst/>
              <a:rect l="0" t="0" r="0" b="0"/>
              <a:pathLst>
                <a:path w="208915" h="180975">
                  <a:moveTo>
                    <a:pt x="104394" y="180975"/>
                  </a:moveTo>
                  <a:lnTo>
                    <a:pt x="208915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11570"/>
            <p:cNvSpPr/>
            <p:nvPr/>
          </p:nvSpPr>
          <p:spPr>
            <a:xfrm>
              <a:off x="2003171" y="1260349"/>
              <a:ext cx="248285" cy="635"/>
            </a:xfrm>
            <a:custGeom>
              <a:avLst/>
              <a:gdLst/>
              <a:ahLst/>
              <a:cxnLst/>
              <a:rect l="0" t="0" r="0" b="0"/>
              <a:pathLst>
                <a:path w="248285" h="635">
                  <a:moveTo>
                    <a:pt x="0" y="0"/>
                  </a:moveTo>
                  <a:lnTo>
                    <a:pt x="24828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Shape 11571"/>
            <p:cNvSpPr/>
            <p:nvPr/>
          </p:nvSpPr>
          <p:spPr>
            <a:xfrm>
              <a:off x="1974596" y="1260349"/>
              <a:ext cx="38100" cy="95250"/>
            </a:xfrm>
            <a:custGeom>
              <a:avLst/>
              <a:gdLst/>
              <a:ahLst/>
              <a:cxnLst/>
              <a:rect l="0" t="0" r="0" b="0"/>
              <a:pathLst>
                <a:path w="38100" h="95250">
                  <a:moveTo>
                    <a:pt x="38100" y="0"/>
                  </a:moveTo>
                  <a:lnTo>
                    <a:pt x="0" y="952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9" name="Shape 11572"/>
            <p:cNvSpPr/>
            <p:nvPr/>
          </p:nvSpPr>
          <p:spPr>
            <a:xfrm>
              <a:off x="117221" y="12574"/>
              <a:ext cx="90170" cy="90170"/>
            </a:xfrm>
            <a:custGeom>
              <a:avLst/>
              <a:gdLst/>
              <a:ahLst/>
              <a:cxnLst/>
              <a:rect l="0" t="0" r="0" b="0"/>
              <a:pathLst>
                <a:path w="90170" h="90170">
                  <a:moveTo>
                    <a:pt x="45085" y="0"/>
                  </a:moveTo>
                  <a:cubicBezTo>
                    <a:pt x="20193" y="0"/>
                    <a:pt x="0" y="20193"/>
                    <a:pt x="0" y="45085"/>
                  </a:cubicBezTo>
                  <a:cubicBezTo>
                    <a:pt x="0" y="69977"/>
                    <a:pt x="20193" y="90170"/>
                    <a:pt x="45085" y="90170"/>
                  </a:cubicBezTo>
                  <a:cubicBezTo>
                    <a:pt x="69977" y="90170"/>
                    <a:pt x="90170" y="69977"/>
                    <a:pt x="90170" y="45085"/>
                  </a:cubicBezTo>
                  <a:cubicBezTo>
                    <a:pt x="90170" y="20193"/>
                    <a:pt x="69977" y="0"/>
                    <a:pt x="45085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0" name="Shape 11573"/>
            <p:cNvSpPr/>
            <p:nvPr/>
          </p:nvSpPr>
          <p:spPr>
            <a:xfrm>
              <a:off x="117221" y="1460374"/>
              <a:ext cx="90170" cy="90170"/>
            </a:xfrm>
            <a:custGeom>
              <a:avLst/>
              <a:gdLst/>
              <a:ahLst/>
              <a:cxnLst/>
              <a:rect l="0" t="0" r="0" b="0"/>
              <a:pathLst>
                <a:path w="90170" h="90170">
                  <a:moveTo>
                    <a:pt x="45085" y="0"/>
                  </a:moveTo>
                  <a:cubicBezTo>
                    <a:pt x="20193" y="0"/>
                    <a:pt x="0" y="20193"/>
                    <a:pt x="0" y="45085"/>
                  </a:cubicBezTo>
                  <a:cubicBezTo>
                    <a:pt x="0" y="69977"/>
                    <a:pt x="20193" y="90170"/>
                    <a:pt x="45085" y="90170"/>
                  </a:cubicBezTo>
                  <a:cubicBezTo>
                    <a:pt x="69977" y="90170"/>
                    <a:pt x="90170" y="69977"/>
                    <a:pt x="90170" y="45085"/>
                  </a:cubicBezTo>
                  <a:cubicBezTo>
                    <a:pt x="90170" y="20193"/>
                    <a:pt x="69977" y="0"/>
                    <a:pt x="45085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1" name="Shape 11574"/>
            <p:cNvSpPr/>
            <p:nvPr/>
          </p:nvSpPr>
          <p:spPr>
            <a:xfrm>
              <a:off x="841121" y="4114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161" y="0"/>
                  </a:moveTo>
                  <a:cubicBezTo>
                    <a:pt x="28067" y="0"/>
                    <a:pt x="36195" y="8128"/>
                    <a:pt x="36195" y="18034"/>
                  </a:cubicBezTo>
                  <a:cubicBezTo>
                    <a:pt x="36195" y="28067"/>
                    <a:pt x="28067" y="36195"/>
                    <a:pt x="18161" y="36195"/>
                  </a:cubicBezTo>
                  <a:cubicBezTo>
                    <a:pt x="8128" y="36195"/>
                    <a:pt x="0" y="28067"/>
                    <a:pt x="0" y="18034"/>
                  </a:cubicBezTo>
                  <a:cubicBezTo>
                    <a:pt x="0" y="8128"/>
                    <a:pt x="8128" y="0"/>
                    <a:pt x="18161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2" name="Shape 11575"/>
            <p:cNvSpPr/>
            <p:nvPr/>
          </p:nvSpPr>
          <p:spPr>
            <a:xfrm>
              <a:off x="841121" y="4114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161" y="0"/>
                  </a:moveTo>
                  <a:cubicBezTo>
                    <a:pt x="8128" y="0"/>
                    <a:pt x="0" y="8128"/>
                    <a:pt x="0" y="18034"/>
                  </a:cubicBezTo>
                  <a:cubicBezTo>
                    <a:pt x="0" y="28067"/>
                    <a:pt x="8128" y="36195"/>
                    <a:pt x="18161" y="36195"/>
                  </a:cubicBezTo>
                  <a:cubicBezTo>
                    <a:pt x="28067" y="36195"/>
                    <a:pt x="36195" y="28067"/>
                    <a:pt x="36195" y="18034"/>
                  </a:cubicBezTo>
                  <a:cubicBezTo>
                    <a:pt x="36195" y="8128"/>
                    <a:pt x="28067" y="0"/>
                    <a:pt x="18161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3" name="Shape 11576"/>
            <p:cNvSpPr/>
            <p:nvPr/>
          </p:nvSpPr>
          <p:spPr>
            <a:xfrm>
              <a:off x="1498346" y="4114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034" y="0"/>
                  </a:moveTo>
                  <a:cubicBezTo>
                    <a:pt x="28067" y="0"/>
                    <a:pt x="36195" y="8128"/>
                    <a:pt x="36195" y="18034"/>
                  </a:cubicBezTo>
                  <a:cubicBezTo>
                    <a:pt x="36195" y="28067"/>
                    <a:pt x="28067" y="36195"/>
                    <a:pt x="18034" y="36195"/>
                  </a:cubicBezTo>
                  <a:cubicBezTo>
                    <a:pt x="8128" y="36195"/>
                    <a:pt x="0" y="28067"/>
                    <a:pt x="0" y="18034"/>
                  </a:cubicBezTo>
                  <a:cubicBezTo>
                    <a:pt x="0" y="8128"/>
                    <a:pt x="8128" y="0"/>
                    <a:pt x="18034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4" name="Shape 11577"/>
            <p:cNvSpPr/>
            <p:nvPr/>
          </p:nvSpPr>
          <p:spPr>
            <a:xfrm>
              <a:off x="1498346" y="4114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034" y="0"/>
                  </a:moveTo>
                  <a:cubicBezTo>
                    <a:pt x="8128" y="0"/>
                    <a:pt x="0" y="8128"/>
                    <a:pt x="0" y="18034"/>
                  </a:cubicBezTo>
                  <a:cubicBezTo>
                    <a:pt x="0" y="28067"/>
                    <a:pt x="8128" y="36195"/>
                    <a:pt x="18034" y="36195"/>
                  </a:cubicBezTo>
                  <a:cubicBezTo>
                    <a:pt x="28067" y="36195"/>
                    <a:pt x="36195" y="28067"/>
                    <a:pt x="36195" y="18034"/>
                  </a:cubicBezTo>
                  <a:cubicBezTo>
                    <a:pt x="36195" y="8128"/>
                    <a:pt x="28067" y="0"/>
                    <a:pt x="18034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5" name="Shape 11578"/>
            <p:cNvSpPr/>
            <p:nvPr/>
          </p:nvSpPr>
          <p:spPr>
            <a:xfrm>
              <a:off x="841121" y="148894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161" y="0"/>
                  </a:moveTo>
                  <a:cubicBezTo>
                    <a:pt x="28067" y="0"/>
                    <a:pt x="36195" y="8128"/>
                    <a:pt x="36195" y="18034"/>
                  </a:cubicBezTo>
                  <a:cubicBezTo>
                    <a:pt x="36195" y="28067"/>
                    <a:pt x="28067" y="36195"/>
                    <a:pt x="18161" y="36195"/>
                  </a:cubicBezTo>
                  <a:cubicBezTo>
                    <a:pt x="8128" y="36195"/>
                    <a:pt x="0" y="28067"/>
                    <a:pt x="0" y="18034"/>
                  </a:cubicBezTo>
                  <a:cubicBezTo>
                    <a:pt x="0" y="8128"/>
                    <a:pt x="8128" y="0"/>
                    <a:pt x="18161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6" name="Shape 11579"/>
            <p:cNvSpPr/>
            <p:nvPr/>
          </p:nvSpPr>
          <p:spPr>
            <a:xfrm>
              <a:off x="841121" y="148894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161" y="0"/>
                  </a:moveTo>
                  <a:cubicBezTo>
                    <a:pt x="8128" y="0"/>
                    <a:pt x="0" y="8128"/>
                    <a:pt x="0" y="18034"/>
                  </a:cubicBezTo>
                  <a:cubicBezTo>
                    <a:pt x="0" y="28067"/>
                    <a:pt x="8128" y="36195"/>
                    <a:pt x="18161" y="36195"/>
                  </a:cubicBezTo>
                  <a:cubicBezTo>
                    <a:pt x="28067" y="36195"/>
                    <a:pt x="36195" y="28067"/>
                    <a:pt x="36195" y="18034"/>
                  </a:cubicBezTo>
                  <a:cubicBezTo>
                    <a:pt x="36195" y="8128"/>
                    <a:pt x="28067" y="0"/>
                    <a:pt x="18161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7" name="Shape 11580"/>
            <p:cNvSpPr/>
            <p:nvPr/>
          </p:nvSpPr>
          <p:spPr>
            <a:xfrm>
              <a:off x="1498346" y="148894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034" y="0"/>
                  </a:moveTo>
                  <a:cubicBezTo>
                    <a:pt x="28067" y="0"/>
                    <a:pt x="36195" y="8128"/>
                    <a:pt x="36195" y="18034"/>
                  </a:cubicBezTo>
                  <a:cubicBezTo>
                    <a:pt x="36195" y="28067"/>
                    <a:pt x="28067" y="36195"/>
                    <a:pt x="18034" y="36195"/>
                  </a:cubicBezTo>
                  <a:cubicBezTo>
                    <a:pt x="8128" y="36195"/>
                    <a:pt x="0" y="28067"/>
                    <a:pt x="0" y="18034"/>
                  </a:cubicBezTo>
                  <a:cubicBezTo>
                    <a:pt x="0" y="8128"/>
                    <a:pt x="8128" y="0"/>
                    <a:pt x="18034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8" name="Shape 11581"/>
            <p:cNvSpPr/>
            <p:nvPr/>
          </p:nvSpPr>
          <p:spPr>
            <a:xfrm>
              <a:off x="1498346" y="148894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034" y="0"/>
                  </a:moveTo>
                  <a:cubicBezTo>
                    <a:pt x="8128" y="0"/>
                    <a:pt x="0" y="8128"/>
                    <a:pt x="0" y="18034"/>
                  </a:cubicBezTo>
                  <a:cubicBezTo>
                    <a:pt x="0" y="28067"/>
                    <a:pt x="8128" y="36195"/>
                    <a:pt x="18034" y="36195"/>
                  </a:cubicBezTo>
                  <a:cubicBezTo>
                    <a:pt x="28067" y="36195"/>
                    <a:pt x="36195" y="28067"/>
                    <a:pt x="36195" y="18034"/>
                  </a:cubicBezTo>
                  <a:cubicBezTo>
                    <a:pt x="36195" y="8128"/>
                    <a:pt x="28067" y="0"/>
                    <a:pt x="18034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9" name="Shape 11582"/>
            <p:cNvSpPr/>
            <p:nvPr/>
          </p:nvSpPr>
          <p:spPr>
            <a:xfrm>
              <a:off x="2888996" y="479299"/>
              <a:ext cx="438150" cy="152400"/>
            </a:xfrm>
            <a:custGeom>
              <a:avLst/>
              <a:gdLst/>
              <a:ahLst/>
              <a:cxnLst/>
              <a:rect l="0" t="0" r="0" b="0"/>
              <a:pathLst>
                <a:path w="438150" h="152400">
                  <a:moveTo>
                    <a:pt x="0" y="152400"/>
                  </a:moveTo>
                  <a:lnTo>
                    <a:pt x="438150" y="152400"/>
                  </a:lnTo>
                  <a:lnTo>
                    <a:pt x="43815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0" name="Shape 11583"/>
            <p:cNvSpPr/>
            <p:nvPr/>
          </p:nvSpPr>
          <p:spPr>
            <a:xfrm>
              <a:off x="2898521" y="688849"/>
              <a:ext cx="438150" cy="152400"/>
            </a:xfrm>
            <a:custGeom>
              <a:avLst/>
              <a:gdLst/>
              <a:ahLst/>
              <a:cxnLst/>
              <a:rect l="0" t="0" r="0" b="0"/>
              <a:pathLst>
                <a:path w="438150" h="152400">
                  <a:moveTo>
                    <a:pt x="0" y="152400"/>
                  </a:moveTo>
                  <a:lnTo>
                    <a:pt x="438150" y="152400"/>
                  </a:lnTo>
                  <a:lnTo>
                    <a:pt x="43815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1" name="Shape 11584"/>
            <p:cNvSpPr/>
            <p:nvPr/>
          </p:nvSpPr>
          <p:spPr>
            <a:xfrm>
              <a:off x="2908046" y="926974"/>
              <a:ext cx="438150" cy="152400"/>
            </a:xfrm>
            <a:custGeom>
              <a:avLst/>
              <a:gdLst/>
              <a:ahLst/>
              <a:cxnLst/>
              <a:rect l="0" t="0" r="0" b="0"/>
              <a:pathLst>
                <a:path w="438150" h="152400">
                  <a:moveTo>
                    <a:pt x="0" y="152400"/>
                  </a:moveTo>
                  <a:lnTo>
                    <a:pt x="438150" y="152400"/>
                  </a:lnTo>
                  <a:lnTo>
                    <a:pt x="43815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2" name="Shape 11585"/>
            <p:cNvSpPr/>
            <p:nvPr/>
          </p:nvSpPr>
          <p:spPr>
            <a:xfrm>
              <a:off x="860171" y="555499"/>
              <a:ext cx="2028825" cy="635"/>
            </a:xfrm>
            <a:custGeom>
              <a:avLst/>
              <a:gdLst/>
              <a:ahLst/>
              <a:cxnLst/>
              <a:rect l="0" t="0" r="0" b="0"/>
              <a:pathLst>
                <a:path w="2028825" h="635">
                  <a:moveTo>
                    <a:pt x="0" y="0"/>
                  </a:moveTo>
                  <a:lnTo>
                    <a:pt x="202882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3" name="Shape 11586"/>
            <p:cNvSpPr/>
            <p:nvPr/>
          </p:nvSpPr>
          <p:spPr>
            <a:xfrm>
              <a:off x="1517396" y="765049"/>
              <a:ext cx="1381125" cy="635"/>
            </a:xfrm>
            <a:custGeom>
              <a:avLst/>
              <a:gdLst/>
              <a:ahLst/>
              <a:cxnLst/>
              <a:rect l="0" t="0" r="0" b="0"/>
              <a:pathLst>
                <a:path w="1381125" h="635">
                  <a:moveTo>
                    <a:pt x="0" y="0"/>
                  </a:moveTo>
                  <a:lnTo>
                    <a:pt x="138112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4" name="Shape 11587"/>
            <p:cNvSpPr/>
            <p:nvPr/>
          </p:nvSpPr>
          <p:spPr>
            <a:xfrm>
              <a:off x="2126996" y="984124"/>
              <a:ext cx="771525" cy="635"/>
            </a:xfrm>
            <a:custGeom>
              <a:avLst/>
              <a:gdLst/>
              <a:ahLst/>
              <a:cxnLst/>
              <a:rect l="0" t="0" r="0" b="0"/>
              <a:pathLst>
                <a:path w="771525" h="635">
                  <a:moveTo>
                    <a:pt x="0" y="0"/>
                  </a:moveTo>
                  <a:lnTo>
                    <a:pt x="77152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5" name="Shape 11588"/>
            <p:cNvSpPr/>
            <p:nvPr/>
          </p:nvSpPr>
          <p:spPr>
            <a:xfrm>
              <a:off x="3334766" y="555499"/>
              <a:ext cx="240030" cy="447675"/>
            </a:xfrm>
            <a:custGeom>
              <a:avLst/>
              <a:gdLst/>
              <a:ahLst/>
              <a:cxnLst/>
              <a:rect l="0" t="0" r="0" b="0"/>
              <a:pathLst>
                <a:path w="240030" h="447675">
                  <a:moveTo>
                    <a:pt x="0" y="0"/>
                  </a:moveTo>
                  <a:lnTo>
                    <a:pt x="240030" y="0"/>
                  </a:lnTo>
                  <a:lnTo>
                    <a:pt x="240030" y="447675"/>
                  </a:lnTo>
                  <a:lnTo>
                    <a:pt x="19050" y="447675"/>
                  </a:lnTo>
                </a:path>
              </a:pathLst>
            </a:custGeom>
            <a:ln w="15875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6" name="Shape 11589"/>
            <p:cNvSpPr/>
            <p:nvPr/>
          </p:nvSpPr>
          <p:spPr>
            <a:xfrm>
              <a:off x="3344291" y="765049"/>
              <a:ext cx="220980" cy="0"/>
            </a:xfrm>
            <a:custGeom>
              <a:avLst/>
              <a:gdLst/>
              <a:ahLst/>
              <a:cxnLst/>
              <a:rect l="0" t="0" r="0" b="0"/>
              <a:pathLst>
                <a:path w="220980">
                  <a:moveTo>
                    <a:pt x="0" y="0"/>
                  </a:moveTo>
                  <a:lnTo>
                    <a:pt x="22098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7" name="Shape 11590"/>
            <p:cNvSpPr/>
            <p:nvPr/>
          </p:nvSpPr>
          <p:spPr>
            <a:xfrm>
              <a:off x="841121" y="526924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161" y="0"/>
                  </a:moveTo>
                  <a:cubicBezTo>
                    <a:pt x="28067" y="0"/>
                    <a:pt x="36195" y="8128"/>
                    <a:pt x="36195" y="18034"/>
                  </a:cubicBezTo>
                  <a:cubicBezTo>
                    <a:pt x="36195" y="28067"/>
                    <a:pt x="28067" y="36195"/>
                    <a:pt x="18161" y="36195"/>
                  </a:cubicBezTo>
                  <a:cubicBezTo>
                    <a:pt x="8128" y="36195"/>
                    <a:pt x="0" y="28067"/>
                    <a:pt x="0" y="18034"/>
                  </a:cubicBezTo>
                  <a:cubicBezTo>
                    <a:pt x="0" y="8128"/>
                    <a:pt x="8128" y="0"/>
                    <a:pt x="18161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8" name="Shape 11591"/>
            <p:cNvSpPr/>
            <p:nvPr/>
          </p:nvSpPr>
          <p:spPr>
            <a:xfrm>
              <a:off x="841121" y="526924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161" y="0"/>
                  </a:moveTo>
                  <a:cubicBezTo>
                    <a:pt x="8128" y="0"/>
                    <a:pt x="0" y="8128"/>
                    <a:pt x="0" y="18034"/>
                  </a:cubicBezTo>
                  <a:cubicBezTo>
                    <a:pt x="0" y="28067"/>
                    <a:pt x="8128" y="36195"/>
                    <a:pt x="18161" y="36195"/>
                  </a:cubicBezTo>
                  <a:cubicBezTo>
                    <a:pt x="28067" y="36195"/>
                    <a:pt x="36195" y="28067"/>
                    <a:pt x="36195" y="18034"/>
                  </a:cubicBezTo>
                  <a:cubicBezTo>
                    <a:pt x="36195" y="8128"/>
                    <a:pt x="28067" y="0"/>
                    <a:pt x="18161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9" name="Shape 11592"/>
            <p:cNvSpPr/>
            <p:nvPr/>
          </p:nvSpPr>
          <p:spPr>
            <a:xfrm>
              <a:off x="1498346" y="736474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034" y="0"/>
                  </a:moveTo>
                  <a:cubicBezTo>
                    <a:pt x="28067" y="0"/>
                    <a:pt x="36195" y="8128"/>
                    <a:pt x="36195" y="18034"/>
                  </a:cubicBezTo>
                  <a:cubicBezTo>
                    <a:pt x="36195" y="28067"/>
                    <a:pt x="28067" y="36195"/>
                    <a:pt x="18034" y="36195"/>
                  </a:cubicBezTo>
                  <a:cubicBezTo>
                    <a:pt x="8128" y="36195"/>
                    <a:pt x="0" y="28067"/>
                    <a:pt x="0" y="18034"/>
                  </a:cubicBezTo>
                  <a:cubicBezTo>
                    <a:pt x="0" y="8128"/>
                    <a:pt x="8128" y="0"/>
                    <a:pt x="18034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0" name="Shape 11593"/>
            <p:cNvSpPr/>
            <p:nvPr/>
          </p:nvSpPr>
          <p:spPr>
            <a:xfrm>
              <a:off x="1498346" y="736474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034" y="0"/>
                  </a:moveTo>
                  <a:cubicBezTo>
                    <a:pt x="8128" y="0"/>
                    <a:pt x="0" y="8128"/>
                    <a:pt x="0" y="18034"/>
                  </a:cubicBezTo>
                  <a:cubicBezTo>
                    <a:pt x="0" y="28067"/>
                    <a:pt x="8128" y="36195"/>
                    <a:pt x="18034" y="36195"/>
                  </a:cubicBezTo>
                  <a:cubicBezTo>
                    <a:pt x="28067" y="36195"/>
                    <a:pt x="36195" y="28067"/>
                    <a:pt x="36195" y="18034"/>
                  </a:cubicBezTo>
                  <a:cubicBezTo>
                    <a:pt x="36195" y="8128"/>
                    <a:pt x="28067" y="0"/>
                    <a:pt x="18034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1" name="Shape 11594"/>
            <p:cNvSpPr/>
            <p:nvPr/>
          </p:nvSpPr>
          <p:spPr>
            <a:xfrm>
              <a:off x="3555746" y="74599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034" y="0"/>
                  </a:moveTo>
                  <a:cubicBezTo>
                    <a:pt x="28067" y="0"/>
                    <a:pt x="36195" y="8128"/>
                    <a:pt x="36195" y="18034"/>
                  </a:cubicBezTo>
                  <a:cubicBezTo>
                    <a:pt x="36195" y="28067"/>
                    <a:pt x="28067" y="36195"/>
                    <a:pt x="18034" y="36195"/>
                  </a:cubicBezTo>
                  <a:cubicBezTo>
                    <a:pt x="8128" y="36195"/>
                    <a:pt x="0" y="28067"/>
                    <a:pt x="0" y="18034"/>
                  </a:cubicBezTo>
                  <a:cubicBezTo>
                    <a:pt x="0" y="8128"/>
                    <a:pt x="8128" y="0"/>
                    <a:pt x="18034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2" name="Shape 11595"/>
            <p:cNvSpPr/>
            <p:nvPr/>
          </p:nvSpPr>
          <p:spPr>
            <a:xfrm>
              <a:off x="3555746" y="74599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034" y="0"/>
                  </a:moveTo>
                  <a:cubicBezTo>
                    <a:pt x="8128" y="0"/>
                    <a:pt x="0" y="8128"/>
                    <a:pt x="0" y="18034"/>
                  </a:cubicBezTo>
                  <a:cubicBezTo>
                    <a:pt x="0" y="28067"/>
                    <a:pt x="8128" y="36195"/>
                    <a:pt x="18034" y="36195"/>
                  </a:cubicBezTo>
                  <a:cubicBezTo>
                    <a:pt x="28067" y="36195"/>
                    <a:pt x="36195" y="28067"/>
                    <a:pt x="36195" y="18034"/>
                  </a:cubicBezTo>
                  <a:cubicBezTo>
                    <a:pt x="36195" y="8128"/>
                    <a:pt x="28067" y="0"/>
                    <a:pt x="18034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3" name="Shape 11596"/>
            <p:cNvSpPr/>
            <p:nvPr/>
          </p:nvSpPr>
          <p:spPr>
            <a:xfrm>
              <a:off x="2107946" y="95554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034" y="0"/>
                  </a:moveTo>
                  <a:cubicBezTo>
                    <a:pt x="28067" y="0"/>
                    <a:pt x="36195" y="8128"/>
                    <a:pt x="36195" y="18034"/>
                  </a:cubicBezTo>
                  <a:cubicBezTo>
                    <a:pt x="36195" y="28067"/>
                    <a:pt x="28067" y="36195"/>
                    <a:pt x="18034" y="36195"/>
                  </a:cubicBezTo>
                  <a:cubicBezTo>
                    <a:pt x="8128" y="36195"/>
                    <a:pt x="0" y="28067"/>
                    <a:pt x="0" y="18034"/>
                  </a:cubicBezTo>
                  <a:cubicBezTo>
                    <a:pt x="0" y="8128"/>
                    <a:pt x="8128" y="0"/>
                    <a:pt x="18034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4" name="Shape 11597"/>
            <p:cNvSpPr/>
            <p:nvPr/>
          </p:nvSpPr>
          <p:spPr>
            <a:xfrm>
              <a:off x="2107946" y="955549"/>
              <a:ext cx="36195" cy="36195"/>
            </a:xfrm>
            <a:custGeom>
              <a:avLst/>
              <a:gdLst/>
              <a:ahLst/>
              <a:cxnLst/>
              <a:rect l="0" t="0" r="0" b="0"/>
              <a:pathLst>
                <a:path w="36195" h="36195">
                  <a:moveTo>
                    <a:pt x="18034" y="0"/>
                  </a:moveTo>
                  <a:cubicBezTo>
                    <a:pt x="8128" y="0"/>
                    <a:pt x="0" y="8128"/>
                    <a:pt x="0" y="18034"/>
                  </a:cubicBezTo>
                  <a:cubicBezTo>
                    <a:pt x="0" y="28067"/>
                    <a:pt x="8128" y="36195"/>
                    <a:pt x="18034" y="36195"/>
                  </a:cubicBezTo>
                  <a:cubicBezTo>
                    <a:pt x="28067" y="36195"/>
                    <a:pt x="36195" y="28067"/>
                    <a:pt x="36195" y="18034"/>
                  </a:cubicBezTo>
                  <a:cubicBezTo>
                    <a:pt x="36195" y="8128"/>
                    <a:pt x="28067" y="0"/>
                    <a:pt x="18034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5" name="Rectangle 11598"/>
            <p:cNvSpPr/>
            <p:nvPr/>
          </p:nvSpPr>
          <p:spPr>
            <a:xfrm>
              <a:off x="0" y="0"/>
              <a:ext cx="92865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+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6" name="Rectangle 11599"/>
            <p:cNvSpPr/>
            <p:nvPr/>
          </p:nvSpPr>
          <p:spPr>
            <a:xfrm>
              <a:off x="70104" y="0"/>
              <a:ext cx="42144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7" name="Rectangle 11600"/>
            <p:cNvSpPr/>
            <p:nvPr/>
          </p:nvSpPr>
          <p:spPr>
            <a:xfrm>
              <a:off x="27432" y="1429512"/>
              <a:ext cx="57062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-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8" name="Rectangle 11601"/>
            <p:cNvSpPr/>
            <p:nvPr/>
          </p:nvSpPr>
          <p:spPr>
            <a:xfrm>
              <a:off x="70104" y="1429512"/>
              <a:ext cx="42144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59" name="Rectangle 11603"/>
            <p:cNvSpPr/>
            <p:nvPr/>
          </p:nvSpPr>
          <p:spPr>
            <a:xfrm>
              <a:off x="47244" y="685800"/>
              <a:ext cx="91001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Е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0" name="Rectangle 11604"/>
            <p:cNvSpPr/>
            <p:nvPr/>
          </p:nvSpPr>
          <p:spPr>
            <a:xfrm>
              <a:off x="115824" y="685800"/>
              <a:ext cx="42144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1" name="Rectangle 11605"/>
            <p:cNvSpPr/>
            <p:nvPr/>
          </p:nvSpPr>
          <p:spPr>
            <a:xfrm>
              <a:off x="552069" y="266700"/>
              <a:ext cx="1705142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V1             V3             V5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2" name="Rectangle 11606"/>
            <p:cNvSpPr/>
            <p:nvPr/>
          </p:nvSpPr>
          <p:spPr>
            <a:xfrm>
              <a:off x="1833753" y="266700"/>
              <a:ext cx="42143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3" name="Rectangle 11607"/>
            <p:cNvSpPr/>
            <p:nvPr/>
          </p:nvSpPr>
          <p:spPr>
            <a:xfrm>
              <a:off x="552069" y="1114044"/>
              <a:ext cx="1705142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V4             V6             V2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4" name="Rectangle 11608"/>
            <p:cNvSpPr/>
            <p:nvPr/>
          </p:nvSpPr>
          <p:spPr>
            <a:xfrm>
              <a:off x="1833753" y="1114044"/>
              <a:ext cx="42143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5" name="Rectangle 11610"/>
            <p:cNvSpPr/>
            <p:nvPr/>
          </p:nvSpPr>
          <p:spPr>
            <a:xfrm>
              <a:off x="2591435" y="381000"/>
              <a:ext cx="113005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А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6" name="Rectangle 11611"/>
            <p:cNvSpPr/>
            <p:nvPr/>
          </p:nvSpPr>
          <p:spPr>
            <a:xfrm>
              <a:off x="2676779" y="381000"/>
              <a:ext cx="42143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7" name="Rectangle 11612"/>
            <p:cNvSpPr/>
            <p:nvPr/>
          </p:nvSpPr>
          <p:spPr>
            <a:xfrm>
              <a:off x="2600579" y="618744"/>
              <a:ext cx="104614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В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8" name="Rectangle 11613"/>
            <p:cNvSpPr/>
            <p:nvPr/>
          </p:nvSpPr>
          <p:spPr>
            <a:xfrm>
              <a:off x="2678303" y="618744"/>
              <a:ext cx="42143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9" name="Rectangle 11614"/>
            <p:cNvSpPr/>
            <p:nvPr/>
          </p:nvSpPr>
          <p:spPr>
            <a:xfrm>
              <a:off x="2609723" y="838200"/>
              <a:ext cx="98646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С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0" name="Rectangle 11615"/>
            <p:cNvSpPr/>
            <p:nvPr/>
          </p:nvSpPr>
          <p:spPr>
            <a:xfrm>
              <a:off x="2684399" y="838200"/>
              <a:ext cx="42143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/>
                  <a:ea typeface="Calibri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71" name="Прямоугольник 70"/>
          <p:cNvSpPr/>
          <p:nvPr/>
        </p:nvSpPr>
        <p:spPr>
          <a:xfrm>
            <a:off x="424856" y="674554"/>
            <a:ext cx="103268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err="1"/>
              <a:t>Ko‘prik</a:t>
            </a:r>
            <a:r>
              <a:rPr lang="en-US" sz="3200" dirty="0"/>
              <a:t> </a:t>
            </a:r>
            <a:r>
              <a:rPr lang="en-US" sz="3200" dirty="0" err="1"/>
              <a:t>kuch</a:t>
            </a:r>
            <a:r>
              <a:rPr lang="en-US" sz="3200" dirty="0"/>
              <a:t> </a:t>
            </a:r>
            <a:r>
              <a:rPr lang="en-US" sz="3200" dirty="0" err="1"/>
              <a:t>sxemali</a:t>
            </a:r>
            <a:r>
              <a:rPr lang="en-US" sz="3200" dirty="0"/>
              <a:t> </a:t>
            </a:r>
            <a:r>
              <a:rPr lang="en-US" sz="3200" dirty="0" err="1"/>
              <a:t>avtonom</a:t>
            </a:r>
            <a:r>
              <a:rPr lang="en-US" sz="3200" dirty="0"/>
              <a:t> </a:t>
            </a:r>
            <a:r>
              <a:rPr lang="en-US" sz="3200" dirty="0" err="1"/>
              <a:t>invertorning</a:t>
            </a:r>
            <a:r>
              <a:rPr lang="en-US" sz="3200" dirty="0"/>
              <a:t> </a:t>
            </a:r>
            <a:r>
              <a:rPr lang="en-US" sz="3200" dirty="0" err="1"/>
              <a:t>sxemasi</a:t>
            </a:r>
            <a:r>
              <a:rPr lang="en-US" sz="3200" dirty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702670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</TotalTime>
  <Words>517</Words>
  <Application>Microsoft Office PowerPoint</Application>
  <PresentationFormat>Произвольный</PresentationFormat>
  <Paragraphs>98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Ион</vt:lpstr>
      <vt:lpstr>Tiristorli chastota o‘zgartkichlar </vt:lpstr>
      <vt:lpstr>9– rasm. Bir fazali bevosita TChO‘ning sxemasi </vt:lpstr>
      <vt:lpstr>Uch fazali nol sxemali bilvosita TChO‘ sxemasi </vt:lpstr>
      <vt:lpstr>Uch fazali ko‘prik sxemali bilvosita TChO‘ sxemasi </vt:lpstr>
      <vt:lpstr>Презентация PowerPoint</vt:lpstr>
      <vt:lpstr>Tiristorli bilvosita chastota o‘zgartkichlar  </vt:lpstr>
      <vt:lpstr>Презентация PowerPoint</vt:lpstr>
      <vt:lpstr>Avtonom invertorlar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Tiristorli chastota o‘zgartkichlar</dc:title>
  <dc:creator>Электрик</dc:creator>
  <cp:lastModifiedBy>Elektrik</cp:lastModifiedBy>
  <cp:revision>4</cp:revision>
  <dcterms:created xsi:type="dcterms:W3CDTF">2021-12-29T11:42:13Z</dcterms:created>
  <dcterms:modified xsi:type="dcterms:W3CDTF">2023-07-11T12:27:30Z</dcterms:modified>
</cp:coreProperties>
</file>