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142758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Tiristorli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o‘zgartkichlar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84976" cy="482453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Tiristorli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o‘zgartkichlarda</a:t>
            </a:r>
            <a:r>
              <a:rPr lang="en-US" dirty="0"/>
              <a:t>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kelayotgan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haqiqiy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oraliq</a:t>
            </a:r>
            <a:r>
              <a:rPr lang="en-US" dirty="0"/>
              <a:t> </a:t>
            </a:r>
            <a:r>
              <a:rPr lang="en-US" dirty="0" err="1"/>
              <a:t>o‘zgartkichlarsiz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kuchlanishining</a:t>
            </a:r>
            <a:r>
              <a:rPr lang="en-US" dirty="0"/>
              <a:t> </a:t>
            </a:r>
            <a:r>
              <a:rPr lang="en-US" dirty="0" err="1"/>
              <a:t>haqiqiy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rostlanuvchan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kuchlanishiga</a:t>
            </a:r>
            <a:r>
              <a:rPr lang="en-US" dirty="0"/>
              <a:t> </a:t>
            </a:r>
            <a:r>
              <a:rPr lang="en-US" dirty="0" err="1"/>
              <a:t>o‘zgartiriladi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TChO‘ning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prinsipini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o‘zgartkichning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</a:t>
            </a:r>
            <a:r>
              <a:rPr lang="en-US" dirty="0" err="1"/>
              <a:t>ko‘rib</a:t>
            </a:r>
            <a:r>
              <a:rPr lang="en-US" dirty="0"/>
              <a:t> </a:t>
            </a:r>
            <a:r>
              <a:rPr lang="en-US" dirty="0" err="1"/>
              <a:t>chiqamiz</a:t>
            </a:r>
            <a:r>
              <a:rPr lang="en-US" dirty="0"/>
              <a:t> </a:t>
            </a:r>
            <a:r>
              <a:rPr lang="en-US" dirty="0" smtClean="0"/>
              <a:t>.Bu </a:t>
            </a:r>
            <a:r>
              <a:rPr lang="en-US" dirty="0" err="1"/>
              <a:t>sxema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tiristorli</a:t>
            </a:r>
            <a:r>
              <a:rPr lang="en-US" dirty="0"/>
              <a:t> </a:t>
            </a:r>
            <a:r>
              <a:rPr lang="en-US" dirty="0" err="1"/>
              <a:t>o‘zgartkichning</a:t>
            </a:r>
            <a:r>
              <a:rPr lang="en-US" dirty="0"/>
              <a:t> </a:t>
            </a:r>
            <a:r>
              <a:rPr lang="en-US" dirty="0" err="1"/>
              <a:t>reversiv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sxemasidan</a:t>
            </a:r>
            <a:r>
              <a:rPr lang="en-US" dirty="0"/>
              <a:t> </a:t>
            </a:r>
            <a:r>
              <a:rPr lang="en-US" dirty="0" err="1"/>
              <a:t>iboratdir</a:t>
            </a:r>
            <a:r>
              <a:rPr lang="en-US" dirty="0"/>
              <a:t>. Agar chap </a:t>
            </a:r>
            <a:r>
              <a:rPr lang="en-US" dirty="0" err="1"/>
              <a:t>guruh</a:t>
            </a:r>
            <a:r>
              <a:rPr lang="en-US" dirty="0"/>
              <a:t> </a:t>
            </a:r>
            <a:r>
              <a:rPr lang="en-US" dirty="0" err="1"/>
              <a:t>tiristorlariga</a:t>
            </a:r>
            <a:r>
              <a:rPr lang="en-US" dirty="0"/>
              <a:t> </a:t>
            </a:r>
            <a:r>
              <a:rPr lang="en-US" dirty="0" err="1"/>
              <a:t>ochilishi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signal </a:t>
            </a:r>
            <a:r>
              <a:rPr lang="en-US" dirty="0" err="1"/>
              <a:t>berganimizda</a:t>
            </a:r>
            <a:r>
              <a:rPr lang="en-US" dirty="0"/>
              <a:t>, </a:t>
            </a:r>
            <a:r>
              <a:rPr lang="en-US" dirty="0" err="1"/>
              <a:t>yuklanish</a:t>
            </a:r>
            <a:r>
              <a:rPr lang="en-US" dirty="0"/>
              <a:t> </a:t>
            </a:r>
            <a:r>
              <a:rPr lang="en-US" i="1" dirty="0" err="1"/>
              <a:t>Z</a:t>
            </a:r>
            <a:r>
              <a:rPr lang="en-US" i="1" baseline="-25000" dirty="0" err="1"/>
              <a:t>yuk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nuqtaga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musbat</a:t>
            </a:r>
            <a:r>
              <a:rPr lang="en-US" dirty="0"/>
              <a:t> </a:t>
            </a:r>
            <a:r>
              <a:rPr lang="en-US" dirty="0" err="1"/>
              <a:t>ishorali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o‘rtacha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i="1" dirty="0"/>
              <a:t>U</a:t>
            </a:r>
            <a:r>
              <a:rPr lang="ru-RU" i="1" baseline="-25000" dirty="0" err="1"/>
              <a:t>юк</a:t>
            </a:r>
            <a:r>
              <a:rPr lang="ru-RU" i="1" baseline="-25000" dirty="0"/>
              <a:t> </a:t>
            </a:r>
            <a:r>
              <a:rPr lang="en-US" dirty="0"/>
              <a:t>-</a:t>
            </a:r>
            <a:r>
              <a:rPr lang="en-US" i="1" dirty="0"/>
              <a:t>U</a:t>
            </a:r>
            <a:r>
              <a:rPr lang="ru-RU" i="1" baseline="-25000" dirty="0" err="1"/>
              <a:t>юк</a:t>
            </a:r>
            <a:r>
              <a:rPr lang="en-US" baseline="-25000" dirty="0"/>
              <a:t>0 </a:t>
            </a:r>
            <a:r>
              <a:rPr lang="en-US" dirty="0" err="1"/>
              <a:t>cos</a:t>
            </a:r>
            <a:r>
              <a:rPr lang="ru-RU" dirty="0"/>
              <a:t>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yerda</a:t>
            </a:r>
            <a:r>
              <a:rPr lang="en-US" dirty="0"/>
              <a:t> </a:t>
            </a:r>
            <a:r>
              <a:rPr lang="ru-RU" dirty="0"/>
              <a:t></a:t>
            </a:r>
            <a:r>
              <a:rPr lang="en-US" dirty="0" err="1"/>
              <a:t>tiristorlarning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burchagi</a:t>
            </a:r>
            <a:r>
              <a:rPr lang="en-US" dirty="0"/>
              <a:t>; </a:t>
            </a:r>
            <a:r>
              <a:rPr lang="en-US" i="1" dirty="0"/>
              <a:t>U</a:t>
            </a:r>
            <a:r>
              <a:rPr lang="ru-RU" i="1" baseline="-25000" dirty="0" err="1"/>
              <a:t>юк</a:t>
            </a:r>
            <a:r>
              <a:rPr lang="en-US" baseline="-25000" dirty="0"/>
              <a:t>0 </a:t>
            </a:r>
            <a:r>
              <a:rPr lang="ru-RU" dirty="0"/>
              <a:t>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burchagi</a:t>
            </a:r>
            <a:endParaRPr lang="ru-RU" dirty="0"/>
          </a:p>
          <a:p>
            <a:r>
              <a:rPr lang="en-US" dirty="0"/>
              <a:t>0 </a:t>
            </a:r>
            <a:r>
              <a:rPr lang="en-US" dirty="0" err="1"/>
              <a:t>bo‘lgandagi</a:t>
            </a:r>
            <a:r>
              <a:rPr lang="en-US" dirty="0"/>
              <a:t> </a:t>
            </a:r>
            <a:r>
              <a:rPr lang="en-US" dirty="0" err="1"/>
              <a:t>yuklanish</a:t>
            </a:r>
            <a:r>
              <a:rPr lang="en-US" dirty="0"/>
              <a:t> </a:t>
            </a:r>
            <a:r>
              <a:rPr lang="en-US" i="1" dirty="0" err="1"/>
              <a:t>Z</a:t>
            </a:r>
            <a:r>
              <a:rPr lang="en-US" i="1" baseline="-25000" dirty="0" err="1"/>
              <a:t>yuk</a:t>
            </a:r>
            <a:r>
              <a:rPr lang="en-US" baseline="-25000" dirty="0"/>
              <a:t> </a:t>
            </a:r>
            <a:r>
              <a:rPr lang="en-US" dirty="0" err="1"/>
              <a:t>dagi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95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Elektromexanik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chastota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o‘zgartkichning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blok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grpSp>
        <p:nvGrpSpPr>
          <p:cNvPr id="4" name="Group 122905"/>
          <p:cNvGrpSpPr/>
          <p:nvPr/>
        </p:nvGrpSpPr>
        <p:grpSpPr>
          <a:xfrm>
            <a:off x="683568" y="2166622"/>
            <a:ext cx="8064896" cy="4286714"/>
            <a:chOff x="0" y="0"/>
            <a:chExt cx="3940408" cy="2590058"/>
          </a:xfrm>
        </p:grpSpPr>
        <p:sp>
          <p:nvSpPr>
            <p:cNvPr id="5" name="Rectangle 10109"/>
            <p:cNvSpPr/>
            <p:nvPr/>
          </p:nvSpPr>
          <p:spPr>
            <a:xfrm>
              <a:off x="3881120" y="2327534"/>
              <a:ext cx="59288" cy="26252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</a:p>
          </p:txBody>
        </p:sp>
        <p:sp>
          <p:nvSpPr>
            <p:cNvPr id="6" name="Shape 10164"/>
            <p:cNvSpPr/>
            <p:nvPr/>
          </p:nvSpPr>
          <p:spPr>
            <a:xfrm>
              <a:off x="133096" y="803911"/>
              <a:ext cx="250825" cy="250825"/>
            </a:xfrm>
            <a:custGeom>
              <a:avLst/>
              <a:gdLst/>
              <a:ahLst/>
              <a:cxnLst/>
              <a:rect l="0" t="0" r="0" b="0"/>
              <a:pathLst>
                <a:path w="250825" h="250825">
                  <a:moveTo>
                    <a:pt x="125349" y="0"/>
                  </a:moveTo>
                  <a:cubicBezTo>
                    <a:pt x="56134" y="0"/>
                    <a:pt x="0" y="56133"/>
                    <a:pt x="0" y="125349"/>
                  </a:cubicBezTo>
                  <a:cubicBezTo>
                    <a:pt x="0" y="194690"/>
                    <a:pt x="56134" y="250825"/>
                    <a:pt x="125349" y="250825"/>
                  </a:cubicBezTo>
                  <a:cubicBezTo>
                    <a:pt x="194691" y="250825"/>
                    <a:pt x="250825" y="194690"/>
                    <a:pt x="250825" y="125349"/>
                  </a:cubicBezTo>
                  <a:cubicBezTo>
                    <a:pt x="250825" y="56133"/>
                    <a:pt x="194691" y="0"/>
                    <a:pt x="12534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0165"/>
            <p:cNvSpPr/>
            <p:nvPr/>
          </p:nvSpPr>
          <p:spPr>
            <a:xfrm>
              <a:off x="71501" y="741680"/>
              <a:ext cx="370205" cy="370839"/>
            </a:xfrm>
            <a:custGeom>
              <a:avLst/>
              <a:gdLst/>
              <a:ahLst/>
              <a:cxnLst/>
              <a:rect l="0" t="0" r="0" b="0"/>
              <a:pathLst>
                <a:path w="370205" h="370839">
                  <a:moveTo>
                    <a:pt x="185166" y="0"/>
                  </a:moveTo>
                  <a:cubicBezTo>
                    <a:pt x="82931" y="0"/>
                    <a:pt x="0" y="83058"/>
                    <a:pt x="0" y="185420"/>
                  </a:cubicBezTo>
                  <a:cubicBezTo>
                    <a:pt x="0" y="287782"/>
                    <a:pt x="82931" y="370839"/>
                    <a:pt x="185166" y="370839"/>
                  </a:cubicBezTo>
                  <a:cubicBezTo>
                    <a:pt x="287274" y="370839"/>
                    <a:pt x="370205" y="287782"/>
                    <a:pt x="370205" y="185420"/>
                  </a:cubicBezTo>
                  <a:cubicBezTo>
                    <a:pt x="370205" y="83058"/>
                    <a:pt x="287274" y="0"/>
                    <a:pt x="18516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0166"/>
            <p:cNvSpPr/>
            <p:nvPr/>
          </p:nvSpPr>
          <p:spPr>
            <a:xfrm>
              <a:off x="256286" y="934720"/>
              <a:ext cx="548640" cy="636"/>
            </a:xfrm>
            <a:custGeom>
              <a:avLst/>
              <a:gdLst/>
              <a:ahLst/>
              <a:cxnLst/>
              <a:rect l="0" t="0" r="0" b="0"/>
              <a:pathLst>
                <a:path w="548640" h="636">
                  <a:moveTo>
                    <a:pt x="0" y="0"/>
                  </a:moveTo>
                  <a:lnTo>
                    <a:pt x="54864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0167"/>
            <p:cNvSpPr/>
            <p:nvPr/>
          </p:nvSpPr>
          <p:spPr>
            <a:xfrm>
              <a:off x="804291" y="741680"/>
              <a:ext cx="370205" cy="370839"/>
            </a:xfrm>
            <a:custGeom>
              <a:avLst/>
              <a:gdLst/>
              <a:ahLst/>
              <a:cxnLst/>
              <a:rect l="0" t="0" r="0" b="0"/>
              <a:pathLst>
                <a:path w="370205" h="370839">
                  <a:moveTo>
                    <a:pt x="185039" y="0"/>
                  </a:moveTo>
                  <a:cubicBezTo>
                    <a:pt x="82931" y="0"/>
                    <a:pt x="0" y="83058"/>
                    <a:pt x="0" y="185420"/>
                  </a:cubicBezTo>
                  <a:cubicBezTo>
                    <a:pt x="0" y="287782"/>
                    <a:pt x="82931" y="370839"/>
                    <a:pt x="185039" y="370839"/>
                  </a:cubicBezTo>
                  <a:cubicBezTo>
                    <a:pt x="287274" y="370839"/>
                    <a:pt x="370205" y="287782"/>
                    <a:pt x="370205" y="185420"/>
                  </a:cubicBezTo>
                  <a:cubicBezTo>
                    <a:pt x="370205" y="83058"/>
                    <a:pt x="287274" y="0"/>
                    <a:pt x="18503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0168"/>
            <p:cNvSpPr/>
            <p:nvPr/>
          </p:nvSpPr>
          <p:spPr>
            <a:xfrm>
              <a:off x="1845691" y="757555"/>
              <a:ext cx="370205" cy="370839"/>
            </a:xfrm>
            <a:custGeom>
              <a:avLst/>
              <a:gdLst/>
              <a:ahLst/>
              <a:cxnLst/>
              <a:rect l="0" t="0" r="0" b="0"/>
              <a:pathLst>
                <a:path w="370205" h="370839">
                  <a:moveTo>
                    <a:pt x="185039" y="0"/>
                  </a:moveTo>
                  <a:cubicBezTo>
                    <a:pt x="82931" y="0"/>
                    <a:pt x="0" y="83058"/>
                    <a:pt x="0" y="185420"/>
                  </a:cubicBezTo>
                  <a:cubicBezTo>
                    <a:pt x="0" y="287782"/>
                    <a:pt x="82931" y="370839"/>
                    <a:pt x="185039" y="370839"/>
                  </a:cubicBezTo>
                  <a:cubicBezTo>
                    <a:pt x="287274" y="370839"/>
                    <a:pt x="370205" y="287782"/>
                    <a:pt x="370205" y="185420"/>
                  </a:cubicBezTo>
                  <a:cubicBezTo>
                    <a:pt x="370205" y="83058"/>
                    <a:pt x="287274" y="0"/>
                    <a:pt x="18503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0169"/>
            <p:cNvSpPr/>
            <p:nvPr/>
          </p:nvSpPr>
          <p:spPr>
            <a:xfrm>
              <a:off x="2732786" y="757555"/>
              <a:ext cx="370205" cy="370839"/>
            </a:xfrm>
            <a:custGeom>
              <a:avLst/>
              <a:gdLst/>
              <a:ahLst/>
              <a:cxnLst/>
              <a:rect l="0" t="0" r="0" b="0"/>
              <a:pathLst>
                <a:path w="370205" h="370839">
                  <a:moveTo>
                    <a:pt x="185039" y="0"/>
                  </a:moveTo>
                  <a:cubicBezTo>
                    <a:pt x="82804" y="0"/>
                    <a:pt x="0" y="83058"/>
                    <a:pt x="0" y="185420"/>
                  </a:cubicBezTo>
                  <a:cubicBezTo>
                    <a:pt x="0" y="287782"/>
                    <a:pt x="82804" y="370839"/>
                    <a:pt x="185039" y="370839"/>
                  </a:cubicBezTo>
                  <a:cubicBezTo>
                    <a:pt x="287274" y="370839"/>
                    <a:pt x="370205" y="287782"/>
                    <a:pt x="370205" y="185420"/>
                  </a:cubicBezTo>
                  <a:cubicBezTo>
                    <a:pt x="370205" y="83058"/>
                    <a:pt x="287274" y="0"/>
                    <a:pt x="18503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0170"/>
            <p:cNvSpPr/>
            <p:nvPr/>
          </p:nvSpPr>
          <p:spPr>
            <a:xfrm>
              <a:off x="2208276" y="934720"/>
              <a:ext cx="702310" cy="636"/>
            </a:xfrm>
            <a:custGeom>
              <a:avLst/>
              <a:gdLst/>
              <a:ahLst/>
              <a:cxnLst/>
              <a:rect l="0" t="0" r="0" b="0"/>
              <a:pathLst>
                <a:path w="702310" h="636">
                  <a:moveTo>
                    <a:pt x="0" y="0"/>
                  </a:moveTo>
                  <a:lnTo>
                    <a:pt x="70231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0171"/>
            <p:cNvSpPr/>
            <p:nvPr/>
          </p:nvSpPr>
          <p:spPr>
            <a:xfrm>
              <a:off x="2794381" y="811530"/>
              <a:ext cx="251460" cy="250825"/>
            </a:xfrm>
            <a:custGeom>
              <a:avLst/>
              <a:gdLst/>
              <a:ahLst/>
              <a:cxnLst/>
              <a:rect l="0" t="0" r="0" b="0"/>
              <a:pathLst>
                <a:path w="251460" h="250825">
                  <a:moveTo>
                    <a:pt x="125730" y="0"/>
                  </a:moveTo>
                  <a:cubicBezTo>
                    <a:pt x="56261" y="0"/>
                    <a:pt x="0" y="56134"/>
                    <a:pt x="0" y="125476"/>
                  </a:cubicBezTo>
                  <a:cubicBezTo>
                    <a:pt x="0" y="194690"/>
                    <a:pt x="56261" y="250825"/>
                    <a:pt x="125730" y="250825"/>
                  </a:cubicBezTo>
                  <a:cubicBezTo>
                    <a:pt x="195199" y="250825"/>
                    <a:pt x="251460" y="194690"/>
                    <a:pt x="251460" y="125476"/>
                  </a:cubicBezTo>
                  <a:cubicBezTo>
                    <a:pt x="251460" y="56134"/>
                    <a:pt x="195199" y="0"/>
                    <a:pt x="125730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30346"/>
            <p:cNvSpPr/>
            <p:nvPr/>
          </p:nvSpPr>
          <p:spPr>
            <a:xfrm>
              <a:off x="1992376" y="703580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0"/>
                  </a:moveTo>
                  <a:lnTo>
                    <a:pt x="99060" y="0"/>
                  </a:lnTo>
                  <a:lnTo>
                    <a:pt x="99060" y="46355"/>
                  </a:lnTo>
                  <a:lnTo>
                    <a:pt x="0" y="46355"/>
                  </a:lnTo>
                  <a:lnTo>
                    <a:pt x="0" y="0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0173"/>
            <p:cNvSpPr/>
            <p:nvPr/>
          </p:nvSpPr>
          <p:spPr>
            <a:xfrm>
              <a:off x="1992376" y="703580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46355"/>
                  </a:moveTo>
                  <a:lnTo>
                    <a:pt x="99060" y="46355"/>
                  </a:lnTo>
                  <a:lnTo>
                    <a:pt x="9906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30347"/>
            <p:cNvSpPr/>
            <p:nvPr/>
          </p:nvSpPr>
          <p:spPr>
            <a:xfrm>
              <a:off x="1992376" y="1120140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0"/>
                  </a:moveTo>
                  <a:lnTo>
                    <a:pt x="99060" y="0"/>
                  </a:lnTo>
                  <a:lnTo>
                    <a:pt x="99060" y="46355"/>
                  </a:lnTo>
                  <a:lnTo>
                    <a:pt x="0" y="46355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0175"/>
            <p:cNvSpPr/>
            <p:nvPr/>
          </p:nvSpPr>
          <p:spPr>
            <a:xfrm>
              <a:off x="1992376" y="1120140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46355"/>
                  </a:moveTo>
                  <a:lnTo>
                    <a:pt x="99060" y="46355"/>
                  </a:lnTo>
                  <a:lnTo>
                    <a:pt x="9906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130348"/>
            <p:cNvSpPr/>
            <p:nvPr/>
          </p:nvSpPr>
          <p:spPr>
            <a:xfrm>
              <a:off x="943356" y="695961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0"/>
                  </a:moveTo>
                  <a:lnTo>
                    <a:pt x="99060" y="0"/>
                  </a:lnTo>
                  <a:lnTo>
                    <a:pt x="99060" y="46355"/>
                  </a:lnTo>
                  <a:lnTo>
                    <a:pt x="0" y="46355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10177"/>
            <p:cNvSpPr/>
            <p:nvPr/>
          </p:nvSpPr>
          <p:spPr>
            <a:xfrm>
              <a:off x="943356" y="695961"/>
              <a:ext cx="99060" cy="46355"/>
            </a:xfrm>
            <a:custGeom>
              <a:avLst/>
              <a:gdLst/>
              <a:ahLst/>
              <a:cxnLst/>
              <a:rect l="0" t="0" r="0" b="0"/>
              <a:pathLst>
                <a:path w="99060" h="46355">
                  <a:moveTo>
                    <a:pt x="0" y="46355"/>
                  </a:moveTo>
                  <a:lnTo>
                    <a:pt x="99060" y="46355"/>
                  </a:lnTo>
                  <a:lnTo>
                    <a:pt x="9906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30349"/>
            <p:cNvSpPr/>
            <p:nvPr/>
          </p:nvSpPr>
          <p:spPr>
            <a:xfrm>
              <a:off x="943356" y="1104264"/>
              <a:ext cx="99060" cy="46991"/>
            </a:xfrm>
            <a:custGeom>
              <a:avLst/>
              <a:gdLst/>
              <a:ahLst/>
              <a:cxnLst/>
              <a:rect l="0" t="0" r="0" b="0"/>
              <a:pathLst>
                <a:path w="99060" h="46991">
                  <a:moveTo>
                    <a:pt x="0" y="0"/>
                  </a:moveTo>
                  <a:lnTo>
                    <a:pt x="99060" y="0"/>
                  </a:lnTo>
                  <a:lnTo>
                    <a:pt x="99060" y="46991"/>
                  </a:lnTo>
                  <a:lnTo>
                    <a:pt x="0" y="46991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0179"/>
            <p:cNvSpPr/>
            <p:nvPr/>
          </p:nvSpPr>
          <p:spPr>
            <a:xfrm>
              <a:off x="943356" y="1104264"/>
              <a:ext cx="99060" cy="46991"/>
            </a:xfrm>
            <a:custGeom>
              <a:avLst/>
              <a:gdLst/>
              <a:ahLst/>
              <a:cxnLst/>
              <a:rect l="0" t="0" r="0" b="0"/>
              <a:pathLst>
                <a:path w="99060" h="46991">
                  <a:moveTo>
                    <a:pt x="0" y="46991"/>
                  </a:moveTo>
                  <a:lnTo>
                    <a:pt x="99060" y="46991"/>
                  </a:lnTo>
                  <a:lnTo>
                    <a:pt x="9906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0180"/>
            <p:cNvSpPr/>
            <p:nvPr/>
          </p:nvSpPr>
          <p:spPr>
            <a:xfrm>
              <a:off x="992886" y="467361"/>
              <a:ext cx="1049020" cy="228600"/>
            </a:xfrm>
            <a:custGeom>
              <a:avLst/>
              <a:gdLst/>
              <a:ahLst/>
              <a:cxnLst/>
              <a:rect l="0" t="0" r="0" b="0"/>
              <a:pathLst>
                <a:path w="1049020" h="228600">
                  <a:moveTo>
                    <a:pt x="0" y="220980"/>
                  </a:moveTo>
                  <a:lnTo>
                    <a:pt x="0" y="0"/>
                  </a:lnTo>
                  <a:lnTo>
                    <a:pt x="1049020" y="0"/>
                  </a:lnTo>
                  <a:lnTo>
                    <a:pt x="1049020" y="228600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0181"/>
            <p:cNvSpPr/>
            <p:nvPr/>
          </p:nvSpPr>
          <p:spPr>
            <a:xfrm>
              <a:off x="992886" y="1158875"/>
              <a:ext cx="1049020" cy="235586"/>
            </a:xfrm>
            <a:custGeom>
              <a:avLst/>
              <a:gdLst/>
              <a:ahLst/>
              <a:cxnLst/>
              <a:rect l="0" t="0" r="0" b="0"/>
              <a:pathLst>
                <a:path w="1049020" h="235586">
                  <a:moveTo>
                    <a:pt x="0" y="0"/>
                  </a:moveTo>
                  <a:lnTo>
                    <a:pt x="0" y="235586"/>
                  </a:lnTo>
                  <a:lnTo>
                    <a:pt x="1049020" y="235586"/>
                  </a:lnTo>
                  <a:lnTo>
                    <a:pt x="1049020" y="15240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0182"/>
            <p:cNvSpPr/>
            <p:nvPr/>
          </p:nvSpPr>
          <p:spPr>
            <a:xfrm>
              <a:off x="456946" y="194310"/>
              <a:ext cx="635" cy="539750"/>
            </a:xfrm>
            <a:custGeom>
              <a:avLst/>
              <a:gdLst/>
              <a:ahLst/>
              <a:cxnLst/>
              <a:rect l="0" t="0" r="0" b="0"/>
              <a:pathLst>
                <a:path w="635" h="539750">
                  <a:moveTo>
                    <a:pt x="0" y="0"/>
                  </a:moveTo>
                  <a:lnTo>
                    <a:pt x="635" y="5397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0183"/>
            <p:cNvSpPr/>
            <p:nvPr/>
          </p:nvSpPr>
          <p:spPr>
            <a:xfrm>
              <a:off x="264541" y="194310"/>
              <a:ext cx="0" cy="547370"/>
            </a:xfrm>
            <a:custGeom>
              <a:avLst/>
              <a:gdLst/>
              <a:ahLst/>
              <a:cxnLst/>
              <a:rect l="0" t="0" r="0" b="0"/>
              <a:pathLst>
                <a:path h="547370">
                  <a:moveTo>
                    <a:pt x="0" y="0"/>
                  </a:moveTo>
                  <a:lnTo>
                    <a:pt x="0" y="54737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0184"/>
            <p:cNvSpPr/>
            <p:nvPr/>
          </p:nvSpPr>
          <p:spPr>
            <a:xfrm>
              <a:off x="48006" y="209550"/>
              <a:ext cx="635" cy="532130"/>
            </a:xfrm>
            <a:custGeom>
              <a:avLst/>
              <a:gdLst/>
              <a:ahLst/>
              <a:cxnLst/>
              <a:rect l="0" t="0" r="0" b="0"/>
              <a:pathLst>
                <a:path w="635" h="532130">
                  <a:moveTo>
                    <a:pt x="0" y="0"/>
                  </a:moveTo>
                  <a:lnTo>
                    <a:pt x="635" y="53213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0185"/>
            <p:cNvSpPr/>
            <p:nvPr/>
          </p:nvSpPr>
          <p:spPr>
            <a:xfrm>
              <a:off x="48006" y="741680"/>
              <a:ext cx="62230" cy="69850"/>
            </a:xfrm>
            <a:custGeom>
              <a:avLst/>
              <a:gdLst/>
              <a:ahLst/>
              <a:cxnLst/>
              <a:rect l="0" t="0" r="0" b="0"/>
              <a:pathLst>
                <a:path w="62230" h="69850">
                  <a:moveTo>
                    <a:pt x="0" y="0"/>
                  </a:moveTo>
                  <a:lnTo>
                    <a:pt x="62230" y="698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10186"/>
            <p:cNvSpPr/>
            <p:nvPr/>
          </p:nvSpPr>
          <p:spPr>
            <a:xfrm>
              <a:off x="387731" y="726440"/>
              <a:ext cx="61595" cy="69215"/>
            </a:xfrm>
            <a:custGeom>
              <a:avLst/>
              <a:gdLst/>
              <a:ahLst/>
              <a:cxnLst/>
              <a:rect l="0" t="0" r="0" b="0"/>
              <a:pathLst>
                <a:path w="61595" h="69215">
                  <a:moveTo>
                    <a:pt x="61595" y="0"/>
                  </a:moveTo>
                  <a:lnTo>
                    <a:pt x="0" y="6921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10187"/>
            <p:cNvSpPr/>
            <p:nvPr/>
          </p:nvSpPr>
          <p:spPr>
            <a:xfrm>
              <a:off x="218186" y="13271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58674" y="0"/>
                    <a:pt x="75565" y="16891"/>
                    <a:pt x="75565" y="37846"/>
                  </a:cubicBezTo>
                  <a:cubicBezTo>
                    <a:pt x="75565" y="58674"/>
                    <a:pt x="58674" y="75565"/>
                    <a:pt x="37846" y="75565"/>
                  </a:cubicBezTo>
                  <a:cubicBezTo>
                    <a:pt x="16891" y="75565"/>
                    <a:pt x="0" y="58674"/>
                    <a:pt x="0" y="37846"/>
                  </a:cubicBezTo>
                  <a:cubicBezTo>
                    <a:pt x="0" y="16891"/>
                    <a:pt x="16891" y="0"/>
                    <a:pt x="37846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10188"/>
            <p:cNvSpPr/>
            <p:nvPr/>
          </p:nvSpPr>
          <p:spPr>
            <a:xfrm>
              <a:off x="218186" y="13271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10190"/>
            <p:cNvSpPr/>
            <p:nvPr/>
          </p:nvSpPr>
          <p:spPr>
            <a:xfrm>
              <a:off x="418846" y="116840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719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719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71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10192"/>
            <p:cNvSpPr/>
            <p:nvPr/>
          </p:nvSpPr>
          <p:spPr>
            <a:xfrm>
              <a:off x="9906" y="13271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719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719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71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10193"/>
            <p:cNvSpPr/>
            <p:nvPr/>
          </p:nvSpPr>
          <p:spPr>
            <a:xfrm>
              <a:off x="735711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10194"/>
            <p:cNvSpPr/>
            <p:nvPr/>
          </p:nvSpPr>
          <p:spPr>
            <a:xfrm>
              <a:off x="887476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10195"/>
            <p:cNvSpPr/>
            <p:nvPr/>
          </p:nvSpPr>
          <p:spPr>
            <a:xfrm>
              <a:off x="1052576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10196"/>
            <p:cNvSpPr/>
            <p:nvPr/>
          </p:nvSpPr>
          <p:spPr>
            <a:xfrm>
              <a:off x="1800606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0197"/>
            <p:cNvSpPr/>
            <p:nvPr/>
          </p:nvSpPr>
          <p:spPr>
            <a:xfrm>
              <a:off x="1952371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0198"/>
            <p:cNvSpPr/>
            <p:nvPr/>
          </p:nvSpPr>
          <p:spPr>
            <a:xfrm>
              <a:off x="2117471" y="1437386"/>
              <a:ext cx="152019" cy="80899"/>
            </a:xfrm>
            <a:custGeom>
              <a:avLst/>
              <a:gdLst/>
              <a:ahLst/>
              <a:cxnLst/>
              <a:rect l="0" t="0" r="0" b="0"/>
              <a:pathLst>
                <a:path w="152019" h="80899">
                  <a:moveTo>
                    <a:pt x="127" y="80010"/>
                  </a:moveTo>
                  <a:cubicBezTo>
                    <a:pt x="0" y="77724"/>
                    <a:pt x="127" y="75311"/>
                    <a:pt x="254" y="72899"/>
                  </a:cubicBezTo>
                  <a:cubicBezTo>
                    <a:pt x="2413" y="31624"/>
                    <a:pt x="37719" y="0"/>
                    <a:pt x="78994" y="2159"/>
                  </a:cubicBezTo>
                  <a:cubicBezTo>
                    <a:pt x="120396" y="4445"/>
                    <a:pt x="152019" y="39624"/>
                    <a:pt x="149860" y="80899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10200"/>
            <p:cNvSpPr/>
            <p:nvPr/>
          </p:nvSpPr>
          <p:spPr>
            <a:xfrm>
              <a:off x="1660271" y="1713865"/>
              <a:ext cx="102235" cy="237490"/>
            </a:xfrm>
            <a:custGeom>
              <a:avLst/>
              <a:gdLst/>
              <a:ahLst/>
              <a:cxnLst/>
              <a:rect l="0" t="0" r="0" b="0"/>
              <a:pathLst>
                <a:path w="102235" h="237490">
                  <a:moveTo>
                    <a:pt x="0" y="237490"/>
                  </a:moveTo>
                  <a:lnTo>
                    <a:pt x="102235" y="237490"/>
                  </a:lnTo>
                  <a:lnTo>
                    <a:pt x="10223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10202"/>
            <p:cNvSpPr/>
            <p:nvPr/>
          </p:nvSpPr>
          <p:spPr>
            <a:xfrm>
              <a:off x="588391" y="220027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0204"/>
            <p:cNvSpPr/>
            <p:nvPr/>
          </p:nvSpPr>
          <p:spPr>
            <a:xfrm>
              <a:off x="1243711" y="220027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0206"/>
            <p:cNvSpPr/>
            <p:nvPr/>
          </p:nvSpPr>
          <p:spPr>
            <a:xfrm>
              <a:off x="1668526" y="220027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10208"/>
            <p:cNvSpPr/>
            <p:nvPr/>
          </p:nvSpPr>
          <p:spPr>
            <a:xfrm>
              <a:off x="2308606" y="2192655"/>
              <a:ext cx="75565" cy="75564"/>
            </a:xfrm>
            <a:custGeom>
              <a:avLst/>
              <a:gdLst/>
              <a:ahLst/>
              <a:cxnLst/>
              <a:rect l="0" t="0" r="0" b="0"/>
              <a:pathLst>
                <a:path w="75565" h="75564">
                  <a:moveTo>
                    <a:pt x="37719" y="0"/>
                  </a:moveTo>
                  <a:cubicBezTo>
                    <a:pt x="16891" y="0"/>
                    <a:pt x="0" y="16890"/>
                    <a:pt x="0" y="37719"/>
                  </a:cubicBezTo>
                  <a:cubicBezTo>
                    <a:pt x="0" y="58674"/>
                    <a:pt x="16891" y="75564"/>
                    <a:pt x="37719" y="75564"/>
                  </a:cubicBezTo>
                  <a:cubicBezTo>
                    <a:pt x="58674" y="75564"/>
                    <a:pt x="75565" y="58674"/>
                    <a:pt x="75565" y="37719"/>
                  </a:cubicBezTo>
                  <a:cubicBezTo>
                    <a:pt x="75565" y="16890"/>
                    <a:pt x="58674" y="0"/>
                    <a:pt x="3771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10209"/>
            <p:cNvSpPr/>
            <p:nvPr/>
          </p:nvSpPr>
          <p:spPr>
            <a:xfrm>
              <a:off x="1210056" y="1518920"/>
              <a:ext cx="71755" cy="673736"/>
            </a:xfrm>
            <a:custGeom>
              <a:avLst/>
              <a:gdLst/>
              <a:ahLst/>
              <a:cxnLst/>
              <a:rect l="0" t="0" r="0" b="0"/>
              <a:pathLst>
                <a:path w="71755" h="673736">
                  <a:moveTo>
                    <a:pt x="0" y="0"/>
                  </a:moveTo>
                  <a:lnTo>
                    <a:pt x="71755" y="0"/>
                  </a:lnTo>
                  <a:lnTo>
                    <a:pt x="71755" y="673736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10210"/>
            <p:cNvSpPr/>
            <p:nvPr/>
          </p:nvSpPr>
          <p:spPr>
            <a:xfrm>
              <a:off x="1711706" y="1516380"/>
              <a:ext cx="81280" cy="189864"/>
            </a:xfrm>
            <a:custGeom>
              <a:avLst/>
              <a:gdLst/>
              <a:ahLst/>
              <a:cxnLst/>
              <a:rect l="0" t="0" r="0" b="0"/>
              <a:pathLst>
                <a:path w="81280" h="189864">
                  <a:moveTo>
                    <a:pt x="81280" y="0"/>
                  </a:moveTo>
                  <a:lnTo>
                    <a:pt x="0" y="0"/>
                  </a:lnTo>
                  <a:lnTo>
                    <a:pt x="0" y="189864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10211"/>
            <p:cNvSpPr/>
            <p:nvPr/>
          </p:nvSpPr>
          <p:spPr>
            <a:xfrm>
              <a:off x="627126" y="1945640"/>
              <a:ext cx="0" cy="254635"/>
            </a:xfrm>
            <a:custGeom>
              <a:avLst/>
              <a:gdLst/>
              <a:ahLst/>
              <a:cxnLst/>
              <a:rect l="0" t="0" r="0" b="0"/>
              <a:pathLst>
                <a:path h="254635">
                  <a:moveTo>
                    <a:pt x="0" y="0"/>
                  </a:moveTo>
                  <a:lnTo>
                    <a:pt x="0" y="254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10212"/>
            <p:cNvSpPr/>
            <p:nvPr/>
          </p:nvSpPr>
          <p:spPr>
            <a:xfrm>
              <a:off x="1706626" y="1960880"/>
              <a:ext cx="635" cy="239395"/>
            </a:xfrm>
            <a:custGeom>
              <a:avLst/>
              <a:gdLst/>
              <a:ahLst/>
              <a:cxnLst/>
              <a:rect l="0" t="0" r="0" b="0"/>
              <a:pathLst>
                <a:path w="635" h="239395">
                  <a:moveTo>
                    <a:pt x="0" y="0"/>
                  </a:moveTo>
                  <a:lnTo>
                    <a:pt x="635" y="23939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10213"/>
            <p:cNvSpPr/>
            <p:nvPr/>
          </p:nvSpPr>
          <p:spPr>
            <a:xfrm>
              <a:off x="2274951" y="1518920"/>
              <a:ext cx="71755" cy="666115"/>
            </a:xfrm>
            <a:custGeom>
              <a:avLst/>
              <a:gdLst/>
              <a:ahLst/>
              <a:cxnLst/>
              <a:rect l="0" t="0" r="0" b="0"/>
              <a:pathLst>
                <a:path w="71755" h="666115">
                  <a:moveTo>
                    <a:pt x="0" y="0"/>
                  </a:moveTo>
                  <a:lnTo>
                    <a:pt x="71755" y="0"/>
                  </a:lnTo>
                  <a:lnTo>
                    <a:pt x="71755" y="666115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10215"/>
            <p:cNvSpPr/>
            <p:nvPr/>
          </p:nvSpPr>
          <p:spPr>
            <a:xfrm>
              <a:off x="573151" y="1706245"/>
              <a:ext cx="101600" cy="236855"/>
            </a:xfrm>
            <a:custGeom>
              <a:avLst/>
              <a:gdLst/>
              <a:ahLst/>
              <a:cxnLst/>
              <a:rect l="0" t="0" r="0" b="0"/>
              <a:pathLst>
                <a:path w="101600" h="236855">
                  <a:moveTo>
                    <a:pt x="0" y="236855"/>
                  </a:moveTo>
                  <a:lnTo>
                    <a:pt x="101600" y="236855"/>
                  </a:lnTo>
                  <a:lnTo>
                    <a:pt x="10160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10216"/>
            <p:cNvSpPr/>
            <p:nvPr/>
          </p:nvSpPr>
          <p:spPr>
            <a:xfrm>
              <a:off x="492252" y="1750695"/>
              <a:ext cx="296799" cy="147574"/>
            </a:xfrm>
            <a:custGeom>
              <a:avLst/>
              <a:gdLst/>
              <a:ahLst/>
              <a:cxnLst/>
              <a:rect l="0" t="0" r="0" b="0"/>
              <a:pathLst>
                <a:path w="296799" h="147574">
                  <a:moveTo>
                    <a:pt x="211582" y="0"/>
                  </a:moveTo>
                  <a:lnTo>
                    <a:pt x="296799" y="1905"/>
                  </a:lnTo>
                  <a:lnTo>
                    <a:pt x="244094" y="68835"/>
                  </a:lnTo>
                  <a:lnTo>
                    <a:pt x="231235" y="41609"/>
                  </a:lnTo>
                  <a:lnTo>
                    <a:pt x="6858" y="147574"/>
                  </a:lnTo>
                  <a:lnTo>
                    <a:pt x="0" y="133097"/>
                  </a:lnTo>
                  <a:lnTo>
                    <a:pt x="224462" y="27269"/>
                  </a:lnTo>
                  <a:lnTo>
                    <a:pt x="211582" y="0"/>
                  </a:lnTo>
                  <a:close/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10217"/>
            <p:cNvSpPr/>
            <p:nvPr/>
          </p:nvSpPr>
          <p:spPr>
            <a:xfrm>
              <a:off x="1594612" y="1760220"/>
              <a:ext cx="235839" cy="145924"/>
            </a:xfrm>
            <a:custGeom>
              <a:avLst/>
              <a:gdLst/>
              <a:ahLst/>
              <a:cxnLst/>
              <a:rect l="0" t="0" r="0" b="0"/>
              <a:pathLst>
                <a:path w="235839" h="145924">
                  <a:moveTo>
                    <a:pt x="235839" y="0"/>
                  </a:moveTo>
                  <a:lnTo>
                    <a:pt x="190119" y="71882"/>
                  </a:lnTo>
                  <a:lnTo>
                    <a:pt x="174589" y="46000"/>
                  </a:lnTo>
                  <a:lnTo>
                    <a:pt x="8128" y="145924"/>
                  </a:lnTo>
                  <a:lnTo>
                    <a:pt x="0" y="132207"/>
                  </a:lnTo>
                  <a:lnTo>
                    <a:pt x="166439" y="32416"/>
                  </a:lnTo>
                  <a:lnTo>
                    <a:pt x="150876" y="6477"/>
                  </a:lnTo>
                  <a:lnTo>
                    <a:pt x="235839" y="0"/>
                  </a:lnTo>
                  <a:close/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10219"/>
            <p:cNvSpPr/>
            <p:nvPr/>
          </p:nvSpPr>
          <p:spPr>
            <a:xfrm>
              <a:off x="2748661" y="1713865"/>
              <a:ext cx="101600" cy="237490"/>
            </a:xfrm>
            <a:custGeom>
              <a:avLst/>
              <a:gdLst/>
              <a:ahLst/>
              <a:cxnLst/>
              <a:rect l="0" t="0" r="0" b="0"/>
              <a:pathLst>
                <a:path w="101600" h="237490">
                  <a:moveTo>
                    <a:pt x="0" y="237490"/>
                  </a:moveTo>
                  <a:lnTo>
                    <a:pt x="101600" y="237490"/>
                  </a:lnTo>
                  <a:lnTo>
                    <a:pt x="10160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10220"/>
            <p:cNvSpPr/>
            <p:nvPr/>
          </p:nvSpPr>
          <p:spPr>
            <a:xfrm>
              <a:off x="2667762" y="1758442"/>
              <a:ext cx="296799" cy="147955"/>
            </a:xfrm>
            <a:custGeom>
              <a:avLst/>
              <a:gdLst/>
              <a:ahLst/>
              <a:cxnLst/>
              <a:rect l="0" t="0" r="0" b="0"/>
              <a:pathLst>
                <a:path w="296799" h="147955">
                  <a:moveTo>
                    <a:pt x="211582" y="0"/>
                  </a:moveTo>
                  <a:lnTo>
                    <a:pt x="296799" y="1777"/>
                  </a:lnTo>
                  <a:lnTo>
                    <a:pt x="244221" y="68834"/>
                  </a:lnTo>
                  <a:lnTo>
                    <a:pt x="231327" y="41640"/>
                  </a:lnTo>
                  <a:lnTo>
                    <a:pt x="6858" y="147955"/>
                  </a:lnTo>
                  <a:lnTo>
                    <a:pt x="0" y="133731"/>
                  </a:lnTo>
                  <a:lnTo>
                    <a:pt x="224515" y="27274"/>
                  </a:lnTo>
                  <a:lnTo>
                    <a:pt x="211582" y="0"/>
                  </a:lnTo>
                  <a:close/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10221"/>
            <p:cNvSpPr/>
            <p:nvPr/>
          </p:nvSpPr>
          <p:spPr>
            <a:xfrm>
              <a:off x="2786761" y="1058545"/>
              <a:ext cx="85090" cy="99695"/>
            </a:xfrm>
            <a:custGeom>
              <a:avLst/>
              <a:gdLst/>
              <a:ahLst/>
              <a:cxnLst/>
              <a:rect l="0" t="0" r="0" b="0"/>
              <a:pathLst>
                <a:path w="85090" h="99695">
                  <a:moveTo>
                    <a:pt x="85090" y="0"/>
                  </a:moveTo>
                  <a:lnTo>
                    <a:pt x="0" y="9969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Shape 10222"/>
            <p:cNvSpPr/>
            <p:nvPr/>
          </p:nvSpPr>
          <p:spPr>
            <a:xfrm>
              <a:off x="2995041" y="1050290"/>
              <a:ext cx="77470" cy="100330"/>
            </a:xfrm>
            <a:custGeom>
              <a:avLst/>
              <a:gdLst/>
              <a:ahLst/>
              <a:cxnLst/>
              <a:rect l="0" t="0" r="0" b="0"/>
              <a:pathLst>
                <a:path w="77470" h="100330">
                  <a:moveTo>
                    <a:pt x="0" y="0"/>
                  </a:moveTo>
                  <a:lnTo>
                    <a:pt x="77470" y="10033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6" name="Shape 10224"/>
            <p:cNvSpPr/>
            <p:nvPr/>
          </p:nvSpPr>
          <p:spPr>
            <a:xfrm>
              <a:off x="2771521" y="2192655"/>
              <a:ext cx="75565" cy="75564"/>
            </a:xfrm>
            <a:custGeom>
              <a:avLst/>
              <a:gdLst/>
              <a:ahLst/>
              <a:cxnLst/>
              <a:rect l="0" t="0" r="0" b="0"/>
              <a:pathLst>
                <a:path w="75565" h="75564">
                  <a:moveTo>
                    <a:pt x="37846" y="0"/>
                  </a:moveTo>
                  <a:cubicBezTo>
                    <a:pt x="16891" y="0"/>
                    <a:pt x="0" y="16890"/>
                    <a:pt x="0" y="37719"/>
                  </a:cubicBezTo>
                  <a:cubicBezTo>
                    <a:pt x="0" y="58674"/>
                    <a:pt x="16891" y="75564"/>
                    <a:pt x="37846" y="75564"/>
                  </a:cubicBezTo>
                  <a:cubicBezTo>
                    <a:pt x="58674" y="75564"/>
                    <a:pt x="75565" y="58674"/>
                    <a:pt x="75565" y="37719"/>
                  </a:cubicBezTo>
                  <a:cubicBezTo>
                    <a:pt x="75565" y="16890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7" name="Shape 10226"/>
            <p:cNvSpPr/>
            <p:nvPr/>
          </p:nvSpPr>
          <p:spPr>
            <a:xfrm>
              <a:off x="3026156" y="2176780"/>
              <a:ext cx="75565" cy="75564"/>
            </a:xfrm>
            <a:custGeom>
              <a:avLst/>
              <a:gdLst/>
              <a:ahLst/>
              <a:cxnLst/>
              <a:rect l="0" t="0" r="0" b="0"/>
              <a:pathLst>
                <a:path w="75565" h="75564">
                  <a:moveTo>
                    <a:pt x="37719" y="0"/>
                  </a:moveTo>
                  <a:cubicBezTo>
                    <a:pt x="16891" y="0"/>
                    <a:pt x="0" y="16890"/>
                    <a:pt x="0" y="37719"/>
                  </a:cubicBezTo>
                  <a:cubicBezTo>
                    <a:pt x="0" y="58674"/>
                    <a:pt x="16891" y="75564"/>
                    <a:pt x="37719" y="75564"/>
                  </a:cubicBezTo>
                  <a:cubicBezTo>
                    <a:pt x="58674" y="75564"/>
                    <a:pt x="75565" y="58674"/>
                    <a:pt x="75565" y="37719"/>
                  </a:cubicBezTo>
                  <a:cubicBezTo>
                    <a:pt x="75565" y="16890"/>
                    <a:pt x="58674" y="0"/>
                    <a:pt x="3771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Shape 10227"/>
            <p:cNvSpPr/>
            <p:nvPr/>
          </p:nvSpPr>
          <p:spPr>
            <a:xfrm>
              <a:off x="2794381" y="1158240"/>
              <a:ext cx="0" cy="555625"/>
            </a:xfrm>
            <a:custGeom>
              <a:avLst/>
              <a:gdLst/>
              <a:ahLst/>
              <a:cxnLst/>
              <a:rect l="0" t="0" r="0" b="0"/>
              <a:pathLst>
                <a:path h="555625">
                  <a:moveTo>
                    <a:pt x="0" y="0"/>
                  </a:moveTo>
                  <a:lnTo>
                    <a:pt x="0" y="55562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Shape 10228"/>
            <p:cNvSpPr/>
            <p:nvPr/>
          </p:nvSpPr>
          <p:spPr>
            <a:xfrm>
              <a:off x="3064256" y="1143000"/>
              <a:ext cx="0" cy="1026160"/>
            </a:xfrm>
            <a:custGeom>
              <a:avLst/>
              <a:gdLst/>
              <a:ahLst/>
              <a:cxnLst/>
              <a:rect l="0" t="0" r="0" b="0"/>
              <a:pathLst>
                <a:path h="1026160">
                  <a:moveTo>
                    <a:pt x="0" y="0"/>
                  </a:moveTo>
                  <a:lnTo>
                    <a:pt x="0" y="102616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0" name="Shape 10229"/>
            <p:cNvSpPr/>
            <p:nvPr/>
          </p:nvSpPr>
          <p:spPr>
            <a:xfrm>
              <a:off x="2802001" y="1945640"/>
              <a:ext cx="0" cy="247015"/>
            </a:xfrm>
            <a:custGeom>
              <a:avLst/>
              <a:gdLst/>
              <a:ahLst/>
              <a:cxnLst/>
              <a:rect l="0" t="0" r="0" b="0"/>
              <a:pathLst>
                <a:path h="247015">
                  <a:moveTo>
                    <a:pt x="0" y="0"/>
                  </a:moveTo>
                  <a:lnTo>
                    <a:pt x="0" y="24701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Shape 10230"/>
            <p:cNvSpPr/>
            <p:nvPr/>
          </p:nvSpPr>
          <p:spPr>
            <a:xfrm>
              <a:off x="623951" y="1516380"/>
              <a:ext cx="104140" cy="182245"/>
            </a:xfrm>
            <a:custGeom>
              <a:avLst/>
              <a:gdLst/>
              <a:ahLst/>
              <a:cxnLst/>
              <a:rect l="0" t="0" r="0" b="0"/>
              <a:pathLst>
                <a:path w="104140" h="182245">
                  <a:moveTo>
                    <a:pt x="104140" y="0"/>
                  </a:moveTo>
                  <a:lnTo>
                    <a:pt x="0" y="0"/>
                  </a:lnTo>
                  <a:lnTo>
                    <a:pt x="0" y="182245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Shape 10231"/>
            <p:cNvSpPr/>
            <p:nvPr/>
          </p:nvSpPr>
          <p:spPr>
            <a:xfrm>
              <a:off x="3110611" y="209550"/>
              <a:ext cx="635" cy="540386"/>
            </a:xfrm>
            <a:custGeom>
              <a:avLst/>
              <a:gdLst/>
              <a:ahLst/>
              <a:cxnLst/>
              <a:rect l="0" t="0" r="0" b="0"/>
              <a:pathLst>
                <a:path w="635" h="540386">
                  <a:moveTo>
                    <a:pt x="0" y="0"/>
                  </a:moveTo>
                  <a:lnTo>
                    <a:pt x="635" y="54038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Shape 10232"/>
            <p:cNvSpPr/>
            <p:nvPr/>
          </p:nvSpPr>
          <p:spPr>
            <a:xfrm>
              <a:off x="2918206" y="209550"/>
              <a:ext cx="0" cy="548005"/>
            </a:xfrm>
            <a:custGeom>
              <a:avLst/>
              <a:gdLst/>
              <a:ahLst/>
              <a:cxnLst/>
              <a:rect l="0" t="0" r="0" b="0"/>
              <a:pathLst>
                <a:path h="548005">
                  <a:moveTo>
                    <a:pt x="0" y="0"/>
                  </a:moveTo>
                  <a:lnTo>
                    <a:pt x="0" y="54800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Shape 10233"/>
            <p:cNvSpPr/>
            <p:nvPr/>
          </p:nvSpPr>
          <p:spPr>
            <a:xfrm>
              <a:off x="2702306" y="224790"/>
              <a:ext cx="0" cy="532765"/>
            </a:xfrm>
            <a:custGeom>
              <a:avLst/>
              <a:gdLst/>
              <a:ahLst/>
              <a:cxnLst/>
              <a:rect l="0" t="0" r="0" b="0"/>
              <a:pathLst>
                <a:path h="532765">
                  <a:moveTo>
                    <a:pt x="0" y="0"/>
                  </a:moveTo>
                  <a:lnTo>
                    <a:pt x="0" y="53276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Shape 10234"/>
            <p:cNvSpPr/>
            <p:nvPr/>
          </p:nvSpPr>
          <p:spPr>
            <a:xfrm>
              <a:off x="2702306" y="757555"/>
              <a:ext cx="61595" cy="69214"/>
            </a:xfrm>
            <a:custGeom>
              <a:avLst/>
              <a:gdLst/>
              <a:ahLst/>
              <a:cxnLst/>
              <a:rect l="0" t="0" r="0" b="0"/>
              <a:pathLst>
                <a:path w="61595" h="69214">
                  <a:moveTo>
                    <a:pt x="0" y="0"/>
                  </a:moveTo>
                  <a:lnTo>
                    <a:pt x="61595" y="69214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6" name="Shape 10235"/>
            <p:cNvSpPr/>
            <p:nvPr/>
          </p:nvSpPr>
          <p:spPr>
            <a:xfrm>
              <a:off x="3041396" y="741680"/>
              <a:ext cx="61595" cy="69850"/>
            </a:xfrm>
            <a:custGeom>
              <a:avLst/>
              <a:gdLst/>
              <a:ahLst/>
              <a:cxnLst/>
              <a:rect l="0" t="0" r="0" b="0"/>
              <a:pathLst>
                <a:path w="61595" h="69850">
                  <a:moveTo>
                    <a:pt x="61595" y="0"/>
                  </a:moveTo>
                  <a:lnTo>
                    <a:pt x="0" y="698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7" name="Shape 10236"/>
            <p:cNvSpPr/>
            <p:nvPr/>
          </p:nvSpPr>
          <p:spPr>
            <a:xfrm>
              <a:off x="2871851" y="14795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58674" y="0"/>
                    <a:pt x="75565" y="16891"/>
                    <a:pt x="75565" y="37846"/>
                  </a:cubicBezTo>
                  <a:cubicBezTo>
                    <a:pt x="75565" y="58674"/>
                    <a:pt x="58674" y="75565"/>
                    <a:pt x="37846" y="75565"/>
                  </a:cubicBezTo>
                  <a:cubicBezTo>
                    <a:pt x="16891" y="75565"/>
                    <a:pt x="0" y="58674"/>
                    <a:pt x="0" y="37846"/>
                  </a:cubicBezTo>
                  <a:cubicBezTo>
                    <a:pt x="0" y="16891"/>
                    <a:pt x="16891" y="0"/>
                    <a:pt x="37846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8" name="Shape 10237"/>
            <p:cNvSpPr/>
            <p:nvPr/>
          </p:nvSpPr>
          <p:spPr>
            <a:xfrm>
              <a:off x="2871851" y="14795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9" name="Shape 10239"/>
            <p:cNvSpPr/>
            <p:nvPr/>
          </p:nvSpPr>
          <p:spPr>
            <a:xfrm>
              <a:off x="3072511" y="13271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719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719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71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0" name="Shape 10241"/>
            <p:cNvSpPr/>
            <p:nvPr/>
          </p:nvSpPr>
          <p:spPr>
            <a:xfrm>
              <a:off x="2663571" y="147955"/>
              <a:ext cx="75565" cy="75565"/>
            </a:xfrm>
            <a:custGeom>
              <a:avLst/>
              <a:gdLst/>
              <a:ahLst/>
              <a:cxnLst/>
              <a:rect l="0" t="0" r="0" b="0"/>
              <a:pathLst>
                <a:path w="75565" h="75565">
                  <a:moveTo>
                    <a:pt x="37846" y="0"/>
                  </a:moveTo>
                  <a:cubicBezTo>
                    <a:pt x="16891" y="0"/>
                    <a:pt x="0" y="16891"/>
                    <a:pt x="0" y="37846"/>
                  </a:cubicBezTo>
                  <a:cubicBezTo>
                    <a:pt x="0" y="58674"/>
                    <a:pt x="16891" y="75565"/>
                    <a:pt x="37846" y="75565"/>
                  </a:cubicBezTo>
                  <a:cubicBezTo>
                    <a:pt x="58674" y="75565"/>
                    <a:pt x="75565" y="58674"/>
                    <a:pt x="75565" y="37846"/>
                  </a:cubicBezTo>
                  <a:cubicBezTo>
                    <a:pt x="75565" y="16891"/>
                    <a:pt x="58674" y="0"/>
                    <a:pt x="3784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1" name="Rectangle 10242"/>
            <p:cNvSpPr/>
            <p:nvPr/>
          </p:nvSpPr>
          <p:spPr>
            <a:xfrm>
              <a:off x="0" y="0"/>
              <a:ext cx="56642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А     В    С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2" name="Rectangle 10243"/>
            <p:cNvSpPr/>
            <p:nvPr/>
          </p:nvSpPr>
          <p:spPr>
            <a:xfrm>
              <a:off x="426720" y="0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3" name="Rectangle 10244"/>
            <p:cNvSpPr/>
            <p:nvPr/>
          </p:nvSpPr>
          <p:spPr>
            <a:xfrm>
              <a:off x="161544" y="879348"/>
              <a:ext cx="9212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А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4" name="Rectangle 10245"/>
            <p:cNvSpPr/>
            <p:nvPr/>
          </p:nvSpPr>
          <p:spPr>
            <a:xfrm>
              <a:off x="230124" y="879348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5" name="Rectangle 10246"/>
            <p:cNvSpPr/>
            <p:nvPr/>
          </p:nvSpPr>
          <p:spPr>
            <a:xfrm>
              <a:off x="940689" y="874776"/>
              <a:ext cx="102001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G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6" name="Rectangle 10247"/>
            <p:cNvSpPr/>
            <p:nvPr/>
          </p:nvSpPr>
          <p:spPr>
            <a:xfrm>
              <a:off x="1016889" y="874776"/>
              <a:ext cx="36189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7" name="Rectangle 10248"/>
            <p:cNvSpPr/>
            <p:nvPr/>
          </p:nvSpPr>
          <p:spPr>
            <a:xfrm>
              <a:off x="1966341" y="897637"/>
              <a:ext cx="139951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М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8" name="Rectangle 10249"/>
            <p:cNvSpPr/>
            <p:nvPr/>
          </p:nvSpPr>
          <p:spPr>
            <a:xfrm>
              <a:off x="2071497" y="897637"/>
              <a:ext cx="36189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9" name="Rectangle 10251"/>
            <p:cNvSpPr/>
            <p:nvPr/>
          </p:nvSpPr>
          <p:spPr>
            <a:xfrm>
              <a:off x="3170555" y="905256"/>
              <a:ext cx="176997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SG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0" name="Rectangle 10252"/>
            <p:cNvSpPr/>
            <p:nvPr/>
          </p:nvSpPr>
          <p:spPr>
            <a:xfrm>
              <a:off x="3304667" y="905256"/>
              <a:ext cx="36189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1" name="Rectangle 10254"/>
            <p:cNvSpPr/>
            <p:nvPr/>
          </p:nvSpPr>
          <p:spPr>
            <a:xfrm>
              <a:off x="817245" y="1600200"/>
              <a:ext cx="396954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GQCH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2" name="Rectangle 10255"/>
            <p:cNvSpPr/>
            <p:nvPr/>
          </p:nvSpPr>
          <p:spPr>
            <a:xfrm>
              <a:off x="1117473" y="1600200"/>
              <a:ext cx="36189" cy="16309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3" name="Rectangle 10257"/>
            <p:cNvSpPr/>
            <p:nvPr/>
          </p:nvSpPr>
          <p:spPr>
            <a:xfrm>
              <a:off x="1859661" y="1584960"/>
              <a:ext cx="435064" cy="16309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MQCH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4" name="Rectangle 10258"/>
            <p:cNvSpPr/>
            <p:nvPr/>
          </p:nvSpPr>
          <p:spPr>
            <a:xfrm>
              <a:off x="2187575" y="1584960"/>
              <a:ext cx="36189" cy="16309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5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5" name="Rectangle 10260"/>
            <p:cNvSpPr/>
            <p:nvPr/>
          </p:nvSpPr>
          <p:spPr>
            <a:xfrm>
              <a:off x="2646299" y="15240"/>
              <a:ext cx="56642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А     В    С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6" name="Rectangle 10261"/>
            <p:cNvSpPr/>
            <p:nvPr/>
          </p:nvSpPr>
          <p:spPr>
            <a:xfrm>
              <a:off x="3073019" y="15240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7" name="Rectangle 122900"/>
            <p:cNvSpPr/>
            <p:nvPr/>
          </p:nvSpPr>
          <p:spPr>
            <a:xfrm>
              <a:off x="619087" y="2290953"/>
              <a:ext cx="757055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            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8" name="Rectangle 122899"/>
            <p:cNvSpPr/>
            <p:nvPr/>
          </p:nvSpPr>
          <p:spPr>
            <a:xfrm>
              <a:off x="562737" y="2290953"/>
              <a:ext cx="75705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+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9" name="Rectangle 10264"/>
            <p:cNvSpPr/>
            <p:nvPr/>
          </p:nvSpPr>
          <p:spPr>
            <a:xfrm>
              <a:off x="1189101" y="2290953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0" name="Rectangle 10265"/>
            <p:cNvSpPr/>
            <p:nvPr/>
          </p:nvSpPr>
          <p:spPr>
            <a:xfrm>
              <a:off x="1222629" y="2290953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1" name="Rectangle 122901"/>
            <p:cNvSpPr/>
            <p:nvPr/>
          </p:nvSpPr>
          <p:spPr>
            <a:xfrm>
              <a:off x="1650873" y="2290953"/>
              <a:ext cx="75705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+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2" name="Rectangle 122902"/>
            <p:cNvSpPr/>
            <p:nvPr/>
          </p:nvSpPr>
          <p:spPr>
            <a:xfrm>
              <a:off x="1707223" y="2290953"/>
              <a:ext cx="550613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      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3" name="Rectangle 10267"/>
            <p:cNvSpPr/>
            <p:nvPr/>
          </p:nvSpPr>
          <p:spPr>
            <a:xfrm>
              <a:off x="2121789" y="2290953"/>
              <a:ext cx="206645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4" name="Rectangle 10268"/>
            <p:cNvSpPr/>
            <p:nvPr/>
          </p:nvSpPr>
          <p:spPr>
            <a:xfrm>
              <a:off x="2277491" y="2290953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5" name="Rectangle 10269"/>
            <p:cNvSpPr/>
            <p:nvPr/>
          </p:nvSpPr>
          <p:spPr>
            <a:xfrm>
              <a:off x="2311019" y="2290953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6" name="Rectangle 122903"/>
            <p:cNvSpPr/>
            <p:nvPr/>
          </p:nvSpPr>
          <p:spPr>
            <a:xfrm>
              <a:off x="2762123" y="2275713"/>
              <a:ext cx="75705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+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7" name="Rectangle 122904"/>
            <p:cNvSpPr/>
            <p:nvPr/>
          </p:nvSpPr>
          <p:spPr>
            <a:xfrm>
              <a:off x="2818473" y="2275713"/>
              <a:ext cx="275154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  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8" name="Rectangle 10272"/>
            <p:cNvSpPr/>
            <p:nvPr/>
          </p:nvSpPr>
          <p:spPr>
            <a:xfrm>
              <a:off x="3025775" y="2275713"/>
              <a:ext cx="46518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9" name="Rectangle 10273"/>
            <p:cNvSpPr/>
            <p:nvPr/>
          </p:nvSpPr>
          <p:spPr>
            <a:xfrm>
              <a:off x="3060827" y="2275713"/>
              <a:ext cx="34356" cy="15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900" b="1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0" name="Rectangle 10275"/>
            <p:cNvSpPr/>
            <p:nvPr/>
          </p:nvSpPr>
          <p:spPr>
            <a:xfrm>
              <a:off x="3476603" y="425017"/>
              <a:ext cx="299231" cy="26116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var</a:t>
              </a:r>
            </a:p>
          </p:txBody>
        </p:sp>
        <p:sp>
          <p:nvSpPr>
            <p:cNvPr id="101" name="Rectangle 10276"/>
            <p:cNvSpPr/>
            <p:nvPr/>
          </p:nvSpPr>
          <p:spPr>
            <a:xfrm>
              <a:off x="3510486" y="158946"/>
              <a:ext cx="299231" cy="26116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var </a:t>
              </a:r>
            </a:p>
          </p:txBody>
        </p:sp>
        <p:sp>
          <p:nvSpPr>
            <p:cNvPr id="102" name="Rectangle 10277"/>
            <p:cNvSpPr/>
            <p:nvPr/>
          </p:nvSpPr>
          <p:spPr>
            <a:xfrm>
              <a:off x="3327906" y="460075"/>
              <a:ext cx="132268" cy="21541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3" name="Rectangle 10278"/>
            <p:cNvSpPr/>
            <p:nvPr/>
          </p:nvSpPr>
          <p:spPr>
            <a:xfrm>
              <a:off x="3361423" y="194004"/>
              <a:ext cx="132268" cy="21541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4" name="Rectangle 10279"/>
            <p:cNvSpPr/>
            <p:nvPr/>
          </p:nvSpPr>
          <p:spPr>
            <a:xfrm>
              <a:off x="3184203" y="425017"/>
              <a:ext cx="120463" cy="26116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i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5" name="Rectangle 10280"/>
            <p:cNvSpPr/>
            <p:nvPr/>
          </p:nvSpPr>
          <p:spPr>
            <a:xfrm>
              <a:off x="3223784" y="158946"/>
              <a:ext cx="66937" cy="26116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i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6" name="Rectangle 10281"/>
            <p:cNvSpPr/>
            <p:nvPr/>
          </p:nvSpPr>
          <p:spPr>
            <a:xfrm>
              <a:off x="3777107" y="384048"/>
              <a:ext cx="30692" cy="13832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Calibri"/>
                  <a:ea typeface="Calibri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894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22715"/>
          <p:cNvGrpSpPr/>
          <p:nvPr/>
        </p:nvGrpSpPr>
        <p:grpSpPr>
          <a:xfrm>
            <a:off x="827584" y="476672"/>
            <a:ext cx="7632848" cy="5688632"/>
            <a:chOff x="0" y="0"/>
            <a:chExt cx="2361898" cy="2550597"/>
          </a:xfrm>
        </p:grpSpPr>
        <p:sp>
          <p:nvSpPr>
            <p:cNvPr id="7" name="Shape 8001"/>
            <p:cNvSpPr/>
            <p:nvPr/>
          </p:nvSpPr>
          <p:spPr>
            <a:xfrm>
              <a:off x="584835" y="759418"/>
              <a:ext cx="495300" cy="0"/>
            </a:xfrm>
            <a:custGeom>
              <a:avLst/>
              <a:gdLst/>
              <a:ahLst/>
              <a:cxnLst/>
              <a:rect l="0" t="0" r="0" b="0"/>
              <a:pathLst>
                <a:path w="495300">
                  <a:moveTo>
                    <a:pt x="0" y="0"/>
                  </a:moveTo>
                  <a:lnTo>
                    <a:pt x="495300" y="0"/>
                  </a:lnTo>
                </a:path>
              </a:pathLst>
            </a:custGeom>
            <a:ln w="285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8002"/>
            <p:cNvSpPr/>
            <p:nvPr/>
          </p:nvSpPr>
          <p:spPr>
            <a:xfrm>
              <a:off x="584835" y="185378"/>
              <a:ext cx="635" cy="122555"/>
            </a:xfrm>
            <a:custGeom>
              <a:avLst/>
              <a:gdLst/>
              <a:ahLst/>
              <a:cxnLst/>
              <a:rect l="0" t="0" r="0" b="0"/>
              <a:pathLst>
                <a:path w="635" h="122555">
                  <a:moveTo>
                    <a:pt x="0" y="0"/>
                  </a:moveTo>
                  <a:lnTo>
                    <a:pt x="635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8003"/>
            <p:cNvSpPr/>
            <p:nvPr/>
          </p:nvSpPr>
          <p:spPr>
            <a:xfrm>
              <a:off x="532765" y="497798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48895" y="95250"/>
                  </a:moveTo>
                  <a:cubicBezTo>
                    <a:pt x="48260" y="95250"/>
                    <a:pt x="47625" y="95250"/>
                    <a:pt x="46990" y="95250"/>
                  </a:cubicBezTo>
                  <a:cubicBezTo>
                    <a:pt x="20955" y="95250"/>
                    <a:pt x="0" y="73914"/>
                    <a:pt x="0" y="47625"/>
                  </a:cubicBezTo>
                  <a:cubicBezTo>
                    <a:pt x="0" y="21336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8004"/>
            <p:cNvSpPr/>
            <p:nvPr/>
          </p:nvSpPr>
          <p:spPr>
            <a:xfrm>
              <a:off x="532765" y="398738"/>
              <a:ext cx="48895" cy="94615"/>
            </a:xfrm>
            <a:custGeom>
              <a:avLst/>
              <a:gdLst/>
              <a:ahLst/>
              <a:cxnLst/>
              <a:rect l="0" t="0" r="0" b="0"/>
              <a:pathLst>
                <a:path w="48895" h="94615">
                  <a:moveTo>
                    <a:pt x="48895" y="94615"/>
                  </a:moveTo>
                  <a:cubicBezTo>
                    <a:pt x="48260" y="94615"/>
                    <a:pt x="47625" y="94615"/>
                    <a:pt x="46990" y="94615"/>
                  </a:cubicBezTo>
                  <a:cubicBezTo>
                    <a:pt x="20955" y="94615"/>
                    <a:pt x="0" y="73406"/>
                    <a:pt x="0" y="47244"/>
                  </a:cubicBezTo>
                  <a:cubicBezTo>
                    <a:pt x="0" y="21209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8005"/>
            <p:cNvSpPr/>
            <p:nvPr/>
          </p:nvSpPr>
          <p:spPr>
            <a:xfrm>
              <a:off x="529590" y="300313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48260" y="95250"/>
                  </a:moveTo>
                  <a:cubicBezTo>
                    <a:pt x="47625" y="95250"/>
                    <a:pt x="46990" y="95250"/>
                    <a:pt x="46355" y="95250"/>
                  </a:cubicBezTo>
                  <a:cubicBezTo>
                    <a:pt x="20701" y="95250"/>
                    <a:pt x="0" y="73913"/>
                    <a:pt x="0" y="47625"/>
                  </a:cubicBezTo>
                  <a:cubicBezTo>
                    <a:pt x="0" y="21336"/>
                    <a:pt x="20701" y="0"/>
                    <a:pt x="46355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8006"/>
            <p:cNvSpPr/>
            <p:nvPr/>
          </p:nvSpPr>
          <p:spPr>
            <a:xfrm>
              <a:off x="590550" y="591778"/>
              <a:ext cx="0" cy="122555"/>
            </a:xfrm>
            <a:custGeom>
              <a:avLst/>
              <a:gdLst/>
              <a:ahLst/>
              <a:cxnLst/>
              <a:rect l="0" t="0" r="0" b="0"/>
              <a:pathLst>
                <a:path h="122555">
                  <a:moveTo>
                    <a:pt x="0" y="0"/>
                  </a:moveTo>
                  <a:lnTo>
                    <a:pt x="0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8007"/>
            <p:cNvSpPr/>
            <p:nvPr/>
          </p:nvSpPr>
          <p:spPr>
            <a:xfrm>
              <a:off x="556895" y="140928"/>
              <a:ext cx="52705" cy="52705"/>
            </a:xfrm>
            <a:custGeom>
              <a:avLst/>
              <a:gdLst/>
              <a:ahLst/>
              <a:cxnLst/>
              <a:rect l="0" t="0" r="0" b="0"/>
              <a:pathLst>
                <a:path w="52705" h="52705">
                  <a:moveTo>
                    <a:pt x="26289" y="0"/>
                  </a:moveTo>
                  <a:cubicBezTo>
                    <a:pt x="11811" y="0"/>
                    <a:pt x="0" y="11811"/>
                    <a:pt x="0" y="26416"/>
                  </a:cubicBezTo>
                  <a:cubicBezTo>
                    <a:pt x="0" y="40894"/>
                    <a:pt x="11811" y="52705"/>
                    <a:pt x="26289" y="52705"/>
                  </a:cubicBezTo>
                  <a:cubicBezTo>
                    <a:pt x="40894" y="52705"/>
                    <a:pt x="52705" y="40894"/>
                    <a:pt x="52705" y="26416"/>
                  </a:cubicBezTo>
                  <a:cubicBezTo>
                    <a:pt x="52705" y="11811"/>
                    <a:pt x="40894" y="0"/>
                    <a:pt x="2628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8008"/>
            <p:cNvSpPr/>
            <p:nvPr/>
          </p:nvSpPr>
          <p:spPr>
            <a:xfrm>
              <a:off x="835025" y="191093"/>
              <a:ext cx="635" cy="122555"/>
            </a:xfrm>
            <a:custGeom>
              <a:avLst/>
              <a:gdLst/>
              <a:ahLst/>
              <a:cxnLst/>
              <a:rect l="0" t="0" r="0" b="0"/>
              <a:pathLst>
                <a:path w="635" h="122555">
                  <a:moveTo>
                    <a:pt x="0" y="0"/>
                  </a:moveTo>
                  <a:lnTo>
                    <a:pt x="635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8009"/>
            <p:cNvSpPr/>
            <p:nvPr/>
          </p:nvSpPr>
          <p:spPr>
            <a:xfrm>
              <a:off x="782955" y="50351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48895" y="95250"/>
                  </a:moveTo>
                  <a:cubicBezTo>
                    <a:pt x="48260" y="95250"/>
                    <a:pt x="47625" y="95250"/>
                    <a:pt x="46990" y="95250"/>
                  </a:cubicBezTo>
                  <a:cubicBezTo>
                    <a:pt x="20955" y="95250"/>
                    <a:pt x="0" y="73914"/>
                    <a:pt x="0" y="47625"/>
                  </a:cubicBezTo>
                  <a:cubicBezTo>
                    <a:pt x="0" y="21336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8010"/>
            <p:cNvSpPr/>
            <p:nvPr/>
          </p:nvSpPr>
          <p:spPr>
            <a:xfrm>
              <a:off x="782955" y="404453"/>
              <a:ext cx="48895" cy="94615"/>
            </a:xfrm>
            <a:custGeom>
              <a:avLst/>
              <a:gdLst/>
              <a:ahLst/>
              <a:cxnLst/>
              <a:rect l="0" t="0" r="0" b="0"/>
              <a:pathLst>
                <a:path w="48895" h="94615">
                  <a:moveTo>
                    <a:pt x="48895" y="94615"/>
                  </a:moveTo>
                  <a:cubicBezTo>
                    <a:pt x="48260" y="94615"/>
                    <a:pt x="47625" y="94615"/>
                    <a:pt x="46990" y="94615"/>
                  </a:cubicBezTo>
                  <a:cubicBezTo>
                    <a:pt x="20955" y="94615"/>
                    <a:pt x="0" y="73406"/>
                    <a:pt x="0" y="47371"/>
                  </a:cubicBezTo>
                  <a:cubicBezTo>
                    <a:pt x="0" y="21209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8011"/>
            <p:cNvSpPr/>
            <p:nvPr/>
          </p:nvSpPr>
          <p:spPr>
            <a:xfrm>
              <a:off x="779780" y="306028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48260" y="95250"/>
                  </a:moveTo>
                  <a:cubicBezTo>
                    <a:pt x="47625" y="95250"/>
                    <a:pt x="46990" y="95250"/>
                    <a:pt x="46355" y="95250"/>
                  </a:cubicBezTo>
                  <a:cubicBezTo>
                    <a:pt x="20701" y="95250"/>
                    <a:pt x="0" y="73914"/>
                    <a:pt x="0" y="47625"/>
                  </a:cubicBezTo>
                  <a:cubicBezTo>
                    <a:pt x="0" y="21336"/>
                    <a:pt x="20701" y="0"/>
                    <a:pt x="46355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8012"/>
            <p:cNvSpPr/>
            <p:nvPr/>
          </p:nvSpPr>
          <p:spPr>
            <a:xfrm>
              <a:off x="840740" y="597493"/>
              <a:ext cx="0" cy="122555"/>
            </a:xfrm>
            <a:custGeom>
              <a:avLst/>
              <a:gdLst/>
              <a:ahLst/>
              <a:cxnLst/>
              <a:rect l="0" t="0" r="0" b="0"/>
              <a:pathLst>
                <a:path h="122555">
                  <a:moveTo>
                    <a:pt x="0" y="0"/>
                  </a:moveTo>
                  <a:lnTo>
                    <a:pt x="0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8013"/>
            <p:cNvSpPr/>
            <p:nvPr/>
          </p:nvSpPr>
          <p:spPr>
            <a:xfrm>
              <a:off x="807085" y="146643"/>
              <a:ext cx="52705" cy="52705"/>
            </a:xfrm>
            <a:custGeom>
              <a:avLst/>
              <a:gdLst/>
              <a:ahLst/>
              <a:cxnLst/>
              <a:rect l="0" t="0" r="0" b="0"/>
              <a:pathLst>
                <a:path w="52705" h="52705">
                  <a:moveTo>
                    <a:pt x="26416" y="0"/>
                  </a:moveTo>
                  <a:cubicBezTo>
                    <a:pt x="11811" y="0"/>
                    <a:pt x="0" y="11811"/>
                    <a:pt x="0" y="26289"/>
                  </a:cubicBezTo>
                  <a:cubicBezTo>
                    <a:pt x="0" y="40894"/>
                    <a:pt x="11811" y="52705"/>
                    <a:pt x="26416" y="52705"/>
                  </a:cubicBezTo>
                  <a:cubicBezTo>
                    <a:pt x="40894" y="52705"/>
                    <a:pt x="52705" y="40894"/>
                    <a:pt x="52705" y="26289"/>
                  </a:cubicBezTo>
                  <a:cubicBezTo>
                    <a:pt x="52705" y="11811"/>
                    <a:pt x="40894" y="0"/>
                    <a:pt x="2641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8014"/>
            <p:cNvSpPr/>
            <p:nvPr/>
          </p:nvSpPr>
          <p:spPr>
            <a:xfrm>
              <a:off x="1074420" y="185378"/>
              <a:ext cx="0" cy="122555"/>
            </a:xfrm>
            <a:custGeom>
              <a:avLst/>
              <a:gdLst/>
              <a:ahLst/>
              <a:cxnLst/>
              <a:rect l="0" t="0" r="0" b="0"/>
              <a:pathLst>
                <a:path h="122555">
                  <a:moveTo>
                    <a:pt x="0" y="0"/>
                  </a:moveTo>
                  <a:lnTo>
                    <a:pt x="0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8015"/>
            <p:cNvSpPr/>
            <p:nvPr/>
          </p:nvSpPr>
          <p:spPr>
            <a:xfrm>
              <a:off x="1022350" y="49843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48895" y="95250"/>
                  </a:moveTo>
                  <a:cubicBezTo>
                    <a:pt x="48260" y="95250"/>
                    <a:pt x="47625" y="95250"/>
                    <a:pt x="46990" y="95250"/>
                  </a:cubicBezTo>
                  <a:cubicBezTo>
                    <a:pt x="20955" y="95250"/>
                    <a:pt x="0" y="73914"/>
                    <a:pt x="0" y="47625"/>
                  </a:cubicBezTo>
                  <a:cubicBezTo>
                    <a:pt x="0" y="21336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8016"/>
            <p:cNvSpPr/>
            <p:nvPr/>
          </p:nvSpPr>
          <p:spPr>
            <a:xfrm>
              <a:off x="1022350" y="399373"/>
              <a:ext cx="48895" cy="94615"/>
            </a:xfrm>
            <a:custGeom>
              <a:avLst/>
              <a:gdLst/>
              <a:ahLst/>
              <a:cxnLst/>
              <a:rect l="0" t="0" r="0" b="0"/>
              <a:pathLst>
                <a:path w="48895" h="94615">
                  <a:moveTo>
                    <a:pt x="48895" y="94615"/>
                  </a:moveTo>
                  <a:cubicBezTo>
                    <a:pt x="48260" y="94615"/>
                    <a:pt x="47625" y="94615"/>
                    <a:pt x="46990" y="94615"/>
                  </a:cubicBezTo>
                  <a:cubicBezTo>
                    <a:pt x="20955" y="94615"/>
                    <a:pt x="0" y="73406"/>
                    <a:pt x="0" y="47244"/>
                  </a:cubicBezTo>
                  <a:cubicBezTo>
                    <a:pt x="0" y="21209"/>
                    <a:pt x="20955" y="0"/>
                    <a:pt x="46990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8017"/>
            <p:cNvSpPr/>
            <p:nvPr/>
          </p:nvSpPr>
          <p:spPr>
            <a:xfrm>
              <a:off x="1019175" y="300948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48260" y="95250"/>
                  </a:moveTo>
                  <a:cubicBezTo>
                    <a:pt x="47625" y="95250"/>
                    <a:pt x="46990" y="95250"/>
                    <a:pt x="46355" y="95250"/>
                  </a:cubicBezTo>
                  <a:cubicBezTo>
                    <a:pt x="20701" y="95250"/>
                    <a:pt x="0" y="73914"/>
                    <a:pt x="0" y="47625"/>
                  </a:cubicBezTo>
                  <a:cubicBezTo>
                    <a:pt x="0" y="21336"/>
                    <a:pt x="20701" y="0"/>
                    <a:pt x="46355" y="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8018"/>
            <p:cNvSpPr/>
            <p:nvPr/>
          </p:nvSpPr>
          <p:spPr>
            <a:xfrm>
              <a:off x="1080135" y="591778"/>
              <a:ext cx="0" cy="122555"/>
            </a:xfrm>
            <a:custGeom>
              <a:avLst/>
              <a:gdLst/>
              <a:ahLst/>
              <a:cxnLst/>
              <a:rect l="0" t="0" r="0" b="0"/>
              <a:pathLst>
                <a:path h="122555">
                  <a:moveTo>
                    <a:pt x="0" y="0"/>
                  </a:moveTo>
                  <a:lnTo>
                    <a:pt x="0" y="1225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8019"/>
            <p:cNvSpPr/>
            <p:nvPr/>
          </p:nvSpPr>
          <p:spPr>
            <a:xfrm>
              <a:off x="1046480" y="140928"/>
              <a:ext cx="52705" cy="52705"/>
            </a:xfrm>
            <a:custGeom>
              <a:avLst/>
              <a:gdLst/>
              <a:ahLst/>
              <a:cxnLst/>
              <a:rect l="0" t="0" r="0" b="0"/>
              <a:pathLst>
                <a:path w="52705" h="52705">
                  <a:moveTo>
                    <a:pt x="26416" y="0"/>
                  </a:moveTo>
                  <a:cubicBezTo>
                    <a:pt x="11811" y="0"/>
                    <a:pt x="0" y="11811"/>
                    <a:pt x="0" y="26416"/>
                  </a:cubicBezTo>
                  <a:cubicBezTo>
                    <a:pt x="0" y="40894"/>
                    <a:pt x="11811" y="52705"/>
                    <a:pt x="26416" y="52705"/>
                  </a:cubicBezTo>
                  <a:cubicBezTo>
                    <a:pt x="40894" y="52705"/>
                    <a:pt x="52705" y="40894"/>
                    <a:pt x="52705" y="26416"/>
                  </a:cubicBezTo>
                  <a:cubicBezTo>
                    <a:pt x="52705" y="11811"/>
                    <a:pt x="40894" y="0"/>
                    <a:pt x="2641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8020"/>
            <p:cNvSpPr/>
            <p:nvPr/>
          </p:nvSpPr>
          <p:spPr>
            <a:xfrm>
              <a:off x="584835" y="714968"/>
              <a:ext cx="495300" cy="0"/>
            </a:xfrm>
            <a:custGeom>
              <a:avLst/>
              <a:gdLst/>
              <a:ahLst/>
              <a:cxnLst/>
              <a:rect l="0" t="0" r="0" b="0"/>
              <a:pathLst>
                <a:path w="495300">
                  <a:moveTo>
                    <a:pt x="0" y="0"/>
                  </a:moveTo>
                  <a:lnTo>
                    <a:pt x="49530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8021"/>
            <p:cNvSpPr/>
            <p:nvPr/>
          </p:nvSpPr>
          <p:spPr>
            <a:xfrm>
              <a:off x="824230" y="692743"/>
              <a:ext cx="29210" cy="29210"/>
            </a:xfrm>
            <a:custGeom>
              <a:avLst/>
              <a:gdLst/>
              <a:ahLst/>
              <a:cxnLst/>
              <a:rect l="0" t="0" r="0" b="0"/>
              <a:pathLst>
                <a:path w="29210" h="29210">
                  <a:moveTo>
                    <a:pt x="14605" y="0"/>
                  </a:moveTo>
                  <a:cubicBezTo>
                    <a:pt x="22733" y="0"/>
                    <a:pt x="29210" y="6477"/>
                    <a:pt x="29210" y="14605"/>
                  </a:cubicBezTo>
                  <a:cubicBezTo>
                    <a:pt x="29210" y="22733"/>
                    <a:pt x="22733" y="29210"/>
                    <a:pt x="14605" y="29210"/>
                  </a:cubicBezTo>
                  <a:cubicBezTo>
                    <a:pt x="6477" y="29210"/>
                    <a:pt x="0" y="22733"/>
                    <a:pt x="0" y="14605"/>
                  </a:cubicBezTo>
                  <a:cubicBezTo>
                    <a:pt x="0" y="6477"/>
                    <a:pt x="6477" y="0"/>
                    <a:pt x="14605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8022"/>
            <p:cNvSpPr/>
            <p:nvPr/>
          </p:nvSpPr>
          <p:spPr>
            <a:xfrm>
              <a:off x="824230" y="692743"/>
              <a:ext cx="29210" cy="29210"/>
            </a:xfrm>
            <a:custGeom>
              <a:avLst/>
              <a:gdLst/>
              <a:ahLst/>
              <a:cxnLst/>
              <a:rect l="0" t="0" r="0" b="0"/>
              <a:pathLst>
                <a:path w="29210" h="29210">
                  <a:moveTo>
                    <a:pt x="14605" y="0"/>
                  </a:moveTo>
                  <a:cubicBezTo>
                    <a:pt x="6477" y="0"/>
                    <a:pt x="0" y="6477"/>
                    <a:pt x="0" y="14605"/>
                  </a:cubicBezTo>
                  <a:cubicBezTo>
                    <a:pt x="0" y="22733"/>
                    <a:pt x="6477" y="29210"/>
                    <a:pt x="14605" y="29210"/>
                  </a:cubicBezTo>
                  <a:cubicBezTo>
                    <a:pt x="22733" y="29210"/>
                    <a:pt x="29210" y="22733"/>
                    <a:pt x="29210" y="14605"/>
                  </a:cubicBezTo>
                  <a:cubicBezTo>
                    <a:pt x="29210" y="6477"/>
                    <a:pt x="22733" y="0"/>
                    <a:pt x="1460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8023"/>
            <p:cNvSpPr/>
            <p:nvPr/>
          </p:nvSpPr>
          <p:spPr>
            <a:xfrm>
              <a:off x="1084580" y="1212173"/>
              <a:ext cx="0" cy="770890"/>
            </a:xfrm>
            <a:custGeom>
              <a:avLst/>
              <a:gdLst/>
              <a:ahLst/>
              <a:cxnLst/>
              <a:rect l="0" t="0" r="0" b="0"/>
              <a:pathLst>
                <a:path h="770890">
                  <a:moveTo>
                    <a:pt x="0" y="77089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8024"/>
            <p:cNvSpPr/>
            <p:nvPr/>
          </p:nvSpPr>
          <p:spPr>
            <a:xfrm>
              <a:off x="1084580" y="92642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336"/>
                    <a:pt x="48895" y="47625"/>
                  </a:cubicBezTo>
                  <a:cubicBezTo>
                    <a:pt x="48895" y="73914"/>
                    <a:pt x="27940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8025"/>
            <p:cNvSpPr/>
            <p:nvPr/>
          </p:nvSpPr>
          <p:spPr>
            <a:xfrm>
              <a:off x="1084580" y="1025483"/>
              <a:ext cx="48895" cy="94615"/>
            </a:xfrm>
            <a:custGeom>
              <a:avLst/>
              <a:gdLst/>
              <a:ahLst/>
              <a:cxnLst/>
              <a:rect l="0" t="0" r="0" b="0"/>
              <a:pathLst>
                <a:path w="48895" h="94615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209"/>
                    <a:pt x="48895" y="47371"/>
                  </a:cubicBezTo>
                  <a:cubicBezTo>
                    <a:pt x="48895" y="73406"/>
                    <a:pt x="27940" y="94615"/>
                    <a:pt x="1905" y="94615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8026"/>
            <p:cNvSpPr/>
            <p:nvPr/>
          </p:nvSpPr>
          <p:spPr>
            <a:xfrm>
              <a:off x="1089025" y="1123908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559" y="0"/>
                    <a:pt x="48260" y="21336"/>
                    <a:pt x="48260" y="47625"/>
                  </a:cubicBezTo>
                  <a:cubicBezTo>
                    <a:pt x="48260" y="73914"/>
                    <a:pt x="27559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8027"/>
            <p:cNvSpPr/>
            <p:nvPr/>
          </p:nvSpPr>
          <p:spPr>
            <a:xfrm>
              <a:off x="1076325" y="805773"/>
              <a:ext cx="635" cy="122555"/>
            </a:xfrm>
            <a:custGeom>
              <a:avLst/>
              <a:gdLst/>
              <a:ahLst/>
              <a:cxnLst/>
              <a:rect l="0" t="0" r="0" b="0"/>
              <a:pathLst>
                <a:path w="635" h="122555">
                  <a:moveTo>
                    <a:pt x="635" y="12255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8028"/>
            <p:cNvSpPr/>
            <p:nvPr/>
          </p:nvSpPr>
          <p:spPr>
            <a:xfrm>
              <a:off x="831215" y="1207093"/>
              <a:ext cx="1905" cy="485775"/>
            </a:xfrm>
            <a:custGeom>
              <a:avLst/>
              <a:gdLst/>
              <a:ahLst/>
              <a:cxnLst/>
              <a:rect l="0" t="0" r="0" b="0"/>
              <a:pathLst>
                <a:path w="1905" h="485775">
                  <a:moveTo>
                    <a:pt x="1905" y="48577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8029"/>
            <p:cNvSpPr/>
            <p:nvPr/>
          </p:nvSpPr>
          <p:spPr>
            <a:xfrm>
              <a:off x="834390" y="92134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336"/>
                    <a:pt x="48895" y="47625"/>
                  </a:cubicBezTo>
                  <a:cubicBezTo>
                    <a:pt x="48895" y="73914"/>
                    <a:pt x="27940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8030"/>
            <p:cNvSpPr/>
            <p:nvPr/>
          </p:nvSpPr>
          <p:spPr>
            <a:xfrm>
              <a:off x="834390" y="1020403"/>
              <a:ext cx="48895" cy="94615"/>
            </a:xfrm>
            <a:custGeom>
              <a:avLst/>
              <a:gdLst/>
              <a:ahLst/>
              <a:cxnLst/>
              <a:rect l="0" t="0" r="0" b="0"/>
              <a:pathLst>
                <a:path w="48895" h="94615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209"/>
                    <a:pt x="48895" y="47371"/>
                  </a:cubicBezTo>
                  <a:cubicBezTo>
                    <a:pt x="48895" y="73406"/>
                    <a:pt x="27940" y="94615"/>
                    <a:pt x="1905" y="94615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8031"/>
            <p:cNvSpPr/>
            <p:nvPr/>
          </p:nvSpPr>
          <p:spPr>
            <a:xfrm>
              <a:off x="838835" y="1118828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559" y="0"/>
                    <a:pt x="48260" y="21336"/>
                    <a:pt x="48260" y="47625"/>
                  </a:cubicBezTo>
                  <a:cubicBezTo>
                    <a:pt x="48260" y="73914"/>
                    <a:pt x="27559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8032"/>
            <p:cNvSpPr/>
            <p:nvPr/>
          </p:nvSpPr>
          <p:spPr>
            <a:xfrm>
              <a:off x="825500" y="800058"/>
              <a:ext cx="635" cy="122555"/>
            </a:xfrm>
            <a:custGeom>
              <a:avLst/>
              <a:gdLst/>
              <a:ahLst/>
              <a:cxnLst/>
              <a:rect l="0" t="0" r="0" b="0"/>
              <a:pathLst>
                <a:path w="635" h="122555">
                  <a:moveTo>
                    <a:pt x="635" y="12255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8033"/>
            <p:cNvSpPr/>
            <p:nvPr/>
          </p:nvSpPr>
          <p:spPr>
            <a:xfrm>
              <a:off x="592455" y="1212173"/>
              <a:ext cx="0" cy="175895"/>
            </a:xfrm>
            <a:custGeom>
              <a:avLst/>
              <a:gdLst/>
              <a:ahLst/>
              <a:cxnLst/>
              <a:rect l="0" t="0" r="0" b="0"/>
              <a:pathLst>
                <a:path h="175895">
                  <a:moveTo>
                    <a:pt x="0" y="17589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8034"/>
            <p:cNvSpPr/>
            <p:nvPr/>
          </p:nvSpPr>
          <p:spPr>
            <a:xfrm>
              <a:off x="596265" y="92642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336"/>
                    <a:pt x="48895" y="47625"/>
                  </a:cubicBezTo>
                  <a:cubicBezTo>
                    <a:pt x="48895" y="73914"/>
                    <a:pt x="27940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8035"/>
            <p:cNvSpPr/>
            <p:nvPr/>
          </p:nvSpPr>
          <p:spPr>
            <a:xfrm>
              <a:off x="596265" y="1025483"/>
              <a:ext cx="48895" cy="95250"/>
            </a:xfrm>
            <a:custGeom>
              <a:avLst/>
              <a:gdLst/>
              <a:ahLst/>
              <a:cxnLst/>
              <a:rect l="0" t="0" r="0" b="0"/>
              <a:pathLst>
                <a:path w="48895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940" y="0"/>
                    <a:pt x="48895" y="21336"/>
                    <a:pt x="48895" y="47625"/>
                  </a:cubicBezTo>
                  <a:cubicBezTo>
                    <a:pt x="48895" y="73914"/>
                    <a:pt x="27940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8036"/>
            <p:cNvSpPr/>
            <p:nvPr/>
          </p:nvSpPr>
          <p:spPr>
            <a:xfrm>
              <a:off x="599440" y="1123908"/>
              <a:ext cx="48260" cy="95250"/>
            </a:xfrm>
            <a:custGeom>
              <a:avLst/>
              <a:gdLst/>
              <a:ahLst/>
              <a:cxnLst/>
              <a:rect l="0" t="0" r="0" b="0"/>
              <a:pathLst>
                <a:path w="48260" h="95250">
                  <a:moveTo>
                    <a:pt x="0" y="0"/>
                  </a:moveTo>
                  <a:cubicBezTo>
                    <a:pt x="635" y="0"/>
                    <a:pt x="1270" y="0"/>
                    <a:pt x="1905" y="0"/>
                  </a:cubicBezTo>
                  <a:cubicBezTo>
                    <a:pt x="27559" y="0"/>
                    <a:pt x="48260" y="21336"/>
                    <a:pt x="48260" y="47625"/>
                  </a:cubicBezTo>
                  <a:cubicBezTo>
                    <a:pt x="48260" y="73914"/>
                    <a:pt x="27559" y="95250"/>
                    <a:pt x="1905" y="9525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8037"/>
            <p:cNvSpPr/>
            <p:nvPr/>
          </p:nvSpPr>
          <p:spPr>
            <a:xfrm>
              <a:off x="586740" y="805773"/>
              <a:ext cx="0" cy="122555"/>
            </a:xfrm>
            <a:custGeom>
              <a:avLst/>
              <a:gdLst/>
              <a:ahLst/>
              <a:cxnLst/>
              <a:rect l="0" t="0" r="0" b="0"/>
              <a:pathLst>
                <a:path h="122555">
                  <a:moveTo>
                    <a:pt x="0" y="12255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8038"/>
            <p:cNvSpPr/>
            <p:nvPr/>
          </p:nvSpPr>
          <p:spPr>
            <a:xfrm>
              <a:off x="586740" y="805138"/>
              <a:ext cx="495935" cy="0"/>
            </a:xfrm>
            <a:custGeom>
              <a:avLst/>
              <a:gdLst/>
              <a:ahLst/>
              <a:cxnLst/>
              <a:rect l="0" t="0" r="0" b="0"/>
              <a:pathLst>
                <a:path w="495935">
                  <a:moveTo>
                    <a:pt x="495935" y="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8039"/>
            <p:cNvSpPr/>
            <p:nvPr/>
          </p:nvSpPr>
          <p:spPr>
            <a:xfrm>
              <a:off x="814070" y="797518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0"/>
                  </a:moveTo>
                  <a:cubicBezTo>
                    <a:pt x="22733" y="0"/>
                    <a:pt x="29210" y="6731"/>
                    <a:pt x="29210" y="14859"/>
                  </a:cubicBezTo>
                  <a:cubicBezTo>
                    <a:pt x="29210" y="23114"/>
                    <a:pt x="22733" y="29845"/>
                    <a:pt x="14605" y="29845"/>
                  </a:cubicBezTo>
                  <a:cubicBezTo>
                    <a:pt x="6477" y="29845"/>
                    <a:pt x="0" y="23114"/>
                    <a:pt x="0" y="14859"/>
                  </a:cubicBezTo>
                  <a:cubicBezTo>
                    <a:pt x="0" y="6731"/>
                    <a:pt x="6477" y="0"/>
                    <a:pt x="14605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8040"/>
            <p:cNvSpPr/>
            <p:nvPr/>
          </p:nvSpPr>
          <p:spPr>
            <a:xfrm>
              <a:off x="814070" y="797518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29845"/>
                  </a:moveTo>
                  <a:cubicBezTo>
                    <a:pt x="22733" y="29845"/>
                    <a:pt x="29210" y="23114"/>
                    <a:pt x="29210" y="14859"/>
                  </a:cubicBezTo>
                  <a:cubicBezTo>
                    <a:pt x="29210" y="6731"/>
                    <a:pt x="22733" y="0"/>
                    <a:pt x="14605" y="0"/>
                  </a:cubicBezTo>
                  <a:cubicBezTo>
                    <a:pt x="6477" y="0"/>
                    <a:pt x="0" y="6731"/>
                    <a:pt x="0" y="14859"/>
                  </a:cubicBezTo>
                  <a:cubicBezTo>
                    <a:pt x="0" y="23114"/>
                    <a:pt x="6477" y="29845"/>
                    <a:pt x="14605" y="29845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8041"/>
            <p:cNvSpPr/>
            <p:nvPr/>
          </p:nvSpPr>
          <p:spPr>
            <a:xfrm>
              <a:off x="260985" y="1319488"/>
              <a:ext cx="149225" cy="172720"/>
            </a:xfrm>
            <a:custGeom>
              <a:avLst/>
              <a:gdLst/>
              <a:ahLst/>
              <a:cxnLst/>
              <a:rect l="0" t="0" r="0" b="0"/>
              <a:pathLst>
                <a:path w="149225" h="172720">
                  <a:moveTo>
                    <a:pt x="0" y="86360"/>
                  </a:moveTo>
                  <a:lnTo>
                    <a:pt x="149225" y="172720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8042"/>
            <p:cNvSpPr/>
            <p:nvPr/>
          </p:nvSpPr>
          <p:spPr>
            <a:xfrm>
              <a:off x="257810" y="1306153"/>
              <a:ext cx="0" cy="198755"/>
            </a:xfrm>
            <a:custGeom>
              <a:avLst/>
              <a:gdLst/>
              <a:ahLst/>
              <a:cxnLst/>
              <a:rect l="0" t="0" r="0" b="0"/>
              <a:pathLst>
                <a:path h="198755">
                  <a:moveTo>
                    <a:pt x="0" y="0"/>
                  </a:moveTo>
                  <a:lnTo>
                    <a:pt x="0" y="1987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8043"/>
            <p:cNvSpPr/>
            <p:nvPr/>
          </p:nvSpPr>
          <p:spPr>
            <a:xfrm>
              <a:off x="198120" y="1491573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8044"/>
            <p:cNvSpPr/>
            <p:nvPr/>
          </p:nvSpPr>
          <p:spPr>
            <a:xfrm>
              <a:off x="1299845" y="1313138"/>
              <a:ext cx="149225" cy="172085"/>
            </a:xfrm>
            <a:custGeom>
              <a:avLst/>
              <a:gdLst/>
              <a:ahLst/>
              <a:cxnLst/>
              <a:rect l="0" t="0" r="0" b="0"/>
              <a:pathLst>
                <a:path w="149225" h="172085">
                  <a:moveTo>
                    <a:pt x="0" y="86106"/>
                  </a:moveTo>
                  <a:lnTo>
                    <a:pt x="149225" y="172085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8045"/>
            <p:cNvSpPr/>
            <p:nvPr/>
          </p:nvSpPr>
          <p:spPr>
            <a:xfrm>
              <a:off x="1296670" y="1299803"/>
              <a:ext cx="0" cy="198120"/>
            </a:xfrm>
            <a:custGeom>
              <a:avLst/>
              <a:gdLst/>
              <a:ahLst/>
              <a:cxnLst/>
              <a:rect l="0" t="0" r="0" b="0"/>
              <a:pathLst>
                <a:path h="198120">
                  <a:moveTo>
                    <a:pt x="0" y="0"/>
                  </a:moveTo>
                  <a:lnTo>
                    <a:pt x="0" y="19812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8046"/>
            <p:cNvSpPr/>
            <p:nvPr/>
          </p:nvSpPr>
          <p:spPr>
            <a:xfrm>
              <a:off x="1236980" y="1484588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8047"/>
            <p:cNvSpPr/>
            <p:nvPr/>
          </p:nvSpPr>
          <p:spPr>
            <a:xfrm>
              <a:off x="1607820" y="1696678"/>
              <a:ext cx="120015" cy="635"/>
            </a:xfrm>
            <a:custGeom>
              <a:avLst/>
              <a:gdLst/>
              <a:ahLst/>
              <a:cxnLst/>
              <a:rect l="0" t="0" r="0" b="0"/>
              <a:pathLst>
                <a:path w="120015" h="635">
                  <a:moveTo>
                    <a:pt x="0" y="635"/>
                  </a:moveTo>
                  <a:lnTo>
                    <a:pt x="12001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8048"/>
            <p:cNvSpPr/>
            <p:nvPr/>
          </p:nvSpPr>
          <p:spPr>
            <a:xfrm>
              <a:off x="0" y="1696678"/>
              <a:ext cx="119380" cy="635"/>
            </a:xfrm>
            <a:custGeom>
              <a:avLst/>
              <a:gdLst/>
              <a:ahLst/>
              <a:cxnLst/>
              <a:rect l="0" t="0" r="0" b="0"/>
              <a:pathLst>
                <a:path w="119380" h="635">
                  <a:moveTo>
                    <a:pt x="0" y="635"/>
                  </a:moveTo>
                  <a:lnTo>
                    <a:pt x="11938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Shape 8049"/>
            <p:cNvSpPr/>
            <p:nvPr/>
          </p:nvSpPr>
          <p:spPr>
            <a:xfrm>
              <a:off x="0" y="1705568"/>
              <a:ext cx="368300" cy="624840"/>
            </a:xfrm>
            <a:custGeom>
              <a:avLst/>
              <a:gdLst/>
              <a:ahLst/>
              <a:cxnLst/>
              <a:rect l="0" t="0" r="0" b="0"/>
              <a:pathLst>
                <a:path w="368300" h="624840">
                  <a:moveTo>
                    <a:pt x="0" y="0"/>
                  </a:moveTo>
                  <a:lnTo>
                    <a:pt x="0" y="624840"/>
                  </a:lnTo>
                  <a:lnTo>
                    <a:pt x="368300" y="624840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6" name="Shape 8050"/>
            <p:cNvSpPr/>
            <p:nvPr/>
          </p:nvSpPr>
          <p:spPr>
            <a:xfrm>
              <a:off x="1297940" y="1703028"/>
              <a:ext cx="431165" cy="621030"/>
            </a:xfrm>
            <a:custGeom>
              <a:avLst/>
              <a:gdLst/>
              <a:ahLst/>
              <a:cxnLst/>
              <a:rect l="0" t="0" r="0" b="0"/>
              <a:pathLst>
                <a:path w="431165" h="621030">
                  <a:moveTo>
                    <a:pt x="431165" y="0"/>
                  </a:moveTo>
                  <a:lnTo>
                    <a:pt x="431165" y="621030"/>
                  </a:lnTo>
                  <a:lnTo>
                    <a:pt x="0" y="621030"/>
                  </a:lnTo>
                </a:path>
              </a:pathLst>
            </a:custGeom>
            <a:ln w="15875" cap="flat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7" name="Shape 8051"/>
            <p:cNvSpPr/>
            <p:nvPr/>
          </p:nvSpPr>
          <p:spPr>
            <a:xfrm>
              <a:off x="1078230" y="803233"/>
              <a:ext cx="939800" cy="0"/>
            </a:xfrm>
            <a:custGeom>
              <a:avLst/>
              <a:gdLst/>
              <a:ahLst/>
              <a:cxnLst/>
              <a:rect l="0" t="0" r="0" b="0"/>
              <a:pathLst>
                <a:path w="939800">
                  <a:moveTo>
                    <a:pt x="0" y="0"/>
                  </a:moveTo>
                  <a:lnTo>
                    <a:pt x="93980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Shape 8052"/>
            <p:cNvSpPr/>
            <p:nvPr/>
          </p:nvSpPr>
          <p:spPr>
            <a:xfrm>
              <a:off x="2018030" y="796248"/>
              <a:ext cx="0" cy="496570"/>
            </a:xfrm>
            <a:custGeom>
              <a:avLst/>
              <a:gdLst/>
              <a:ahLst/>
              <a:cxnLst/>
              <a:rect l="0" t="0" r="0" b="0"/>
              <a:pathLst>
                <a:path h="496570">
                  <a:moveTo>
                    <a:pt x="0" y="0"/>
                  </a:moveTo>
                  <a:lnTo>
                    <a:pt x="0" y="49657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Shape 8053"/>
            <p:cNvSpPr/>
            <p:nvPr/>
          </p:nvSpPr>
          <p:spPr>
            <a:xfrm>
              <a:off x="1951990" y="1286468"/>
              <a:ext cx="132080" cy="324485"/>
            </a:xfrm>
            <a:custGeom>
              <a:avLst/>
              <a:gdLst/>
              <a:ahLst/>
              <a:cxnLst/>
              <a:rect l="0" t="0" r="0" b="0"/>
              <a:pathLst>
                <a:path w="132080" h="324485">
                  <a:moveTo>
                    <a:pt x="0" y="324485"/>
                  </a:moveTo>
                  <a:lnTo>
                    <a:pt x="132080" y="324485"/>
                  </a:lnTo>
                  <a:lnTo>
                    <a:pt x="13208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0" name="Shape 8054"/>
            <p:cNvSpPr/>
            <p:nvPr/>
          </p:nvSpPr>
          <p:spPr>
            <a:xfrm>
              <a:off x="826770" y="2325963"/>
              <a:ext cx="635" cy="204470"/>
            </a:xfrm>
            <a:custGeom>
              <a:avLst/>
              <a:gdLst/>
              <a:ahLst/>
              <a:cxnLst/>
              <a:rect l="0" t="0" r="0" b="0"/>
              <a:pathLst>
                <a:path w="635" h="204470">
                  <a:moveTo>
                    <a:pt x="0" y="0"/>
                  </a:moveTo>
                  <a:lnTo>
                    <a:pt x="635" y="20447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Shape 8055"/>
            <p:cNvSpPr/>
            <p:nvPr/>
          </p:nvSpPr>
          <p:spPr>
            <a:xfrm>
              <a:off x="2018030" y="1603968"/>
              <a:ext cx="635" cy="920115"/>
            </a:xfrm>
            <a:custGeom>
              <a:avLst/>
              <a:gdLst/>
              <a:ahLst/>
              <a:cxnLst/>
              <a:rect l="0" t="0" r="0" b="0"/>
              <a:pathLst>
                <a:path w="635" h="920115">
                  <a:moveTo>
                    <a:pt x="0" y="0"/>
                  </a:moveTo>
                  <a:lnTo>
                    <a:pt x="635" y="92011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Shape 8056"/>
            <p:cNvSpPr/>
            <p:nvPr/>
          </p:nvSpPr>
          <p:spPr>
            <a:xfrm>
              <a:off x="820420" y="2524083"/>
              <a:ext cx="1197610" cy="0"/>
            </a:xfrm>
            <a:custGeom>
              <a:avLst/>
              <a:gdLst/>
              <a:ahLst/>
              <a:cxnLst/>
              <a:rect l="0" t="0" r="0" b="0"/>
              <a:pathLst>
                <a:path w="1197610">
                  <a:moveTo>
                    <a:pt x="0" y="0"/>
                  </a:moveTo>
                  <a:lnTo>
                    <a:pt x="119761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Shape 8057"/>
            <p:cNvSpPr/>
            <p:nvPr/>
          </p:nvSpPr>
          <p:spPr>
            <a:xfrm>
              <a:off x="106045" y="1405213"/>
              <a:ext cx="1505585" cy="635"/>
            </a:xfrm>
            <a:custGeom>
              <a:avLst/>
              <a:gdLst/>
              <a:ahLst/>
              <a:cxnLst/>
              <a:rect l="0" t="0" r="0" b="0"/>
              <a:pathLst>
                <a:path w="1505585" h="635">
                  <a:moveTo>
                    <a:pt x="0" y="0"/>
                  </a:moveTo>
                  <a:lnTo>
                    <a:pt x="150558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Shape 8058"/>
            <p:cNvSpPr/>
            <p:nvPr/>
          </p:nvSpPr>
          <p:spPr>
            <a:xfrm>
              <a:off x="112395" y="1696678"/>
              <a:ext cx="1506220" cy="635"/>
            </a:xfrm>
            <a:custGeom>
              <a:avLst/>
              <a:gdLst/>
              <a:ahLst/>
              <a:cxnLst/>
              <a:rect l="0" t="0" r="0" b="0"/>
              <a:pathLst>
                <a:path w="1506220" h="635">
                  <a:moveTo>
                    <a:pt x="0" y="0"/>
                  </a:moveTo>
                  <a:lnTo>
                    <a:pt x="1506220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Shape 8059"/>
            <p:cNvSpPr/>
            <p:nvPr/>
          </p:nvSpPr>
          <p:spPr>
            <a:xfrm>
              <a:off x="106045" y="1988143"/>
              <a:ext cx="1505585" cy="0"/>
            </a:xfrm>
            <a:custGeom>
              <a:avLst/>
              <a:gdLst/>
              <a:ahLst/>
              <a:cxnLst/>
              <a:rect l="0" t="0" r="0" b="0"/>
              <a:pathLst>
                <a:path w="1505585">
                  <a:moveTo>
                    <a:pt x="0" y="0"/>
                  </a:moveTo>
                  <a:lnTo>
                    <a:pt x="150558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6" name="Shape 8060"/>
            <p:cNvSpPr/>
            <p:nvPr/>
          </p:nvSpPr>
          <p:spPr>
            <a:xfrm>
              <a:off x="118745" y="1392513"/>
              <a:ext cx="0" cy="600075"/>
            </a:xfrm>
            <a:custGeom>
              <a:avLst/>
              <a:gdLst/>
              <a:ahLst/>
              <a:cxnLst/>
              <a:rect l="0" t="0" r="0" b="0"/>
              <a:pathLst>
                <a:path h="600075">
                  <a:moveTo>
                    <a:pt x="0" y="0"/>
                  </a:moveTo>
                  <a:lnTo>
                    <a:pt x="0" y="6000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7" name="Shape 8061"/>
            <p:cNvSpPr/>
            <p:nvPr/>
          </p:nvSpPr>
          <p:spPr>
            <a:xfrm>
              <a:off x="1614805" y="1398863"/>
              <a:ext cx="0" cy="600710"/>
            </a:xfrm>
            <a:custGeom>
              <a:avLst/>
              <a:gdLst/>
              <a:ahLst/>
              <a:cxnLst/>
              <a:rect l="0" t="0" r="0" b="0"/>
              <a:pathLst>
                <a:path h="600710">
                  <a:moveTo>
                    <a:pt x="0" y="0"/>
                  </a:moveTo>
                  <a:lnTo>
                    <a:pt x="0" y="60071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8" name="Shape 8062"/>
            <p:cNvSpPr/>
            <p:nvPr/>
          </p:nvSpPr>
          <p:spPr>
            <a:xfrm>
              <a:off x="254635" y="1608413"/>
              <a:ext cx="149225" cy="172085"/>
            </a:xfrm>
            <a:custGeom>
              <a:avLst/>
              <a:gdLst/>
              <a:ahLst/>
              <a:cxnLst/>
              <a:rect l="0" t="0" r="0" b="0"/>
              <a:pathLst>
                <a:path w="149225" h="172085">
                  <a:moveTo>
                    <a:pt x="0" y="86106"/>
                  </a:moveTo>
                  <a:lnTo>
                    <a:pt x="149225" y="172085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9" name="Shape 8063"/>
            <p:cNvSpPr/>
            <p:nvPr/>
          </p:nvSpPr>
          <p:spPr>
            <a:xfrm>
              <a:off x="251460" y="1595078"/>
              <a:ext cx="0" cy="198120"/>
            </a:xfrm>
            <a:custGeom>
              <a:avLst/>
              <a:gdLst/>
              <a:ahLst/>
              <a:cxnLst/>
              <a:rect l="0" t="0" r="0" b="0"/>
              <a:pathLst>
                <a:path h="198120">
                  <a:moveTo>
                    <a:pt x="0" y="0"/>
                  </a:moveTo>
                  <a:lnTo>
                    <a:pt x="0" y="19812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0" name="Shape 8064"/>
            <p:cNvSpPr/>
            <p:nvPr/>
          </p:nvSpPr>
          <p:spPr>
            <a:xfrm>
              <a:off x="191770" y="1779863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1" name="Shape 8065"/>
            <p:cNvSpPr/>
            <p:nvPr/>
          </p:nvSpPr>
          <p:spPr>
            <a:xfrm>
              <a:off x="247650" y="1901783"/>
              <a:ext cx="149225" cy="172720"/>
            </a:xfrm>
            <a:custGeom>
              <a:avLst/>
              <a:gdLst/>
              <a:ahLst/>
              <a:cxnLst/>
              <a:rect l="0" t="0" r="0" b="0"/>
              <a:pathLst>
                <a:path w="149225" h="172720">
                  <a:moveTo>
                    <a:pt x="0" y="86360"/>
                  </a:moveTo>
                  <a:lnTo>
                    <a:pt x="149225" y="172720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2" name="Shape 8066"/>
            <p:cNvSpPr/>
            <p:nvPr/>
          </p:nvSpPr>
          <p:spPr>
            <a:xfrm>
              <a:off x="244475" y="1888448"/>
              <a:ext cx="0" cy="198755"/>
            </a:xfrm>
            <a:custGeom>
              <a:avLst/>
              <a:gdLst/>
              <a:ahLst/>
              <a:cxnLst/>
              <a:rect l="0" t="0" r="0" b="0"/>
              <a:pathLst>
                <a:path h="198755">
                  <a:moveTo>
                    <a:pt x="0" y="0"/>
                  </a:moveTo>
                  <a:lnTo>
                    <a:pt x="0" y="1987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3" name="Shape 8067"/>
            <p:cNvSpPr/>
            <p:nvPr/>
          </p:nvSpPr>
          <p:spPr>
            <a:xfrm>
              <a:off x="184785" y="2073868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4" name="Shape 8068"/>
            <p:cNvSpPr/>
            <p:nvPr/>
          </p:nvSpPr>
          <p:spPr>
            <a:xfrm>
              <a:off x="1293495" y="1608413"/>
              <a:ext cx="149225" cy="172085"/>
            </a:xfrm>
            <a:custGeom>
              <a:avLst/>
              <a:gdLst/>
              <a:ahLst/>
              <a:cxnLst/>
              <a:rect l="0" t="0" r="0" b="0"/>
              <a:pathLst>
                <a:path w="149225" h="172085">
                  <a:moveTo>
                    <a:pt x="0" y="86106"/>
                  </a:moveTo>
                  <a:lnTo>
                    <a:pt x="149225" y="172085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5" name="Shape 8069"/>
            <p:cNvSpPr/>
            <p:nvPr/>
          </p:nvSpPr>
          <p:spPr>
            <a:xfrm>
              <a:off x="1290320" y="1595078"/>
              <a:ext cx="0" cy="198120"/>
            </a:xfrm>
            <a:custGeom>
              <a:avLst/>
              <a:gdLst/>
              <a:ahLst/>
              <a:cxnLst/>
              <a:rect l="0" t="0" r="0" b="0"/>
              <a:pathLst>
                <a:path h="198120">
                  <a:moveTo>
                    <a:pt x="0" y="0"/>
                  </a:moveTo>
                  <a:lnTo>
                    <a:pt x="0" y="19812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6" name="Shape 8070"/>
            <p:cNvSpPr/>
            <p:nvPr/>
          </p:nvSpPr>
          <p:spPr>
            <a:xfrm>
              <a:off x="1230630" y="1779863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7" name="Shape 8071"/>
            <p:cNvSpPr/>
            <p:nvPr/>
          </p:nvSpPr>
          <p:spPr>
            <a:xfrm>
              <a:off x="1287145" y="1901783"/>
              <a:ext cx="149225" cy="172720"/>
            </a:xfrm>
            <a:custGeom>
              <a:avLst/>
              <a:gdLst/>
              <a:ahLst/>
              <a:cxnLst/>
              <a:rect l="0" t="0" r="0" b="0"/>
              <a:pathLst>
                <a:path w="149225" h="172720">
                  <a:moveTo>
                    <a:pt x="0" y="86360"/>
                  </a:moveTo>
                  <a:lnTo>
                    <a:pt x="149225" y="172720"/>
                  </a:lnTo>
                  <a:lnTo>
                    <a:pt x="149225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8" name="Shape 8072"/>
            <p:cNvSpPr/>
            <p:nvPr/>
          </p:nvSpPr>
          <p:spPr>
            <a:xfrm>
              <a:off x="1283970" y="1888448"/>
              <a:ext cx="0" cy="198755"/>
            </a:xfrm>
            <a:custGeom>
              <a:avLst/>
              <a:gdLst/>
              <a:ahLst/>
              <a:cxnLst/>
              <a:rect l="0" t="0" r="0" b="0"/>
              <a:pathLst>
                <a:path h="198755">
                  <a:moveTo>
                    <a:pt x="0" y="0"/>
                  </a:moveTo>
                  <a:lnTo>
                    <a:pt x="0" y="1987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9" name="Shape 8073"/>
            <p:cNvSpPr/>
            <p:nvPr/>
          </p:nvSpPr>
          <p:spPr>
            <a:xfrm>
              <a:off x="1224280" y="2073868"/>
              <a:ext cx="59690" cy="46355"/>
            </a:xfrm>
            <a:custGeom>
              <a:avLst/>
              <a:gdLst/>
              <a:ahLst/>
              <a:cxnLst/>
              <a:rect l="0" t="0" r="0" b="0"/>
              <a:pathLst>
                <a:path w="59690" h="46355">
                  <a:moveTo>
                    <a:pt x="59690" y="0"/>
                  </a:moveTo>
                  <a:lnTo>
                    <a:pt x="0" y="4635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0" name="Shape 8074"/>
            <p:cNvSpPr/>
            <p:nvPr/>
          </p:nvSpPr>
          <p:spPr>
            <a:xfrm>
              <a:off x="575310" y="1386798"/>
              <a:ext cx="29845" cy="29845"/>
            </a:xfrm>
            <a:custGeom>
              <a:avLst/>
              <a:gdLst/>
              <a:ahLst/>
              <a:cxnLst/>
              <a:rect l="0" t="0" r="0" b="0"/>
              <a:pathLst>
                <a:path w="29845" h="29845">
                  <a:moveTo>
                    <a:pt x="14859" y="0"/>
                  </a:moveTo>
                  <a:cubicBezTo>
                    <a:pt x="23114" y="0"/>
                    <a:pt x="29845" y="6731"/>
                    <a:pt x="29845" y="14859"/>
                  </a:cubicBezTo>
                  <a:cubicBezTo>
                    <a:pt x="29845" y="23114"/>
                    <a:pt x="23114" y="29845"/>
                    <a:pt x="14859" y="29845"/>
                  </a:cubicBezTo>
                  <a:cubicBezTo>
                    <a:pt x="6731" y="29845"/>
                    <a:pt x="0" y="23114"/>
                    <a:pt x="0" y="14859"/>
                  </a:cubicBezTo>
                  <a:cubicBezTo>
                    <a:pt x="0" y="6731"/>
                    <a:pt x="6731" y="0"/>
                    <a:pt x="14859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1" name="Shape 8075"/>
            <p:cNvSpPr/>
            <p:nvPr/>
          </p:nvSpPr>
          <p:spPr>
            <a:xfrm>
              <a:off x="575310" y="1386798"/>
              <a:ext cx="29845" cy="29845"/>
            </a:xfrm>
            <a:custGeom>
              <a:avLst/>
              <a:gdLst/>
              <a:ahLst/>
              <a:cxnLst/>
              <a:rect l="0" t="0" r="0" b="0"/>
              <a:pathLst>
                <a:path w="29845" h="29845">
                  <a:moveTo>
                    <a:pt x="14859" y="29845"/>
                  </a:moveTo>
                  <a:cubicBezTo>
                    <a:pt x="23114" y="29845"/>
                    <a:pt x="29845" y="23114"/>
                    <a:pt x="29845" y="14859"/>
                  </a:cubicBezTo>
                  <a:cubicBezTo>
                    <a:pt x="29845" y="6731"/>
                    <a:pt x="23114" y="0"/>
                    <a:pt x="14859" y="0"/>
                  </a:cubicBezTo>
                  <a:cubicBezTo>
                    <a:pt x="6731" y="0"/>
                    <a:pt x="0" y="6731"/>
                    <a:pt x="0" y="14859"/>
                  </a:cubicBezTo>
                  <a:cubicBezTo>
                    <a:pt x="0" y="23114"/>
                    <a:pt x="6731" y="29845"/>
                    <a:pt x="14859" y="29845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2" name="Shape 8076"/>
            <p:cNvSpPr/>
            <p:nvPr/>
          </p:nvSpPr>
          <p:spPr>
            <a:xfrm>
              <a:off x="820420" y="1684613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0"/>
                  </a:moveTo>
                  <a:cubicBezTo>
                    <a:pt x="22733" y="0"/>
                    <a:pt x="29210" y="6731"/>
                    <a:pt x="29210" y="14986"/>
                  </a:cubicBezTo>
                  <a:cubicBezTo>
                    <a:pt x="29210" y="23114"/>
                    <a:pt x="22733" y="29845"/>
                    <a:pt x="14605" y="29845"/>
                  </a:cubicBezTo>
                  <a:cubicBezTo>
                    <a:pt x="6477" y="29845"/>
                    <a:pt x="0" y="23114"/>
                    <a:pt x="0" y="14986"/>
                  </a:cubicBezTo>
                  <a:cubicBezTo>
                    <a:pt x="0" y="6731"/>
                    <a:pt x="6477" y="0"/>
                    <a:pt x="1460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3" name="Shape 8077"/>
            <p:cNvSpPr/>
            <p:nvPr/>
          </p:nvSpPr>
          <p:spPr>
            <a:xfrm>
              <a:off x="820420" y="1684613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29845"/>
                  </a:moveTo>
                  <a:cubicBezTo>
                    <a:pt x="22733" y="29845"/>
                    <a:pt x="29210" y="23114"/>
                    <a:pt x="29210" y="14986"/>
                  </a:cubicBezTo>
                  <a:cubicBezTo>
                    <a:pt x="29210" y="6731"/>
                    <a:pt x="22733" y="0"/>
                    <a:pt x="14605" y="0"/>
                  </a:cubicBezTo>
                  <a:cubicBezTo>
                    <a:pt x="6477" y="0"/>
                    <a:pt x="0" y="6731"/>
                    <a:pt x="0" y="14986"/>
                  </a:cubicBezTo>
                  <a:cubicBezTo>
                    <a:pt x="0" y="23114"/>
                    <a:pt x="6477" y="29845"/>
                    <a:pt x="14605" y="29845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4" name="Shape 8078"/>
            <p:cNvSpPr/>
            <p:nvPr/>
          </p:nvSpPr>
          <p:spPr>
            <a:xfrm>
              <a:off x="1065530" y="1969093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0"/>
                  </a:moveTo>
                  <a:cubicBezTo>
                    <a:pt x="22733" y="0"/>
                    <a:pt x="29210" y="6731"/>
                    <a:pt x="29210" y="14859"/>
                  </a:cubicBezTo>
                  <a:cubicBezTo>
                    <a:pt x="29210" y="23114"/>
                    <a:pt x="22733" y="29845"/>
                    <a:pt x="14605" y="29845"/>
                  </a:cubicBezTo>
                  <a:cubicBezTo>
                    <a:pt x="6477" y="29845"/>
                    <a:pt x="0" y="23114"/>
                    <a:pt x="0" y="14859"/>
                  </a:cubicBezTo>
                  <a:cubicBezTo>
                    <a:pt x="0" y="6731"/>
                    <a:pt x="6477" y="0"/>
                    <a:pt x="1460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5" name="Shape 8079"/>
            <p:cNvSpPr/>
            <p:nvPr/>
          </p:nvSpPr>
          <p:spPr>
            <a:xfrm>
              <a:off x="1065530" y="1969093"/>
              <a:ext cx="29210" cy="29845"/>
            </a:xfrm>
            <a:custGeom>
              <a:avLst/>
              <a:gdLst/>
              <a:ahLst/>
              <a:cxnLst/>
              <a:rect l="0" t="0" r="0" b="0"/>
              <a:pathLst>
                <a:path w="29210" h="29845">
                  <a:moveTo>
                    <a:pt x="14605" y="29845"/>
                  </a:moveTo>
                  <a:cubicBezTo>
                    <a:pt x="22733" y="29845"/>
                    <a:pt x="29210" y="23114"/>
                    <a:pt x="29210" y="14859"/>
                  </a:cubicBezTo>
                  <a:cubicBezTo>
                    <a:pt x="29210" y="6731"/>
                    <a:pt x="22733" y="0"/>
                    <a:pt x="14605" y="0"/>
                  </a:cubicBezTo>
                  <a:cubicBezTo>
                    <a:pt x="6477" y="0"/>
                    <a:pt x="0" y="6731"/>
                    <a:pt x="0" y="14859"/>
                  </a:cubicBezTo>
                  <a:cubicBezTo>
                    <a:pt x="0" y="23114"/>
                    <a:pt x="6477" y="29845"/>
                    <a:pt x="14605" y="29845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6" name="Shape 8080"/>
            <p:cNvSpPr/>
            <p:nvPr/>
          </p:nvSpPr>
          <p:spPr>
            <a:xfrm>
              <a:off x="105410" y="1678263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986" y="0"/>
                  </a:moveTo>
                  <a:cubicBezTo>
                    <a:pt x="23114" y="0"/>
                    <a:pt x="29845" y="6477"/>
                    <a:pt x="29845" y="14605"/>
                  </a:cubicBezTo>
                  <a:cubicBezTo>
                    <a:pt x="29845" y="22733"/>
                    <a:pt x="23114" y="29210"/>
                    <a:pt x="14986" y="29210"/>
                  </a:cubicBezTo>
                  <a:cubicBezTo>
                    <a:pt x="6731" y="29210"/>
                    <a:pt x="0" y="22733"/>
                    <a:pt x="0" y="14605"/>
                  </a:cubicBezTo>
                  <a:cubicBezTo>
                    <a:pt x="0" y="6477"/>
                    <a:pt x="6731" y="0"/>
                    <a:pt x="14986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7" name="Shape 8081"/>
            <p:cNvSpPr/>
            <p:nvPr/>
          </p:nvSpPr>
          <p:spPr>
            <a:xfrm>
              <a:off x="105410" y="1678263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986" y="29210"/>
                  </a:moveTo>
                  <a:cubicBezTo>
                    <a:pt x="23114" y="29210"/>
                    <a:pt x="29845" y="22733"/>
                    <a:pt x="29845" y="14605"/>
                  </a:cubicBezTo>
                  <a:cubicBezTo>
                    <a:pt x="29845" y="6477"/>
                    <a:pt x="23114" y="0"/>
                    <a:pt x="14986" y="0"/>
                  </a:cubicBezTo>
                  <a:cubicBezTo>
                    <a:pt x="6731" y="0"/>
                    <a:pt x="0" y="6477"/>
                    <a:pt x="0" y="14605"/>
                  </a:cubicBezTo>
                  <a:cubicBezTo>
                    <a:pt x="0" y="22733"/>
                    <a:pt x="6731" y="29210"/>
                    <a:pt x="14986" y="2921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8" name="Shape 8082"/>
            <p:cNvSpPr/>
            <p:nvPr/>
          </p:nvSpPr>
          <p:spPr>
            <a:xfrm>
              <a:off x="1600835" y="1678263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859" y="0"/>
                  </a:moveTo>
                  <a:cubicBezTo>
                    <a:pt x="23114" y="0"/>
                    <a:pt x="29845" y="6477"/>
                    <a:pt x="29845" y="14605"/>
                  </a:cubicBezTo>
                  <a:cubicBezTo>
                    <a:pt x="29845" y="22733"/>
                    <a:pt x="23114" y="29210"/>
                    <a:pt x="14859" y="29210"/>
                  </a:cubicBezTo>
                  <a:cubicBezTo>
                    <a:pt x="6731" y="29210"/>
                    <a:pt x="0" y="22733"/>
                    <a:pt x="0" y="14605"/>
                  </a:cubicBezTo>
                  <a:cubicBezTo>
                    <a:pt x="0" y="6477"/>
                    <a:pt x="6731" y="0"/>
                    <a:pt x="1485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9" name="Shape 8083"/>
            <p:cNvSpPr/>
            <p:nvPr/>
          </p:nvSpPr>
          <p:spPr>
            <a:xfrm>
              <a:off x="1600835" y="1678263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859" y="29210"/>
                  </a:moveTo>
                  <a:cubicBezTo>
                    <a:pt x="23114" y="29210"/>
                    <a:pt x="29845" y="22733"/>
                    <a:pt x="29845" y="14605"/>
                  </a:cubicBezTo>
                  <a:cubicBezTo>
                    <a:pt x="29845" y="6477"/>
                    <a:pt x="23114" y="0"/>
                    <a:pt x="14859" y="0"/>
                  </a:cubicBezTo>
                  <a:cubicBezTo>
                    <a:pt x="6731" y="0"/>
                    <a:pt x="0" y="6477"/>
                    <a:pt x="0" y="14605"/>
                  </a:cubicBezTo>
                  <a:cubicBezTo>
                    <a:pt x="0" y="22733"/>
                    <a:pt x="6731" y="29210"/>
                    <a:pt x="14859" y="2921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0" name="Shape 8084"/>
            <p:cNvSpPr/>
            <p:nvPr/>
          </p:nvSpPr>
          <p:spPr>
            <a:xfrm>
              <a:off x="375920" y="2281513"/>
              <a:ext cx="94615" cy="48895"/>
            </a:xfrm>
            <a:custGeom>
              <a:avLst/>
              <a:gdLst/>
              <a:ahLst/>
              <a:cxnLst/>
              <a:rect l="0" t="0" r="0" b="0"/>
              <a:pathLst>
                <a:path w="94615" h="48895">
                  <a:moveTo>
                    <a:pt x="0" y="48895"/>
                  </a:moveTo>
                  <a:cubicBezTo>
                    <a:pt x="0" y="48260"/>
                    <a:pt x="0" y="47625"/>
                    <a:pt x="0" y="46990"/>
                  </a:cubicBezTo>
                  <a:cubicBezTo>
                    <a:pt x="0" y="20955"/>
                    <a:pt x="21209" y="0"/>
                    <a:pt x="47371" y="0"/>
                  </a:cubicBezTo>
                  <a:cubicBezTo>
                    <a:pt x="73406" y="0"/>
                    <a:pt x="94615" y="20955"/>
                    <a:pt x="94615" y="4699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1" name="Shape 8085"/>
            <p:cNvSpPr/>
            <p:nvPr/>
          </p:nvSpPr>
          <p:spPr>
            <a:xfrm>
              <a:off x="474345" y="2281513"/>
              <a:ext cx="94615" cy="48895"/>
            </a:xfrm>
            <a:custGeom>
              <a:avLst/>
              <a:gdLst/>
              <a:ahLst/>
              <a:cxnLst/>
              <a:rect l="0" t="0" r="0" b="0"/>
              <a:pathLst>
                <a:path w="94615" h="48895">
                  <a:moveTo>
                    <a:pt x="0" y="48895"/>
                  </a:moveTo>
                  <a:cubicBezTo>
                    <a:pt x="0" y="48260"/>
                    <a:pt x="0" y="47625"/>
                    <a:pt x="0" y="46990"/>
                  </a:cubicBezTo>
                  <a:cubicBezTo>
                    <a:pt x="0" y="20955"/>
                    <a:pt x="21209" y="0"/>
                    <a:pt x="47244" y="0"/>
                  </a:cubicBezTo>
                  <a:cubicBezTo>
                    <a:pt x="73406" y="0"/>
                    <a:pt x="94615" y="20955"/>
                    <a:pt x="94615" y="4699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2" name="Shape 8086"/>
            <p:cNvSpPr/>
            <p:nvPr/>
          </p:nvSpPr>
          <p:spPr>
            <a:xfrm>
              <a:off x="572770" y="2278338"/>
              <a:ext cx="95250" cy="48260"/>
            </a:xfrm>
            <a:custGeom>
              <a:avLst/>
              <a:gdLst/>
              <a:ahLst/>
              <a:cxnLst/>
              <a:rect l="0" t="0" r="0" b="0"/>
              <a:pathLst>
                <a:path w="95250" h="48260">
                  <a:moveTo>
                    <a:pt x="0" y="48260"/>
                  </a:moveTo>
                  <a:cubicBezTo>
                    <a:pt x="0" y="47625"/>
                    <a:pt x="0" y="46990"/>
                    <a:pt x="0" y="46355"/>
                  </a:cubicBezTo>
                  <a:cubicBezTo>
                    <a:pt x="0" y="20701"/>
                    <a:pt x="21336" y="0"/>
                    <a:pt x="47625" y="0"/>
                  </a:cubicBezTo>
                  <a:cubicBezTo>
                    <a:pt x="73914" y="0"/>
                    <a:pt x="95250" y="20701"/>
                    <a:pt x="95250" y="46355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3" name="Shape 8087"/>
            <p:cNvSpPr/>
            <p:nvPr/>
          </p:nvSpPr>
          <p:spPr>
            <a:xfrm>
              <a:off x="998220" y="2281513"/>
              <a:ext cx="94615" cy="48895"/>
            </a:xfrm>
            <a:custGeom>
              <a:avLst/>
              <a:gdLst/>
              <a:ahLst/>
              <a:cxnLst/>
              <a:rect l="0" t="0" r="0" b="0"/>
              <a:pathLst>
                <a:path w="94615" h="48895">
                  <a:moveTo>
                    <a:pt x="0" y="48895"/>
                  </a:moveTo>
                  <a:cubicBezTo>
                    <a:pt x="0" y="48260"/>
                    <a:pt x="0" y="47625"/>
                    <a:pt x="0" y="46990"/>
                  </a:cubicBezTo>
                  <a:cubicBezTo>
                    <a:pt x="0" y="20955"/>
                    <a:pt x="21209" y="0"/>
                    <a:pt x="47244" y="0"/>
                  </a:cubicBezTo>
                  <a:cubicBezTo>
                    <a:pt x="73406" y="0"/>
                    <a:pt x="94615" y="20955"/>
                    <a:pt x="94615" y="4699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4" name="Shape 8088"/>
            <p:cNvSpPr/>
            <p:nvPr/>
          </p:nvSpPr>
          <p:spPr>
            <a:xfrm>
              <a:off x="1096645" y="2281513"/>
              <a:ext cx="94615" cy="48895"/>
            </a:xfrm>
            <a:custGeom>
              <a:avLst/>
              <a:gdLst/>
              <a:ahLst/>
              <a:cxnLst/>
              <a:rect l="0" t="0" r="0" b="0"/>
              <a:pathLst>
                <a:path w="94615" h="48895">
                  <a:moveTo>
                    <a:pt x="0" y="48895"/>
                  </a:moveTo>
                  <a:cubicBezTo>
                    <a:pt x="0" y="48260"/>
                    <a:pt x="0" y="47625"/>
                    <a:pt x="0" y="46990"/>
                  </a:cubicBezTo>
                  <a:cubicBezTo>
                    <a:pt x="0" y="20955"/>
                    <a:pt x="21209" y="0"/>
                    <a:pt x="47371" y="0"/>
                  </a:cubicBezTo>
                  <a:cubicBezTo>
                    <a:pt x="73406" y="0"/>
                    <a:pt x="94615" y="20955"/>
                    <a:pt x="94615" y="4699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5" name="Shape 8089"/>
            <p:cNvSpPr/>
            <p:nvPr/>
          </p:nvSpPr>
          <p:spPr>
            <a:xfrm>
              <a:off x="1195070" y="2278338"/>
              <a:ext cx="95250" cy="48260"/>
            </a:xfrm>
            <a:custGeom>
              <a:avLst/>
              <a:gdLst/>
              <a:ahLst/>
              <a:cxnLst/>
              <a:rect l="0" t="0" r="0" b="0"/>
              <a:pathLst>
                <a:path w="95250" h="48260">
                  <a:moveTo>
                    <a:pt x="0" y="48260"/>
                  </a:moveTo>
                  <a:cubicBezTo>
                    <a:pt x="0" y="47625"/>
                    <a:pt x="0" y="46990"/>
                    <a:pt x="0" y="46355"/>
                  </a:cubicBezTo>
                  <a:cubicBezTo>
                    <a:pt x="0" y="20701"/>
                    <a:pt x="21336" y="0"/>
                    <a:pt x="47625" y="0"/>
                  </a:cubicBezTo>
                  <a:cubicBezTo>
                    <a:pt x="73914" y="0"/>
                    <a:pt x="95250" y="20701"/>
                    <a:pt x="95250" y="46355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6" name="Shape 8090"/>
            <p:cNvSpPr/>
            <p:nvPr/>
          </p:nvSpPr>
          <p:spPr>
            <a:xfrm>
              <a:off x="667385" y="2325963"/>
              <a:ext cx="338455" cy="0"/>
            </a:xfrm>
            <a:custGeom>
              <a:avLst/>
              <a:gdLst/>
              <a:ahLst/>
              <a:cxnLst/>
              <a:rect l="0" t="0" r="0" b="0"/>
              <a:pathLst>
                <a:path w="338455">
                  <a:moveTo>
                    <a:pt x="0" y="0"/>
                  </a:moveTo>
                  <a:lnTo>
                    <a:pt x="33845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7" name="Shape 8091"/>
            <p:cNvSpPr/>
            <p:nvPr/>
          </p:nvSpPr>
          <p:spPr>
            <a:xfrm>
              <a:off x="403225" y="2233253"/>
              <a:ext cx="251460" cy="635"/>
            </a:xfrm>
            <a:custGeom>
              <a:avLst/>
              <a:gdLst/>
              <a:ahLst/>
              <a:cxnLst/>
              <a:rect l="0" t="0" r="0" b="0"/>
              <a:pathLst>
                <a:path w="251460" h="635">
                  <a:moveTo>
                    <a:pt x="0" y="0"/>
                  </a:moveTo>
                  <a:lnTo>
                    <a:pt x="251460" y="635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8" name="Shape 8092"/>
            <p:cNvSpPr/>
            <p:nvPr/>
          </p:nvSpPr>
          <p:spPr>
            <a:xfrm>
              <a:off x="1018540" y="2233253"/>
              <a:ext cx="251460" cy="635"/>
            </a:xfrm>
            <a:custGeom>
              <a:avLst/>
              <a:gdLst/>
              <a:ahLst/>
              <a:cxnLst/>
              <a:rect l="0" t="0" r="0" b="0"/>
              <a:pathLst>
                <a:path w="251460" h="635">
                  <a:moveTo>
                    <a:pt x="0" y="0"/>
                  </a:moveTo>
                  <a:lnTo>
                    <a:pt x="251460" y="635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9" name="Shape 8093"/>
            <p:cNvSpPr/>
            <p:nvPr/>
          </p:nvSpPr>
          <p:spPr>
            <a:xfrm>
              <a:off x="813435" y="2307548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859" y="0"/>
                  </a:moveTo>
                  <a:cubicBezTo>
                    <a:pt x="23114" y="0"/>
                    <a:pt x="29845" y="6477"/>
                    <a:pt x="29845" y="14605"/>
                  </a:cubicBezTo>
                  <a:cubicBezTo>
                    <a:pt x="29845" y="22733"/>
                    <a:pt x="23114" y="29210"/>
                    <a:pt x="14859" y="29210"/>
                  </a:cubicBezTo>
                  <a:cubicBezTo>
                    <a:pt x="6731" y="29210"/>
                    <a:pt x="0" y="22733"/>
                    <a:pt x="0" y="14605"/>
                  </a:cubicBezTo>
                  <a:cubicBezTo>
                    <a:pt x="0" y="6477"/>
                    <a:pt x="6731" y="0"/>
                    <a:pt x="14859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0" name="Shape 8094"/>
            <p:cNvSpPr/>
            <p:nvPr/>
          </p:nvSpPr>
          <p:spPr>
            <a:xfrm>
              <a:off x="813435" y="2307548"/>
              <a:ext cx="29845" cy="29210"/>
            </a:xfrm>
            <a:custGeom>
              <a:avLst/>
              <a:gdLst/>
              <a:ahLst/>
              <a:cxnLst/>
              <a:rect l="0" t="0" r="0" b="0"/>
              <a:pathLst>
                <a:path w="29845" h="29210">
                  <a:moveTo>
                    <a:pt x="14859" y="29210"/>
                  </a:moveTo>
                  <a:cubicBezTo>
                    <a:pt x="23114" y="29210"/>
                    <a:pt x="29845" y="22733"/>
                    <a:pt x="29845" y="14605"/>
                  </a:cubicBezTo>
                  <a:cubicBezTo>
                    <a:pt x="29845" y="6477"/>
                    <a:pt x="23114" y="0"/>
                    <a:pt x="14859" y="0"/>
                  </a:cubicBezTo>
                  <a:cubicBezTo>
                    <a:pt x="6731" y="0"/>
                    <a:pt x="0" y="6477"/>
                    <a:pt x="0" y="14605"/>
                  </a:cubicBezTo>
                  <a:cubicBezTo>
                    <a:pt x="0" y="22733"/>
                    <a:pt x="6731" y="29210"/>
                    <a:pt x="14859" y="2921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1" name="Rectangle 8095"/>
            <p:cNvSpPr/>
            <p:nvPr/>
          </p:nvSpPr>
          <p:spPr>
            <a:xfrm>
              <a:off x="528574" y="29970"/>
              <a:ext cx="860030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А     В     С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2" name="Rectangle 8096"/>
            <p:cNvSpPr/>
            <p:nvPr/>
          </p:nvSpPr>
          <p:spPr>
            <a:xfrm>
              <a:off x="1173226" y="0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3" name="Rectangle 8097"/>
            <p:cNvSpPr/>
            <p:nvPr/>
          </p:nvSpPr>
          <p:spPr>
            <a:xfrm>
              <a:off x="395986" y="667513"/>
              <a:ext cx="25830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TR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4" name="Rectangle 8098"/>
            <p:cNvSpPr/>
            <p:nvPr/>
          </p:nvSpPr>
          <p:spPr>
            <a:xfrm>
              <a:off x="589534" y="667513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5" name="Rectangle 8099"/>
            <p:cNvSpPr/>
            <p:nvPr/>
          </p:nvSpPr>
          <p:spPr>
            <a:xfrm>
              <a:off x="414274" y="1229869"/>
              <a:ext cx="227015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V1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6" name="Rectangle 8100"/>
            <p:cNvSpPr/>
            <p:nvPr/>
          </p:nvSpPr>
          <p:spPr>
            <a:xfrm>
              <a:off x="584962" y="1229869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7" name="Rectangle 8101"/>
            <p:cNvSpPr/>
            <p:nvPr/>
          </p:nvSpPr>
          <p:spPr>
            <a:xfrm>
              <a:off x="414274" y="1540765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8" name="Rectangle 8102"/>
            <p:cNvSpPr/>
            <p:nvPr/>
          </p:nvSpPr>
          <p:spPr>
            <a:xfrm>
              <a:off x="414274" y="1853185"/>
              <a:ext cx="227015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V3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9" name="Rectangle 8103"/>
            <p:cNvSpPr/>
            <p:nvPr/>
          </p:nvSpPr>
          <p:spPr>
            <a:xfrm>
              <a:off x="584962" y="1853185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0" name="Rectangle 8107"/>
            <p:cNvSpPr/>
            <p:nvPr/>
          </p:nvSpPr>
          <p:spPr>
            <a:xfrm>
              <a:off x="1109218" y="1267969"/>
              <a:ext cx="227015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V4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1" name="Rectangle 8108"/>
            <p:cNvSpPr/>
            <p:nvPr/>
          </p:nvSpPr>
          <p:spPr>
            <a:xfrm>
              <a:off x="1279906" y="1267969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2" name="Rectangle 8109"/>
            <p:cNvSpPr/>
            <p:nvPr/>
          </p:nvSpPr>
          <p:spPr>
            <a:xfrm>
              <a:off x="1109218" y="1578865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3" name="Rectangle 8110"/>
            <p:cNvSpPr/>
            <p:nvPr/>
          </p:nvSpPr>
          <p:spPr>
            <a:xfrm>
              <a:off x="1109218" y="1891285"/>
              <a:ext cx="227015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V6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4" name="Rectangle 8111"/>
            <p:cNvSpPr/>
            <p:nvPr/>
          </p:nvSpPr>
          <p:spPr>
            <a:xfrm>
              <a:off x="1279906" y="1891285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5" name="Rectangle 8116"/>
            <p:cNvSpPr/>
            <p:nvPr/>
          </p:nvSpPr>
          <p:spPr>
            <a:xfrm>
              <a:off x="519430" y="2344167"/>
              <a:ext cx="124378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6" name="Rectangle 8117"/>
            <p:cNvSpPr/>
            <p:nvPr/>
          </p:nvSpPr>
          <p:spPr>
            <a:xfrm>
              <a:off x="612394" y="2410147"/>
              <a:ext cx="58781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1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7" name="Rectangle 8118"/>
            <p:cNvSpPr/>
            <p:nvPr/>
          </p:nvSpPr>
          <p:spPr>
            <a:xfrm>
              <a:off x="656590" y="2344167"/>
              <a:ext cx="699287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             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8" name="Rectangle 8119"/>
            <p:cNvSpPr/>
            <p:nvPr/>
          </p:nvSpPr>
          <p:spPr>
            <a:xfrm>
              <a:off x="1182370" y="2344167"/>
              <a:ext cx="124378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9" name="Rectangle 8120"/>
            <p:cNvSpPr/>
            <p:nvPr/>
          </p:nvSpPr>
          <p:spPr>
            <a:xfrm>
              <a:off x="1275334" y="2410147"/>
              <a:ext cx="58781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2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0" name="Rectangle 8121"/>
            <p:cNvSpPr/>
            <p:nvPr/>
          </p:nvSpPr>
          <p:spPr>
            <a:xfrm>
              <a:off x="1318006" y="2410147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1" name="Rectangle 8122"/>
            <p:cNvSpPr/>
            <p:nvPr/>
          </p:nvSpPr>
          <p:spPr>
            <a:xfrm>
              <a:off x="2144268" y="1371601"/>
              <a:ext cx="124378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2" name="Rectangle 8123"/>
            <p:cNvSpPr/>
            <p:nvPr/>
          </p:nvSpPr>
          <p:spPr>
            <a:xfrm>
              <a:off x="2235708" y="1437581"/>
              <a:ext cx="1261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yu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962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o‘ng</a:t>
            </a:r>
            <a:r>
              <a:rPr lang="en-US" dirty="0"/>
              <a:t> </a:t>
            </a:r>
            <a:r>
              <a:rPr lang="en-US" dirty="0" err="1"/>
              <a:t>guruh</a:t>
            </a:r>
            <a:r>
              <a:rPr lang="en-US" dirty="0"/>
              <a:t> </a:t>
            </a:r>
            <a:r>
              <a:rPr lang="en-US" dirty="0" err="1"/>
              <a:t>tiristorlariga</a:t>
            </a:r>
            <a:r>
              <a:rPr lang="en-US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signallarini</a:t>
            </a:r>
            <a:r>
              <a:rPr lang="en-US" dirty="0"/>
              <a:t> </a:t>
            </a:r>
            <a:r>
              <a:rPr lang="en-US" dirty="0" err="1"/>
              <a:t>berib</a:t>
            </a:r>
            <a:r>
              <a:rPr lang="en-US" dirty="0"/>
              <a:t> </a:t>
            </a:r>
            <a:r>
              <a:rPr lang="en-US" dirty="0" err="1"/>
              <a:t>ochganimizda</a:t>
            </a:r>
            <a:r>
              <a:rPr lang="en-US" dirty="0"/>
              <a:t>, chap </a:t>
            </a:r>
            <a:r>
              <a:rPr lang="en-US" dirty="0" err="1"/>
              <a:t>guruh</a:t>
            </a:r>
            <a:r>
              <a:rPr lang="en-US" dirty="0"/>
              <a:t> </a:t>
            </a:r>
            <a:r>
              <a:rPr lang="en-US" dirty="0" err="1"/>
              <a:t>tiristorlari</a:t>
            </a:r>
            <a:r>
              <a:rPr lang="en-US" dirty="0"/>
              <a:t> </a:t>
            </a:r>
            <a:r>
              <a:rPr lang="en-US" dirty="0" err="1"/>
              <a:t>yopilib</a:t>
            </a:r>
            <a:r>
              <a:rPr lang="en-US" dirty="0"/>
              <a:t> </a:t>
            </a:r>
            <a:r>
              <a:rPr lang="en-US" i="1" dirty="0" err="1"/>
              <a:t>Z</a:t>
            </a:r>
            <a:r>
              <a:rPr lang="en-US" i="1" baseline="-25000" dirty="0" err="1"/>
              <a:t>yuk</a:t>
            </a:r>
            <a:r>
              <a:rPr lang="en-US" baseline="-25000" dirty="0"/>
              <a:t> </a:t>
            </a:r>
            <a:r>
              <a:rPr lang="en-US" dirty="0"/>
              <a:t> </a:t>
            </a:r>
            <a:r>
              <a:rPr lang="en-US" dirty="0" err="1"/>
              <a:t>dagi</a:t>
            </a:r>
            <a:r>
              <a:rPr lang="en-US" dirty="0"/>
              <a:t> </a:t>
            </a: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ishora-si</a:t>
            </a:r>
            <a:r>
              <a:rPr lang="en-US" dirty="0"/>
              <a:t>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Agar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impulslarini</a:t>
            </a:r>
            <a:r>
              <a:rPr lang="en-US" dirty="0"/>
              <a:t> </a:t>
            </a:r>
            <a:r>
              <a:rPr lang="en-US" dirty="0" err="1"/>
              <a:t>goh</a:t>
            </a:r>
            <a:r>
              <a:rPr lang="en-US" dirty="0"/>
              <a:t> u </a:t>
            </a:r>
            <a:r>
              <a:rPr lang="en-US" dirty="0" err="1"/>
              <a:t>goh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guruh</a:t>
            </a:r>
            <a:r>
              <a:rPr lang="en-US" dirty="0"/>
              <a:t> </a:t>
            </a:r>
            <a:r>
              <a:rPr lang="en-US" dirty="0" err="1"/>
              <a:t>tiristorlariga</a:t>
            </a:r>
            <a:r>
              <a:rPr lang="en-US" dirty="0"/>
              <a:t> </a:t>
            </a:r>
            <a:r>
              <a:rPr lang="en-US" dirty="0" err="1"/>
              <a:t>davriy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yuborib</a:t>
            </a:r>
            <a:r>
              <a:rPr lang="en-US" dirty="0"/>
              <a:t> </a:t>
            </a:r>
            <a:r>
              <a:rPr lang="en-US" dirty="0" err="1"/>
              <a:t>turganimizda</a:t>
            </a:r>
            <a:r>
              <a:rPr lang="en-US" dirty="0"/>
              <a:t>, </a:t>
            </a:r>
            <a:r>
              <a:rPr lang="en-US" dirty="0" err="1"/>
              <a:t>yuklanishdagi</a:t>
            </a:r>
            <a:r>
              <a:rPr lang="en-US" dirty="0"/>
              <a:t> </a:t>
            </a: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ishorasi</a:t>
            </a:r>
            <a:r>
              <a:rPr lang="en-US" dirty="0"/>
              <a:t> ham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o‘zgarib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yuklanishda</a:t>
            </a:r>
            <a:r>
              <a:rPr lang="en-US" dirty="0"/>
              <a:t>  </a:t>
            </a:r>
            <a:r>
              <a:rPr lang="en-US" dirty="0" err="1"/>
              <a:t>chastotasi</a:t>
            </a:r>
            <a:r>
              <a:rPr lang="en-US" dirty="0"/>
              <a:t>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chastotasidan</a:t>
            </a:r>
            <a:r>
              <a:rPr lang="en-US" dirty="0"/>
              <a:t> </a:t>
            </a:r>
            <a:r>
              <a:rPr lang="en-US" dirty="0" err="1"/>
              <a:t>farqli</a:t>
            </a:r>
            <a:r>
              <a:rPr lang="en-US" dirty="0"/>
              <a:t> (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)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qilamiz</a:t>
            </a:r>
            <a:r>
              <a:rPr lang="en-US" dirty="0"/>
              <a:t>.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impulslarning</a:t>
            </a:r>
            <a:r>
              <a:rPr lang="en-US" dirty="0"/>
              <a:t> </a:t>
            </a:r>
            <a:r>
              <a:rPr lang="en-US" dirty="0" err="1"/>
              <a:t>ketma</a:t>
            </a:r>
            <a:r>
              <a:rPr lang="en-US" dirty="0"/>
              <a:t> – </a:t>
            </a:r>
            <a:r>
              <a:rPr lang="en-US" dirty="0" err="1"/>
              <a:t>ketlik</a:t>
            </a:r>
            <a:r>
              <a:rPr lang="en-US" dirty="0"/>
              <a:t> </a:t>
            </a:r>
            <a:r>
              <a:rPr lang="en-US" dirty="0" err="1"/>
              <a:t>davrini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 </a:t>
            </a:r>
            <a:r>
              <a:rPr lang="en-US" i="1" dirty="0" err="1"/>
              <a:t>U</a:t>
            </a:r>
            <a:r>
              <a:rPr lang="en-US" i="1" baseline="-25000" dirty="0" err="1"/>
              <a:t>yuk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chastotasi</a:t>
            </a:r>
            <a:r>
              <a:rPr lang="en-US" dirty="0"/>
              <a:t> </a:t>
            </a:r>
            <a:r>
              <a:rPr lang="en-US" dirty="0" err="1"/>
              <a:t>boshqariladi</a:t>
            </a:r>
            <a:r>
              <a:rPr lang="en-US" dirty="0"/>
              <a:t>, agar</a:t>
            </a:r>
            <a:r>
              <a:rPr lang="en-US" i="1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burchagini</a:t>
            </a:r>
            <a:r>
              <a:rPr lang="en-US" dirty="0"/>
              <a:t> </a:t>
            </a:r>
            <a:r>
              <a:rPr lang="en-US" dirty="0" err="1"/>
              <a:t>o‘zgartirsak</a:t>
            </a:r>
            <a:r>
              <a:rPr lang="en-US" dirty="0"/>
              <a:t> </a:t>
            </a:r>
            <a:r>
              <a:rPr lang="en-US" i="1" dirty="0" err="1"/>
              <a:t>U</a:t>
            </a:r>
            <a:r>
              <a:rPr lang="en-US" i="1" baseline="-25000" dirty="0" err="1"/>
              <a:t>yuk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o‘rtacha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rostlanadi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70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yuritmalarida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TChO‘larning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sxemalari</a:t>
            </a:r>
            <a:r>
              <a:rPr lang="en-US" dirty="0"/>
              <a:t> </a:t>
            </a:r>
            <a:r>
              <a:rPr lang="en-US" dirty="0" err="1"/>
              <a:t>ko‘proq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prinsipial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10–</a:t>
            </a:r>
            <a:r>
              <a:rPr lang="en-US" dirty="0" err="1"/>
              <a:t>rasmda</a:t>
            </a:r>
            <a:r>
              <a:rPr lang="en-US" dirty="0"/>
              <a:t> </a:t>
            </a:r>
            <a:r>
              <a:rPr lang="en-US" dirty="0" err="1"/>
              <a:t>tasvirlangan</a:t>
            </a:r>
            <a:r>
              <a:rPr lang="en-US" dirty="0"/>
              <a:t>. </a:t>
            </a:r>
            <a:r>
              <a:rPr lang="en-US" dirty="0" err="1"/>
              <a:t>Iishchi</a:t>
            </a:r>
            <a:r>
              <a:rPr lang="en-US" dirty="0"/>
              <a:t> </a:t>
            </a:r>
            <a:r>
              <a:rPr lang="en-US" dirty="0" err="1"/>
              <a:t>tiristorlarning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18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.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TChO‘ning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ko‘prik</a:t>
            </a:r>
            <a:r>
              <a:rPr lang="en-US" dirty="0"/>
              <a:t> </a:t>
            </a:r>
            <a:r>
              <a:rPr lang="en-US" dirty="0" err="1"/>
              <a:t>sxemali</a:t>
            </a:r>
            <a:r>
              <a:rPr lang="en-US" dirty="0"/>
              <a:t> </a:t>
            </a:r>
            <a:r>
              <a:rPr lang="en-US" dirty="0" err="1"/>
              <a:t>variantda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tiristorlarning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36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(11– </a:t>
            </a:r>
            <a:r>
              <a:rPr lang="en-US" dirty="0" err="1"/>
              <a:t>rasm</a:t>
            </a:r>
            <a:r>
              <a:rPr lang="en-US" dirty="0"/>
              <a:t>). </a:t>
            </a:r>
            <a:r>
              <a:rPr lang="en-US" dirty="0" err="1"/>
              <a:t>O‘rta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yuritmalarida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sxemali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</a:t>
            </a:r>
            <a:r>
              <a:rPr lang="en-US" dirty="0"/>
              <a:t>‘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ishlatilishi</a:t>
            </a:r>
            <a:r>
              <a:rPr lang="en-US" dirty="0"/>
              <a:t> </a:t>
            </a:r>
            <a:r>
              <a:rPr lang="en-US" dirty="0" err="1"/>
              <a:t>iqtisodiy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ekspluatasion</a:t>
            </a:r>
            <a:r>
              <a:rPr lang="en-US" dirty="0"/>
              <a:t> </a:t>
            </a:r>
            <a:r>
              <a:rPr lang="en-US" dirty="0" err="1" smtClean="0"/>
              <a:t>ko’rsatkichlari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833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2828"/>
          <p:cNvPicPr>
            <a:picLocks noGrp="1"/>
          </p:cNvPicPr>
          <p:nvPr>
            <p:ph idx="1"/>
          </p:nvPr>
        </p:nvPicPr>
        <p:blipFill rotWithShape="1">
          <a:blip r:embed="rId2"/>
          <a:srcRect l="1080" t="7589"/>
          <a:stretch/>
        </p:blipFill>
        <p:spPr>
          <a:xfrm>
            <a:off x="546100" y="908720"/>
            <a:ext cx="8140700" cy="487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5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TChO‘larning</a:t>
            </a:r>
            <a:r>
              <a:rPr lang="en-US" dirty="0"/>
              <a:t> </a:t>
            </a:r>
            <a:r>
              <a:rPr lang="en-US" dirty="0" err="1"/>
              <a:t>boshqariv</a:t>
            </a:r>
            <a:r>
              <a:rPr lang="en-US" dirty="0"/>
              <a:t> </a:t>
            </a:r>
            <a:r>
              <a:rPr lang="en-US" dirty="0" err="1"/>
              <a:t>burchagini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reversiv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o‘zgartkichlarida</a:t>
            </a:r>
            <a:r>
              <a:rPr lang="en-US" dirty="0"/>
              <a:t> </a:t>
            </a:r>
            <a:r>
              <a:rPr lang="en-US" dirty="0" err="1"/>
              <a:t>qo‘llaniladigan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siljitish</a:t>
            </a:r>
            <a:r>
              <a:rPr lang="en-US" dirty="0"/>
              <a:t> </a:t>
            </a:r>
            <a:r>
              <a:rPr lang="en-US" dirty="0" err="1"/>
              <a:t>qurilma-laridan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TChO‘ning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sxemasida</a:t>
            </a:r>
            <a:r>
              <a:rPr lang="en-US" dirty="0"/>
              <a:t> </a:t>
            </a:r>
            <a:r>
              <a:rPr lang="en-US" dirty="0" err="1"/>
              <a:t>tiristorlar</a:t>
            </a:r>
            <a:r>
              <a:rPr lang="en-US" dirty="0"/>
              <a:t> </a:t>
            </a:r>
            <a:r>
              <a:rPr lang="en-US" dirty="0" err="1"/>
              <a:t>komplekti</a:t>
            </a:r>
            <a:r>
              <a:rPr lang="en-US" dirty="0"/>
              <a:t> </a:t>
            </a:r>
            <a:r>
              <a:rPr lang="en-US" dirty="0" err="1"/>
              <a:t>soniga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FSQ </a:t>
            </a:r>
            <a:r>
              <a:rPr lang="en-US" dirty="0" err="1"/>
              <a:t>lar</a:t>
            </a:r>
            <a:r>
              <a:rPr lang="en-US" dirty="0"/>
              <a:t> ham </a:t>
            </a:r>
            <a:r>
              <a:rPr lang="en-US" dirty="0" err="1"/>
              <a:t>shuncha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,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sxemali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</a:t>
            </a:r>
            <a:r>
              <a:rPr lang="en-US" dirty="0"/>
              <a:t>‘ </a:t>
            </a:r>
            <a:r>
              <a:rPr lang="en-US" dirty="0" err="1"/>
              <a:t>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FSQ </a:t>
            </a:r>
            <a:r>
              <a:rPr lang="en-US" dirty="0" err="1"/>
              <a:t>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</a:t>
            </a:r>
            <a:r>
              <a:rPr lang="en-US" dirty="0" err="1"/>
              <a:t>oltita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 </a:t>
            </a:r>
            <a:r>
              <a:rPr lang="en-US" dirty="0" err="1"/>
              <a:t>FSQlarni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chastotasi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amplitudasi</a:t>
            </a:r>
            <a:r>
              <a:rPr lang="en-US" dirty="0"/>
              <a:t> </a:t>
            </a:r>
            <a:r>
              <a:rPr lang="en-US" dirty="0" err="1"/>
              <a:t>rostlanuvchan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olti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simmetrik</a:t>
            </a:r>
            <a:r>
              <a:rPr lang="en-US" dirty="0"/>
              <a:t> </a:t>
            </a:r>
            <a:r>
              <a:rPr lang="en-US" dirty="0" err="1"/>
              <a:t>tizim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 </a:t>
            </a:r>
            <a:endParaRPr lang="ru-RU" dirty="0"/>
          </a:p>
          <a:p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</a:t>
            </a:r>
            <a:r>
              <a:rPr lang="en-US" dirty="0"/>
              <a:t>‘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kuchlanishining</a:t>
            </a:r>
            <a:r>
              <a:rPr lang="en-US" dirty="0"/>
              <a:t> </a:t>
            </a:r>
            <a:r>
              <a:rPr lang="en-US" dirty="0" err="1"/>
              <a:t>formasi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burchakli</a:t>
            </a:r>
            <a:r>
              <a:rPr lang="en-US" dirty="0"/>
              <a:t> – </a:t>
            </a:r>
            <a:r>
              <a:rPr lang="en-US" dirty="0" err="1"/>
              <a:t>pog‘anali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boshqariluvchi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burchakli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chiqaruvchi</a:t>
            </a:r>
            <a:r>
              <a:rPr lang="en-US" dirty="0"/>
              <a:t> </a:t>
            </a:r>
            <a:r>
              <a:rPr lang="en-US" dirty="0" err="1"/>
              <a:t>olti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«</a:t>
            </a:r>
            <a:r>
              <a:rPr lang="en-US" dirty="0" err="1"/>
              <a:t>generator»dan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«generator»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generator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impulslar</a:t>
            </a:r>
            <a:r>
              <a:rPr lang="en-US" dirty="0"/>
              <a:t> </a:t>
            </a:r>
            <a:r>
              <a:rPr lang="en-US" dirty="0" err="1"/>
              <a:t>tarqatgich</a:t>
            </a:r>
            <a:r>
              <a:rPr lang="en-US" dirty="0"/>
              <a:t> </a:t>
            </a:r>
            <a:r>
              <a:rPr lang="en-US" dirty="0" err="1"/>
              <a:t>bloklaridan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topgan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81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n-US" sz="2800" dirty="0" err="1">
                <a:effectLst/>
              </a:rPr>
              <a:t>Uch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fazali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ko‘prik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sxemali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bilvosita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TChO</a:t>
            </a:r>
            <a:r>
              <a:rPr lang="en-US" sz="2800" dirty="0">
                <a:effectLst/>
              </a:rPr>
              <a:t>‘ </a:t>
            </a:r>
            <a:r>
              <a:rPr lang="en-US" sz="2800" dirty="0" err="1">
                <a:effectLst/>
              </a:rPr>
              <a:t>sxemasi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Bevosita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TChO‘larning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asosiy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afzalliklari</a:t>
            </a:r>
            <a:r>
              <a:rPr lang="en-US" sz="2800" dirty="0">
                <a:effectLst/>
              </a:rPr>
              <a:t>: </a:t>
            </a:r>
            <a:endParaRPr lang="ru-RU" sz="2800" dirty="0">
              <a:effectLst/>
            </a:endParaRPr>
          </a:p>
        </p:txBody>
      </p:sp>
      <p:pic>
        <p:nvPicPr>
          <p:cNvPr id="4" name="Picture 12288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2899"/>
            <a:ext cx="8229600" cy="440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en-US" dirty="0" err="1"/>
              <a:t>Tiristorlar</a:t>
            </a:r>
            <a:r>
              <a:rPr lang="en-US" dirty="0"/>
              <a:t> </a:t>
            </a:r>
            <a:r>
              <a:rPr lang="en-US" dirty="0" err="1"/>
              <a:t>quvvatlarining</a:t>
            </a:r>
            <a:r>
              <a:rPr lang="en-US" dirty="0"/>
              <a:t> </a:t>
            </a:r>
            <a:r>
              <a:rPr lang="en-US" dirty="0" err="1"/>
              <a:t>kichikligi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o‘zgartkich</a:t>
            </a:r>
            <a:r>
              <a:rPr lang="en-US" dirty="0"/>
              <a:t> </a:t>
            </a:r>
            <a:r>
              <a:rPr lang="en-US" dirty="0" err="1"/>
              <a:t>foydali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koeffisienti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; </a:t>
            </a:r>
            <a:endParaRPr lang="ru-RU" dirty="0"/>
          </a:p>
          <a:p>
            <a:pPr lvl="0" fontAlgn="base"/>
            <a:r>
              <a:rPr lang="en-US" dirty="0" err="1"/>
              <a:t>Tiristorlarni</a:t>
            </a:r>
            <a:r>
              <a:rPr lang="en-US" dirty="0"/>
              <a:t> </a:t>
            </a:r>
            <a:r>
              <a:rPr lang="en-US" dirty="0" err="1"/>
              <a:t>boshqarishda</a:t>
            </a:r>
            <a:r>
              <a:rPr lang="en-US" dirty="0"/>
              <a:t> </a:t>
            </a:r>
            <a:r>
              <a:rPr lang="en-US" dirty="0" err="1"/>
              <a:t>sun’iy</a:t>
            </a:r>
            <a:r>
              <a:rPr lang="en-US" dirty="0"/>
              <a:t> </a:t>
            </a:r>
            <a:r>
              <a:rPr lang="en-US" dirty="0" err="1"/>
              <a:t>kommutatsiya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bo‘lmasligi</a:t>
            </a:r>
            <a:r>
              <a:rPr lang="en-US" dirty="0"/>
              <a:t> </a:t>
            </a:r>
            <a:r>
              <a:rPr lang="en-US" dirty="0" err="1"/>
              <a:t>o‘zgartkichning</a:t>
            </a:r>
            <a:r>
              <a:rPr lang="en-US" dirty="0"/>
              <a:t> </a:t>
            </a:r>
            <a:r>
              <a:rPr lang="en-US" dirty="0" err="1"/>
              <a:t>ishonchliligi</a:t>
            </a:r>
            <a:r>
              <a:rPr lang="en-US" dirty="0"/>
              <a:t> </a:t>
            </a:r>
            <a:r>
              <a:rPr lang="en-US" dirty="0" err="1"/>
              <a:t>darajasini</a:t>
            </a:r>
            <a:r>
              <a:rPr lang="en-US" dirty="0"/>
              <a:t> </a:t>
            </a:r>
            <a:r>
              <a:rPr lang="en-US" dirty="0" err="1"/>
              <a:t>oshiradi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og‘irlik</a:t>
            </a:r>
            <a:r>
              <a:rPr lang="en-US" dirty="0"/>
              <a:t> – </a:t>
            </a:r>
            <a:r>
              <a:rPr lang="en-US" dirty="0" err="1"/>
              <a:t>o‘lchov</a:t>
            </a:r>
            <a:r>
              <a:rPr lang="en-US" dirty="0"/>
              <a:t> </a:t>
            </a:r>
            <a:r>
              <a:rPr lang="en-US" dirty="0" err="1"/>
              <a:t>kattaliklarini</a:t>
            </a:r>
            <a:r>
              <a:rPr lang="en-US" dirty="0"/>
              <a:t> </a:t>
            </a:r>
            <a:r>
              <a:rPr lang="en-US" dirty="0" err="1"/>
              <a:t>kamaytiradi</a:t>
            </a:r>
            <a:r>
              <a:rPr lang="en-US" dirty="0"/>
              <a:t>; </a:t>
            </a:r>
            <a:endParaRPr lang="ru-RU" dirty="0"/>
          </a:p>
          <a:p>
            <a:pPr lvl="0" fontAlgn="base"/>
            <a:r>
              <a:rPr lang="en-US" dirty="0" err="1"/>
              <a:t>Formasini</a:t>
            </a:r>
            <a:r>
              <a:rPr lang="en-US" dirty="0"/>
              <a:t> </a:t>
            </a:r>
            <a:r>
              <a:rPr lang="en-US" dirty="0" err="1"/>
              <a:t>o‘zgartirmagan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past </a:t>
            </a:r>
            <a:r>
              <a:rPr lang="en-US" dirty="0" err="1"/>
              <a:t>chastotalarda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kuchlanishlarni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mumkinligi</a:t>
            </a:r>
            <a:r>
              <a:rPr lang="en-US" dirty="0"/>
              <a:t>; </a:t>
            </a:r>
            <a:endParaRPr lang="ru-RU" dirty="0"/>
          </a:p>
          <a:p>
            <a:pPr lvl="0" fontAlgn="base"/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motorning</a:t>
            </a:r>
            <a:r>
              <a:rPr lang="en-US" dirty="0"/>
              <a:t> </a:t>
            </a:r>
            <a:r>
              <a:rPr lang="en-US" dirty="0" err="1"/>
              <a:t>rekuperativ</a:t>
            </a:r>
            <a:r>
              <a:rPr lang="en-US" dirty="0"/>
              <a:t> </a:t>
            </a:r>
            <a:r>
              <a:rPr lang="en-US" dirty="0" err="1"/>
              <a:t>tormoz</a:t>
            </a:r>
            <a:r>
              <a:rPr lang="en-US" dirty="0"/>
              <a:t> </a:t>
            </a:r>
            <a:r>
              <a:rPr lang="en-US" dirty="0" err="1"/>
              <a:t>rejimini</a:t>
            </a:r>
            <a:r>
              <a:rPr lang="en-US" dirty="0"/>
              <a:t> </a:t>
            </a:r>
            <a:r>
              <a:rPr lang="en-US" dirty="0" err="1"/>
              <a:t>osonlik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mumkinligi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TChO‘ning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kamchiliklari</a:t>
            </a:r>
            <a:r>
              <a:rPr lang="en-US" dirty="0"/>
              <a:t>: </a:t>
            </a:r>
            <a:endParaRPr lang="ru-RU" dirty="0"/>
          </a:p>
          <a:p>
            <a:pPr lvl="0" fontAlgn="base"/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qiymatining</a:t>
            </a:r>
            <a:r>
              <a:rPr lang="en-US" dirty="0"/>
              <a:t> </a:t>
            </a:r>
            <a:r>
              <a:rPr lang="en-US" dirty="0" err="1"/>
              <a:t>chegaralanganligi</a:t>
            </a:r>
            <a:r>
              <a:rPr lang="en-US" dirty="0"/>
              <a:t> (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chastotasiga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qiymatli</a:t>
            </a:r>
            <a:r>
              <a:rPr lang="en-US" dirty="0"/>
              <a:t> </a:t>
            </a:r>
            <a:r>
              <a:rPr lang="en-US" dirty="0" err="1"/>
              <a:t>chastotaga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emasligi</a:t>
            </a:r>
            <a:r>
              <a:rPr lang="en-US" dirty="0"/>
              <a:t>); </a:t>
            </a:r>
            <a:endParaRPr lang="ru-RU" dirty="0"/>
          </a:p>
          <a:p>
            <a:pPr lvl="0" fontAlgn="base"/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koeffisientining</a:t>
            </a:r>
            <a:r>
              <a:rPr lang="en-US" dirty="0"/>
              <a:t> past </a:t>
            </a:r>
            <a:r>
              <a:rPr lang="en-US" dirty="0" err="1"/>
              <a:t>bo‘lishi</a:t>
            </a:r>
            <a:r>
              <a:rPr lang="en-US" dirty="0"/>
              <a:t>; </a:t>
            </a:r>
            <a:endParaRPr lang="ru-RU" dirty="0"/>
          </a:p>
          <a:p>
            <a:pPr lvl="0" fontAlgn="base"/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sxemalarda</a:t>
            </a:r>
            <a:r>
              <a:rPr lang="en-US" dirty="0"/>
              <a:t> </a:t>
            </a:r>
            <a:r>
              <a:rPr lang="en-US" dirty="0" err="1"/>
              <a:t>tiristorlar</a:t>
            </a:r>
            <a:r>
              <a:rPr lang="en-US" dirty="0"/>
              <a:t> </a:t>
            </a:r>
            <a:r>
              <a:rPr lang="en-US" dirty="0" err="1"/>
              <a:t>sonining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(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ko‘prik</a:t>
            </a:r>
            <a:r>
              <a:rPr lang="en-US" dirty="0"/>
              <a:t> </a:t>
            </a:r>
            <a:r>
              <a:rPr lang="en-US" dirty="0" err="1"/>
              <a:t>sxemali</a:t>
            </a:r>
            <a:r>
              <a:rPr lang="en-US" dirty="0"/>
              <a:t> </a:t>
            </a:r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TChO‘da</a:t>
            </a:r>
            <a:r>
              <a:rPr lang="en-US" dirty="0"/>
              <a:t> </a:t>
            </a:r>
            <a:r>
              <a:rPr lang="en-US" dirty="0" err="1"/>
              <a:t>tiristorlar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12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,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TChO‘da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tiristorlar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36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70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Tiristorli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bilvosita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chastota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o‘zgartkichlar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Ta’minlovchi</a:t>
            </a:r>
            <a:r>
              <a:rPr lang="en-US" dirty="0"/>
              <a:t> </a:t>
            </a: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chastotasini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motorning</a:t>
            </a:r>
            <a:r>
              <a:rPr lang="en-US" dirty="0"/>
              <a:t> </a:t>
            </a:r>
            <a:r>
              <a:rPr lang="en-US" dirty="0" err="1"/>
              <a:t>tezligini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, </a:t>
            </a:r>
            <a:r>
              <a:rPr lang="en-US" dirty="0" err="1"/>
              <a:t>tezlikni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</a:t>
            </a:r>
            <a:r>
              <a:rPr lang="en-US" dirty="0" err="1"/>
              <a:t>usullari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iqtisodiy</a:t>
            </a:r>
            <a:r>
              <a:rPr lang="en-US" dirty="0"/>
              <a:t> </a:t>
            </a:r>
            <a:r>
              <a:rPr lang="en-US" dirty="0" err="1"/>
              <a:t>jihatdan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samarali</a:t>
            </a:r>
            <a:r>
              <a:rPr lang="en-US" dirty="0"/>
              <a:t> </a:t>
            </a:r>
            <a:r>
              <a:rPr lang="en-US" dirty="0" err="1"/>
              <a:t>usuldir</a:t>
            </a:r>
            <a:r>
              <a:rPr lang="en-US" dirty="0"/>
              <a:t>. </a:t>
            </a:r>
            <a:r>
              <a:rPr lang="en-US" dirty="0" err="1"/>
              <a:t>Tezlikni</a:t>
            </a:r>
            <a:r>
              <a:rPr lang="en-US" dirty="0"/>
              <a:t> </a:t>
            </a:r>
            <a:r>
              <a:rPr lang="en-US" dirty="0" err="1"/>
              <a:t>chastotani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 </a:t>
            </a:r>
            <a:r>
              <a:rPr lang="en-US" dirty="0" err="1"/>
              <a:t>rostlaganimizda</a:t>
            </a:r>
            <a:r>
              <a:rPr lang="en-US" dirty="0"/>
              <a:t> </a:t>
            </a:r>
            <a:r>
              <a:rPr lang="en-US" dirty="0" err="1"/>
              <a:t>butun</a:t>
            </a:r>
            <a:r>
              <a:rPr lang="en-US" dirty="0"/>
              <a:t> </a:t>
            </a:r>
            <a:r>
              <a:rPr lang="en-US" dirty="0" err="1"/>
              <a:t>tezlikni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</a:t>
            </a:r>
            <a:r>
              <a:rPr lang="en-US" dirty="0" err="1"/>
              <a:t>diapazoni</a:t>
            </a:r>
            <a:r>
              <a:rPr lang="en-US" dirty="0"/>
              <a:t> </a:t>
            </a:r>
            <a:r>
              <a:rPr lang="en-US" dirty="0" err="1"/>
              <a:t>oralig‘ida</a:t>
            </a:r>
            <a:r>
              <a:rPr lang="en-US" dirty="0"/>
              <a:t>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motorning</a:t>
            </a:r>
            <a:r>
              <a:rPr lang="en-US" dirty="0"/>
              <a:t> </a:t>
            </a:r>
            <a:r>
              <a:rPr lang="en-US" dirty="0" err="1"/>
              <a:t>sirpanishi</a:t>
            </a:r>
            <a:r>
              <a:rPr lang="en-US" dirty="0"/>
              <a:t> </a:t>
            </a:r>
            <a:r>
              <a:rPr lang="en-US" dirty="0" err="1"/>
              <a:t>uncha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bo‘lmagan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qiymatda</a:t>
            </a:r>
            <a:r>
              <a:rPr lang="en-US" dirty="0"/>
              <a:t> </a:t>
            </a:r>
            <a:r>
              <a:rPr lang="en-US" dirty="0" err="1"/>
              <a:t>qolishi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motorning</a:t>
            </a:r>
            <a:r>
              <a:rPr lang="en-US" dirty="0"/>
              <a:t> </a:t>
            </a:r>
            <a:r>
              <a:rPr lang="en-US" dirty="0" err="1"/>
              <a:t>isrof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bo‘lmaydi</a:t>
            </a:r>
            <a:r>
              <a:rPr lang="en-US" dirty="0"/>
              <a:t>. </a:t>
            </a:r>
            <a:r>
              <a:rPr lang="en-US" dirty="0" err="1"/>
              <a:t>Tezligi</a:t>
            </a:r>
            <a:r>
              <a:rPr lang="en-US" dirty="0"/>
              <a:t> </a:t>
            </a:r>
            <a:r>
              <a:rPr lang="en-US" dirty="0" err="1"/>
              <a:t>chastotani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 </a:t>
            </a:r>
            <a:r>
              <a:rPr lang="en-US" dirty="0" err="1"/>
              <a:t>boshqariladigan</a:t>
            </a:r>
            <a:r>
              <a:rPr lang="en-US" dirty="0"/>
              <a:t>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yuritmalarning</a:t>
            </a:r>
            <a:r>
              <a:rPr lang="en-US" dirty="0"/>
              <a:t> </a:t>
            </a:r>
            <a:r>
              <a:rPr lang="en-US" dirty="0" err="1"/>
              <a:t>statik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dinamik</a:t>
            </a:r>
            <a:r>
              <a:rPr lang="en-US" dirty="0"/>
              <a:t> </a:t>
            </a:r>
            <a:r>
              <a:rPr lang="en-US" dirty="0" err="1"/>
              <a:t>xususiyatlari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deyarli</a:t>
            </a:r>
            <a:r>
              <a:rPr lang="en-US" dirty="0"/>
              <a:t> </a:t>
            </a:r>
            <a:r>
              <a:rPr lang="en-US" dirty="0" err="1"/>
              <a:t>monand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Rotor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tutashtirilgan</a:t>
            </a:r>
            <a:r>
              <a:rPr lang="en-US" dirty="0"/>
              <a:t>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motorlarning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motorlarga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1,5 – 2 </a:t>
            </a:r>
            <a:r>
              <a:rPr lang="en-US" dirty="0" err="1"/>
              <a:t>martaba</a:t>
            </a:r>
            <a:r>
              <a:rPr lang="en-US" dirty="0"/>
              <a:t> </a:t>
            </a:r>
            <a:r>
              <a:rPr lang="en-US" dirty="0" err="1"/>
              <a:t>yengil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deyarli</a:t>
            </a:r>
            <a:r>
              <a:rPr lang="en-US" dirty="0"/>
              <a:t> 3 </a:t>
            </a:r>
            <a:r>
              <a:rPr lang="en-US" dirty="0" err="1"/>
              <a:t>barobar</a:t>
            </a:r>
            <a:r>
              <a:rPr lang="en-US" dirty="0"/>
              <a:t> </a:t>
            </a:r>
            <a:r>
              <a:rPr lang="en-US" dirty="0" err="1"/>
              <a:t>arzonligini</a:t>
            </a:r>
            <a:r>
              <a:rPr lang="en-US" dirty="0"/>
              <a:t> </a:t>
            </a:r>
            <a:r>
              <a:rPr lang="en-US" dirty="0" err="1"/>
              <a:t>hisobga</a:t>
            </a:r>
            <a:r>
              <a:rPr lang="en-US" dirty="0"/>
              <a:t> </a:t>
            </a:r>
            <a:r>
              <a:rPr lang="en-US" dirty="0" err="1"/>
              <a:t>oladigan</a:t>
            </a:r>
            <a:r>
              <a:rPr lang="en-US" dirty="0"/>
              <a:t> </a:t>
            </a:r>
            <a:r>
              <a:rPr lang="en-US" dirty="0" err="1"/>
              <a:t>bo‘lsak</a:t>
            </a:r>
            <a:r>
              <a:rPr lang="en-US" dirty="0"/>
              <a:t>,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boshqariluvchi</a:t>
            </a:r>
            <a:r>
              <a:rPr lang="en-US" dirty="0"/>
              <a:t>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yuritmalarning</a:t>
            </a:r>
            <a:r>
              <a:rPr lang="en-US" dirty="0"/>
              <a:t> </a:t>
            </a:r>
            <a:r>
              <a:rPr lang="en-US" dirty="0" err="1"/>
              <a:t>sanoatda</a:t>
            </a:r>
            <a:r>
              <a:rPr lang="en-US" dirty="0"/>
              <a:t> </a:t>
            </a:r>
            <a:r>
              <a:rPr lang="en-US" dirty="0" err="1"/>
              <a:t>kelajakda</a:t>
            </a:r>
            <a:r>
              <a:rPr lang="en-US" dirty="0"/>
              <a:t> </a:t>
            </a:r>
            <a:r>
              <a:rPr lang="en-US" dirty="0" err="1"/>
              <a:t>qo‘llanilishi</a:t>
            </a:r>
            <a:r>
              <a:rPr lang="en-US" dirty="0"/>
              <a:t> </a:t>
            </a:r>
            <a:r>
              <a:rPr lang="en-US" dirty="0" err="1"/>
              <a:t>imkoniyatlari</a:t>
            </a:r>
            <a:r>
              <a:rPr lang="en-US" dirty="0"/>
              <a:t> </a:t>
            </a:r>
            <a:r>
              <a:rPr lang="en-US" dirty="0" err="1"/>
              <a:t>xali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ekanligi</a:t>
            </a:r>
            <a:r>
              <a:rPr lang="en-US" dirty="0"/>
              <a:t> </a:t>
            </a:r>
            <a:r>
              <a:rPr lang="en-US" dirty="0" err="1"/>
              <a:t>yaqqol</a:t>
            </a:r>
            <a:r>
              <a:rPr lang="en-US" dirty="0"/>
              <a:t> </a:t>
            </a:r>
            <a:r>
              <a:rPr lang="en-US" dirty="0" err="1"/>
              <a:t>ko‘rinadi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64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677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Tiristorli chastota o‘zgartkichlar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Uch fazali ko‘prik sxemali bilvosita TChO‘ sxemasi Bevosita TChO‘larning asosiy afzalliklari: </vt:lpstr>
      <vt:lpstr>Презентация PowerPoint</vt:lpstr>
      <vt:lpstr>Tiristorli bilvosita chastota o‘zgartkichlar </vt:lpstr>
      <vt:lpstr>Elektromexanik chastota o‘zgartkichning blok sxemasi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Tiristorli chastota o‘zgartkichlar</dc:title>
  <dc:creator>Elektrik</dc:creator>
  <cp:lastModifiedBy>Elektrik</cp:lastModifiedBy>
  <cp:revision>2</cp:revision>
  <dcterms:created xsi:type="dcterms:W3CDTF">2023-07-24T06:02:12Z</dcterms:created>
  <dcterms:modified xsi:type="dcterms:W3CDTF">2023-07-24T06:20:20Z</dcterms:modified>
</cp:coreProperties>
</file>