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19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18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9963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588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2978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783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498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95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22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02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08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693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02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05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0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67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60C98-C624-41F7-9716-A51F5ED3D859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59A7AF-592F-4310-BF86-5C05BD079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248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8354" y="327805"/>
            <a:ext cx="10532853" cy="862640"/>
          </a:xfrm>
        </p:spPr>
        <p:txBody>
          <a:bodyPr/>
          <a:lstStyle/>
          <a:p>
            <a:pPr algn="l"/>
            <a:r>
              <a:rPr lang="en-US" b="1" dirty="0" err="1"/>
              <a:t>Saqlagichlar</a:t>
            </a:r>
            <a:r>
              <a:rPr lang="en-US" b="1" dirty="0"/>
              <a:t> </a:t>
            </a:r>
            <a:r>
              <a:rPr lang="en-US" b="1" dirty="0" err="1"/>
              <a:t>bilan</a:t>
            </a:r>
            <a:r>
              <a:rPr lang="en-US" b="1" dirty="0"/>
              <a:t> </a:t>
            </a:r>
            <a:r>
              <a:rPr lang="en-US" b="1" dirty="0" err="1"/>
              <a:t>himoya</a:t>
            </a:r>
            <a:r>
              <a:rPr lang="en-US" b="1" dirty="0"/>
              <a:t> </a:t>
            </a:r>
            <a:r>
              <a:rPr lang="en-US" b="1" dirty="0" err="1" smtClean="0"/>
              <a:t>qilish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0716" y="1940943"/>
            <a:ext cx="10532853" cy="4779034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a) </a:t>
            </a:r>
            <a:r>
              <a:rPr lang="en-US" sz="2000" dirty="0" err="1"/>
              <a:t>Saqlagichlar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ularni</a:t>
            </a:r>
            <a:r>
              <a:rPr lang="en-US" sz="2000" dirty="0"/>
              <a:t> </a:t>
            </a:r>
            <a:r>
              <a:rPr lang="en-US" sz="2000" dirty="0" err="1"/>
              <a:t>tanlash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err="1"/>
              <a:t>Saqlagichlar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himoyani</a:t>
            </a:r>
            <a:r>
              <a:rPr lang="en-US" sz="2000" dirty="0"/>
              <a:t> </a:t>
            </a:r>
            <a:r>
              <a:rPr lang="en-US" sz="2000" dirty="0" err="1"/>
              <a:t>ko’rib</a:t>
            </a:r>
            <a:r>
              <a:rPr lang="en-US" sz="2000" dirty="0"/>
              <a:t> </a:t>
            </a:r>
            <a:r>
              <a:rPr lang="en-US" sz="2000" dirty="0" err="1"/>
              <a:t>chiqamiz</a:t>
            </a:r>
            <a:r>
              <a:rPr lang="en-US" sz="2000" dirty="0"/>
              <a:t>. </a:t>
            </a:r>
            <a:r>
              <a:rPr lang="en-US" sz="2000" dirty="0" err="1"/>
              <a:t>Eruvchan</a:t>
            </a:r>
            <a:r>
              <a:rPr lang="en-US" sz="2000" dirty="0"/>
              <a:t> </a:t>
            </a:r>
            <a:r>
              <a:rPr lang="en-US" sz="2000" dirty="0" err="1"/>
              <a:t>saqlagichlar</a:t>
            </a:r>
            <a:r>
              <a:rPr lang="en-US" sz="2000" dirty="0"/>
              <a:t> patron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uning</a:t>
            </a:r>
            <a:r>
              <a:rPr lang="en-US" sz="2000" dirty="0"/>
              <a:t> </a:t>
            </a:r>
            <a:r>
              <a:rPr lang="en-US" sz="2000" dirty="0" err="1"/>
              <a:t>ichidagi</a:t>
            </a:r>
            <a:r>
              <a:rPr lang="en-US" sz="2000" dirty="0"/>
              <a:t> </a:t>
            </a:r>
            <a:r>
              <a:rPr lang="en-US" sz="2000" dirty="0" err="1"/>
              <a:t>eruvchan</a:t>
            </a:r>
            <a:r>
              <a:rPr lang="en-US" sz="2000" dirty="0"/>
              <a:t> </a:t>
            </a:r>
            <a:r>
              <a:rPr lang="en-US" sz="2000" dirty="0" err="1"/>
              <a:t>qo’yilmadan</a:t>
            </a:r>
            <a:r>
              <a:rPr lang="en-US" sz="2000" dirty="0"/>
              <a:t> </a:t>
            </a:r>
            <a:r>
              <a:rPr lang="en-US" sz="2000" dirty="0" err="1"/>
              <a:t>iborat</a:t>
            </a:r>
            <a:r>
              <a:rPr lang="en-US" sz="2000" dirty="0"/>
              <a:t>. </a:t>
            </a:r>
            <a:r>
              <a:rPr lang="en-US" sz="2000" dirty="0" err="1"/>
              <a:t>Eruvchan</a:t>
            </a:r>
            <a:r>
              <a:rPr lang="en-US" sz="2000" dirty="0"/>
              <a:t> </a:t>
            </a:r>
            <a:r>
              <a:rPr lang="en-US" sz="2000" dirty="0" err="1"/>
              <a:t>kiritma</a:t>
            </a:r>
            <a:r>
              <a:rPr lang="en-US" sz="2000" dirty="0"/>
              <a:t> </a:t>
            </a:r>
            <a:r>
              <a:rPr lang="en-US" sz="2000" dirty="0" err="1"/>
              <a:t>qo’r</a:t>
            </a:r>
            <a:r>
              <a:rPr lang="ru-RU" sz="2000" dirty="0"/>
              <a:t>ь</a:t>
            </a:r>
            <a:r>
              <a:rPr lang="en-US" sz="2000" dirty="0" err="1"/>
              <a:t>oshin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uning</a:t>
            </a:r>
            <a:r>
              <a:rPr lang="en-US" sz="2000" dirty="0"/>
              <a:t> </a:t>
            </a:r>
            <a:r>
              <a:rPr lang="en-US" sz="2000" dirty="0" err="1"/>
              <a:t>qotishmalaridan</a:t>
            </a:r>
            <a:r>
              <a:rPr lang="en-US" sz="2000" dirty="0"/>
              <a:t> </a:t>
            </a:r>
            <a:r>
              <a:rPr lang="en-US" sz="2000" dirty="0" err="1"/>
              <a:t>yoki</a:t>
            </a:r>
            <a:r>
              <a:rPr lang="en-US" sz="2000" dirty="0"/>
              <a:t> </a:t>
            </a:r>
            <a:r>
              <a:rPr lang="en-US" sz="2000" dirty="0" err="1"/>
              <a:t>ingichka</a:t>
            </a:r>
            <a:r>
              <a:rPr lang="en-US" sz="2000" dirty="0"/>
              <a:t> </a:t>
            </a:r>
            <a:r>
              <a:rPr lang="en-US" sz="2000" dirty="0" err="1"/>
              <a:t>mis</a:t>
            </a:r>
            <a:r>
              <a:rPr lang="en-US" sz="2000" dirty="0"/>
              <a:t> </a:t>
            </a:r>
            <a:r>
              <a:rPr lang="en-US" sz="2000" dirty="0" err="1"/>
              <a:t>simdan</a:t>
            </a:r>
            <a:r>
              <a:rPr lang="en-US" sz="2000" dirty="0"/>
              <a:t> </a:t>
            </a:r>
            <a:r>
              <a:rPr lang="en-US" sz="2000" dirty="0" err="1"/>
              <a:t>qilinadi</a:t>
            </a:r>
            <a:r>
              <a:rPr lang="en-US" sz="2000" dirty="0"/>
              <a:t>. 1-holda </a:t>
            </a:r>
            <a:r>
              <a:rPr lang="en-US" sz="2000" dirty="0" err="1"/>
              <a:t>inertsion</a:t>
            </a:r>
            <a:r>
              <a:rPr lang="en-US" sz="2000" dirty="0"/>
              <a:t> </a:t>
            </a:r>
            <a:r>
              <a:rPr lang="en-US" sz="2000" dirty="0" err="1"/>
              <a:t>saqlagich</a:t>
            </a:r>
            <a:r>
              <a:rPr lang="en-US" sz="2000" dirty="0"/>
              <a:t>, 2-holda </a:t>
            </a:r>
            <a:r>
              <a:rPr lang="en-US" sz="2000" dirty="0" err="1"/>
              <a:t>inertsiyasiz</a:t>
            </a:r>
            <a:r>
              <a:rPr lang="en-US" sz="2000" dirty="0"/>
              <a:t> </a:t>
            </a:r>
            <a:r>
              <a:rPr lang="en-US" sz="2000" dirty="0" err="1"/>
              <a:t>saqlagich</a:t>
            </a:r>
            <a:r>
              <a:rPr lang="en-US" sz="2000" dirty="0"/>
              <a:t> </a:t>
            </a:r>
            <a:r>
              <a:rPr lang="en-US" sz="2000" dirty="0" err="1"/>
              <a:t>bo’ladi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err="1"/>
              <a:t>Saqlagichlar</a:t>
            </a:r>
            <a:r>
              <a:rPr lang="en-US" sz="2000" dirty="0"/>
              <a:t> </a:t>
            </a:r>
            <a:r>
              <a:rPr lang="en-US" sz="2000" dirty="0" err="1"/>
              <a:t>ajralmaydigan</a:t>
            </a:r>
            <a:r>
              <a:rPr lang="en-US" sz="2000" dirty="0"/>
              <a:t> (</a:t>
            </a:r>
            <a:r>
              <a:rPr lang="en-US" sz="2000" dirty="0" err="1"/>
              <a:t>nerazbornqy</a:t>
            </a:r>
            <a:r>
              <a:rPr lang="en-US" sz="2000" dirty="0"/>
              <a:t>)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ajraladigan</a:t>
            </a:r>
            <a:r>
              <a:rPr lang="en-US" sz="2000" dirty="0"/>
              <a:t> (</a:t>
            </a:r>
            <a:r>
              <a:rPr lang="en-US" sz="2000" dirty="0" err="1"/>
              <a:t>razbornqy</a:t>
            </a:r>
            <a:r>
              <a:rPr lang="en-US" sz="2000" dirty="0"/>
              <a:t>) </a:t>
            </a:r>
            <a:r>
              <a:rPr lang="en-US" sz="2000" dirty="0" err="1"/>
              <a:t>bo’lib</a:t>
            </a:r>
            <a:r>
              <a:rPr lang="en-US" sz="2000" dirty="0"/>
              <a:t>, </a:t>
            </a:r>
            <a:r>
              <a:rPr lang="en-US" sz="2000" dirty="0" err="1"/>
              <a:t>tegishli</a:t>
            </a:r>
            <a:r>
              <a:rPr lang="en-US" sz="2000" dirty="0"/>
              <a:t> </a:t>
            </a:r>
            <a:r>
              <a:rPr lang="en-US" sz="2000" dirty="0" err="1"/>
              <a:t>ravishda</a:t>
            </a:r>
            <a:r>
              <a:rPr lang="en-US" sz="2000" dirty="0"/>
              <a:t> PN </a:t>
            </a:r>
            <a:r>
              <a:rPr lang="en-US" sz="2000" dirty="0" err="1"/>
              <a:t>va</a:t>
            </a:r>
            <a:r>
              <a:rPr lang="en-US" sz="2000" dirty="0"/>
              <a:t> PR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belgilanadi</a:t>
            </a:r>
            <a:r>
              <a:rPr lang="en-US" sz="2000" dirty="0"/>
              <a:t>. NPN </a:t>
            </a:r>
            <a:r>
              <a:rPr lang="en-US" sz="2000" dirty="0" err="1"/>
              <a:t>turidagi</a:t>
            </a:r>
            <a:r>
              <a:rPr lang="en-US" sz="2000" dirty="0"/>
              <a:t> </a:t>
            </a:r>
            <a:r>
              <a:rPr lang="en-US" sz="2000" dirty="0" err="1"/>
              <a:t>saqlagichda</a:t>
            </a:r>
            <a:r>
              <a:rPr lang="en-US" sz="2000" dirty="0"/>
              <a:t> </a:t>
            </a:r>
            <a:r>
              <a:rPr lang="en-US" sz="2000" dirty="0" err="1"/>
              <a:t>kvarts</a:t>
            </a:r>
            <a:r>
              <a:rPr lang="en-US" sz="2000" dirty="0"/>
              <a:t> </a:t>
            </a:r>
            <a:r>
              <a:rPr lang="en-US" sz="2000" dirty="0" err="1"/>
              <a:t>qumi</a:t>
            </a:r>
            <a:r>
              <a:rPr lang="en-US" sz="2000" dirty="0"/>
              <a:t> </a:t>
            </a:r>
            <a:r>
              <a:rPr lang="en-US" sz="2000" dirty="0" err="1"/>
              <a:t>to’l</a:t>
            </a:r>
            <a:r>
              <a:rPr lang="ru-RU" sz="2000" dirty="0"/>
              <a:t>ь</a:t>
            </a:r>
            <a:r>
              <a:rPr lang="en-US" sz="2000" dirty="0" err="1"/>
              <a:t>azilgan</a:t>
            </a:r>
            <a:r>
              <a:rPr lang="en-US" sz="2000" dirty="0"/>
              <a:t>,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qum</a:t>
            </a:r>
            <a:r>
              <a:rPr lang="en-US" sz="2000" dirty="0"/>
              <a:t> </a:t>
            </a:r>
            <a:r>
              <a:rPr lang="en-US" sz="2000" dirty="0" err="1"/>
              <a:t>qo’yilma</a:t>
            </a:r>
            <a:r>
              <a:rPr lang="en-US" sz="2000" dirty="0"/>
              <a:t> </a:t>
            </a:r>
            <a:r>
              <a:rPr lang="en-US" sz="2000" dirty="0" err="1"/>
              <a:t>eriganda</a:t>
            </a:r>
            <a:r>
              <a:rPr lang="en-US" sz="2000" dirty="0"/>
              <a:t> </a:t>
            </a:r>
            <a:r>
              <a:rPr lang="en-US" sz="2000" dirty="0" err="1"/>
              <a:t>yoyni</a:t>
            </a:r>
            <a:r>
              <a:rPr lang="en-US" sz="2000" dirty="0"/>
              <a:t> </a:t>
            </a:r>
            <a:r>
              <a:rPr lang="en-US" sz="2000" dirty="0" err="1"/>
              <a:t>tezroq</a:t>
            </a:r>
            <a:r>
              <a:rPr lang="en-US" sz="2000" dirty="0"/>
              <a:t> </a:t>
            </a:r>
            <a:r>
              <a:rPr lang="en-US" sz="2000" dirty="0" err="1"/>
              <a:t>o’chirishga</a:t>
            </a:r>
            <a:r>
              <a:rPr lang="en-US" sz="2000" dirty="0"/>
              <a:t> </a:t>
            </a:r>
            <a:r>
              <a:rPr lang="en-US" sz="2000" dirty="0" err="1"/>
              <a:t>xizmat</a:t>
            </a:r>
            <a:r>
              <a:rPr lang="en-US" sz="2000" dirty="0"/>
              <a:t> </a:t>
            </a:r>
            <a:r>
              <a:rPr lang="en-US" sz="2000" dirty="0" err="1"/>
              <a:t>qiladi</a:t>
            </a:r>
            <a:r>
              <a:rPr lang="en-US" sz="2000" dirty="0"/>
              <a:t>.</a:t>
            </a:r>
            <a:br>
              <a:rPr lang="en-US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9185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Avtomatik</a:t>
            </a:r>
            <a:r>
              <a:rPr lang="ru-RU" b="1" dirty="0"/>
              <a:t> </a:t>
            </a:r>
            <a:r>
              <a:rPr lang="ru-RU" b="1" dirty="0" err="1"/>
              <a:t>o’chirgichlar</a:t>
            </a:r>
            <a:r>
              <a:rPr lang="ru-RU" b="1" dirty="0"/>
              <a:t> (</a:t>
            </a:r>
            <a:r>
              <a:rPr lang="ru-RU" b="1" dirty="0" err="1"/>
              <a:t>avtomatlar</a:t>
            </a:r>
            <a:r>
              <a:rPr lang="ru-RU" b="1" dirty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Avtomatik</a:t>
            </a:r>
            <a:r>
              <a:rPr lang="ru-RU" dirty="0"/>
              <a:t> </a:t>
            </a:r>
            <a:r>
              <a:rPr lang="ru-RU" dirty="0" err="1"/>
              <a:t>o’chirgichlar</a:t>
            </a:r>
            <a:r>
              <a:rPr lang="ru-RU" dirty="0"/>
              <a:t> </a:t>
            </a:r>
            <a:r>
              <a:rPr lang="ru-RU" dirty="0" err="1"/>
              <a:t>motorlarni</a:t>
            </a:r>
            <a:r>
              <a:rPr lang="ru-RU" dirty="0"/>
              <a:t> </a:t>
            </a:r>
            <a:r>
              <a:rPr lang="ru-RU" dirty="0" err="1"/>
              <a:t>yurgizish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to’xtatish</a:t>
            </a:r>
            <a:r>
              <a:rPr lang="ru-RU" dirty="0"/>
              <a:t> </a:t>
            </a:r>
            <a:r>
              <a:rPr lang="ru-RU" dirty="0" err="1"/>
              <a:t>uchun</a:t>
            </a:r>
            <a:r>
              <a:rPr lang="ru-RU" dirty="0"/>
              <a:t> </a:t>
            </a:r>
            <a:r>
              <a:rPr lang="ru-RU" dirty="0" err="1"/>
              <a:t>elektr</a:t>
            </a:r>
            <a:r>
              <a:rPr lang="ru-RU" dirty="0"/>
              <a:t> </a:t>
            </a:r>
            <a:r>
              <a:rPr lang="ru-RU" dirty="0" err="1"/>
              <a:t>qurilmalarini</a:t>
            </a:r>
            <a:r>
              <a:rPr lang="ru-RU" dirty="0"/>
              <a:t> </a:t>
            </a:r>
            <a:r>
              <a:rPr lang="ru-RU" dirty="0" err="1"/>
              <a:t>o’ta</a:t>
            </a:r>
            <a:r>
              <a:rPr lang="ru-RU" dirty="0"/>
              <a:t> </a:t>
            </a:r>
            <a:r>
              <a:rPr lang="ru-RU" dirty="0" err="1"/>
              <a:t>yuklanish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qisqa</a:t>
            </a:r>
            <a:r>
              <a:rPr lang="ru-RU" dirty="0"/>
              <a:t> </a:t>
            </a:r>
            <a:r>
              <a:rPr lang="ru-RU" dirty="0" err="1"/>
              <a:t>tutashuv</a:t>
            </a:r>
            <a:r>
              <a:rPr lang="ru-RU" dirty="0"/>
              <a:t> </a:t>
            </a:r>
            <a:r>
              <a:rPr lang="ru-RU" dirty="0" err="1"/>
              <a:t>toklaridan</a:t>
            </a:r>
            <a:r>
              <a:rPr lang="ru-RU" dirty="0"/>
              <a:t> </a:t>
            </a:r>
            <a:r>
              <a:rPr lang="ru-RU" dirty="0" err="1"/>
              <a:t>himoya</a:t>
            </a:r>
            <a:r>
              <a:rPr lang="ru-RU" dirty="0"/>
              <a:t> </a:t>
            </a:r>
            <a:r>
              <a:rPr lang="ru-RU" dirty="0" err="1"/>
              <a:t>qilishga</a:t>
            </a:r>
            <a:r>
              <a:rPr lang="ru-RU" dirty="0"/>
              <a:t> </a:t>
            </a:r>
            <a:r>
              <a:rPr lang="ru-RU" dirty="0" err="1"/>
              <a:t>ishlatiladi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Kuchlanishi</a:t>
            </a:r>
            <a:r>
              <a:rPr lang="ru-RU" dirty="0"/>
              <a:t> 1000 V </a:t>
            </a:r>
            <a:r>
              <a:rPr lang="ru-RU" dirty="0" err="1"/>
              <a:t>gacha</a:t>
            </a:r>
            <a:r>
              <a:rPr lang="ru-RU" dirty="0"/>
              <a:t> </a:t>
            </a:r>
            <a:r>
              <a:rPr lang="ru-RU" dirty="0" err="1"/>
              <a:t>avtomatlar</a:t>
            </a:r>
            <a:r>
              <a:rPr lang="ru-RU" dirty="0"/>
              <a:t> </a:t>
            </a:r>
            <a:r>
              <a:rPr lang="ru-RU" dirty="0" err="1"/>
              <a:t>shartli</a:t>
            </a:r>
            <a:r>
              <a:rPr lang="ru-RU" dirty="0"/>
              <a:t> </a:t>
            </a:r>
            <a:r>
              <a:rPr lang="ru-RU" dirty="0" err="1"/>
              <a:t>ravishda</a:t>
            </a:r>
            <a:r>
              <a:rPr lang="ru-RU" dirty="0"/>
              <a:t> 3 </a:t>
            </a:r>
            <a:r>
              <a:rPr lang="ru-RU" dirty="0" err="1"/>
              <a:t>ta</a:t>
            </a:r>
            <a:r>
              <a:rPr lang="ru-RU" dirty="0"/>
              <a:t> </a:t>
            </a:r>
            <a:r>
              <a:rPr lang="ru-RU" dirty="0" err="1"/>
              <a:t>guruhga</a:t>
            </a:r>
            <a:r>
              <a:rPr lang="ru-RU" dirty="0"/>
              <a:t> </a:t>
            </a:r>
            <a:r>
              <a:rPr lang="ru-RU" dirty="0" err="1"/>
              <a:t>bo’linadi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1)</a:t>
            </a:r>
            <a:r>
              <a:rPr lang="ru-RU" b="1" dirty="0"/>
              <a:t>.</a:t>
            </a:r>
            <a:r>
              <a:rPr lang="ru-RU" dirty="0"/>
              <a:t> 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avtomatlar</a:t>
            </a:r>
            <a:r>
              <a:rPr lang="en-US" dirty="0"/>
              <a:t> AP-50, AK-63 </a:t>
            </a:r>
            <a:r>
              <a:rPr lang="en-US" dirty="0" err="1"/>
              <a:t>va</a:t>
            </a:r>
            <a:r>
              <a:rPr lang="en-US" dirty="0"/>
              <a:t> AE-2000;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2). A3100 </a:t>
            </a:r>
            <a:r>
              <a:rPr lang="en-US" dirty="0" err="1"/>
              <a:t>va</a:t>
            </a:r>
            <a:r>
              <a:rPr lang="en-US" dirty="0"/>
              <a:t> A3700 </a:t>
            </a:r>
            <a:r>
              <a:rPr lang="en-US" dirty="0" err="1"/>
              <a:t>avtomatlari</a:t>
            </a:r>
            <a:r>
              <a:rPr lang="en-US" dirty="0"/>
              <a:t> </a:t>
            </a:r>
            <a:r>
              <a:rPr lang="en-US" dirty="0" err="1"/>
              <a:t>seriyalari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3). </a:t>
            </a:r>
            <a:r>
              <a:rPr lang="en-US" dirty="0" err="1"/>
              <a:t>Katta</a:t>
            </a:r>
            <a:r>
              <a:rPr lang="en-US" dirty="0"/>
              <a:t>, </a:t>
            </a:r>
            <a:r>
              <a:rPr lang="en-US" dirty="0" err="1"/>
              <a:t>podstantsiyalar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AVM </a:t>
            </a:r>
            <a:r>
              <a:rPr lang="en-US" dirty="0" err="1"/>
              <a:t>va</a:t>
            </a:r>
            <a:r>
              <a:rPr lang="en-US" dirty="0"/>
              <a:t> "</a:t>
            </a:r>
            <a:r>
              <a:rPr lang="en-US" dirty="0" err="1"/>
              <a:t>Elektron</a:t>
            </a:r>
            <a:r>
              <a:rPr lang="en-US" dirty="0"/>
              <a:t>" </a:t>
            </a:r>
            <a:r>
              <a:rPr lang="en-US" dirty="0" err="1"/>
              <a:t>seriyalari</a:t>
            </a:r>
            <a:r>
              <a:rPr lang="en-US" dirty="0"/>
              <a:t>.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6747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8707" y="297283"/>
            <a:ext cx="8596668" cy="6103517"/>
          </a:xfrm>
        </p:spPr>
        <p:txBody>
          <a:bodyPr>
            <a:normAutofit/>
          </a:bodyPr>
          <a:lstStyle/>
          <a:p>
            <a:r>
              <a:rPr lang="en-US" dirty="0" err="1"/>
              <a:t>Yuqoridagi</a:t>
            </a:r>
            <a:r>
              <a:rPr lang="en-US" dirty="0"/>
              <a:t> </a:t>
            </a:r>
            <a:r>
              <a:rPr lang="en-US" dirty="0" err="1"/>
              <a:t>seriyalardagi</a:t>
            </a:r>
            <a:r>
              <a:rPr lang="en-US" dirty="0"/>
              <a:t> </a:t>
            </a:r>
            <a:r>
              <a:rPr lang="en-US" dirty="0" err="1"/>
              <a:t>avtomatlar</a:t>
            </a:r>
            <a:r>
              <a:rPr lang="en-US" dirty="0"/>
              <a:t> </a:t>
            </a:r>
            <a:r>
              <a:rPr lang="en-US" dirty="0" err="1"/>
              <a:t>tarqatish</a:t>
            </a:r>
            <a:r>
              <a:rPr lang="en-US" dirty="0"/>
              <a:t> </a:t>
            </a:r>
            <a:r>
              <a:rPr lang="en-US" dirty="0" err="1"/>
              <a:t>punktlarida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shitlarda</a:t>
            </a:r>
            <a:r>
              <a:rPr lang="en-US" dirty="0"/>
              <a:t>,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stantsiyalarida</a:t>
            </a:r>
            <a:r>
              <a:rPr lang="en-US" dirty="0"/>
              <a:t>, KTP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tarqatish</a:t>
            </a:r>
            <a:r>
              <a:rPr lang="en-US" dirty="0"/>
              <a:t> </a:t>
            </a:r>
            <a:r>
              <a:rPr lang="en-US" dirty="0" err="1"/>
              <a:t>qurilmalarida</a:t>
            </a:r>
            <a:r>
              <a:rPr lang="en-US" dirty="0"/>
              <a:t> </a:t>
            </a:r>
            <a:r>
              <a:rPr lang="en-US" dirty="0" err="1"/>
              <a:t>o’rnatiladi</a:t>
            </a:r>
            <a:r>
              <a:rPr lang="en-US" dirty="0"/>
              <a:t>. AP-50, AK-63 </a:t>
            </a:r>
            <a:r>
              <a:rPr lang="en-US" dirty="0" err="1"/>
              <a:t>va</a:t>
            </a:r>
            <a:r>
              <a:rPr lang="en-US" dirty="0"/>
              <a:t> A3100 </a:t>
            </a:r>
            <a:r>
              <a:rPr lang="en-US" dirty="0" err="1"/>
              <a:t>avtomatlari</a:t>
            </a:r>
            <a:r>
              <a:rPr lang="en-US" dirty="0"/>
              <a:t> </a:t>
            </a:r>
            <a:r>
              <a:rPr lang="en-US" dirty="0" err="1"/>
              <a:t>hozir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chiqarilmaydi</a:t>
            </a:r>
            <a:r>
              <a:rPr lang="en-US" dirty="0"/>
              <a:t>, </a:t>
            </a:r>
            <a:r>
              <a:rPr lang="en-US" dirty="0" err="1"/>
              <a:t>shunnig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loyihalarda</a:t>
            </a:r>
            <a:r>
              <a:rPr lang="en-US" dirty="0"/>
              <a:t> </a:t>
            </a:r>
            <a:r>
              <a:rPr lang="en-US" dirty="0" err="1"/>
              <a:t>qo’llash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AE 2000 </a:t>
            </a:r>
            <a:r>
              <a:rPr lang="en-US" dirty="0" err="1"/>
              <a:t>avtomatining</a:t>
            </a:r>
            <a:r>
              <a:rPr lang="en-US" dirty="0"/>
              <a:t> AE 2010, AE 2030, AE 2040 </a:t>
            </a:r>
            <a:r>
              <a:rPr lang="en-US" dirty="0" err="1"/>
              <a:t>va</a:t>
            </a:r>
            <a:r>
              <a:rPr lang="en-US" dirty="0"/>
              <a:t> AE 2050 </a:t>
            </a:r>
            <a:r>
              <a:rPr lang="en-US" dirty="0" err="1"/>
              <a:t>turlari</a:t>
            </a:r>
            <a:r>
              <a:rPr lang="en-US" dirty="0"/>
              <a:t> 10A, 25A, 63A </a:t>
            </a:r>
            <a:r>
              <a:rPr lang="en-US" dirty="0" err="1"/>
              <a:t>va</a:t>
            </a:r>
            <a:r>
              <a:rPr lang="en-US" dirty="0"/>
              <a:t> 100A nominal </a:t>
            </a:r>
            <a:r>
              <a:rPr lang="en-US" dirty="0" err="1"/>
              <a:t>toklarga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.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uzuvchi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0,32A - 100A </a:t>
            </a:r>
            <a:r>
              <a:rPr lang="en-US" dirty="0" err="1"/>
              <a:t>orali</a:t>
            </a:r>
            <a:r>
              <a:rPr lang="ru-RU" dirty="0"/>
              <a:t>ь</a:t>
            </a:r>
            <a:r>
              <a:rPr lang="en-US" dirty="0" err="1"/>
              <a:t>ida</a:t>
            </a:r>
            <a:r>
              <a:rPr lang="en-US" dirty="0"/>
              <a:t> </a:t>
            </a:r>
            <a:r>
              <a:rPr lang="en-US" dirty="0" err="1"/>
              <a:t>shkalalarga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Bu </a:t>
            </a:r>
            <a:r>
              <a:rPr lang="en-US" dirty="0" err="1"/>
              <a:t>avtomat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kombinatsiyali</a:t>
            </a:r>
            <a:r>
              <a:rPr lang="en-US" dirty="0"/>
              <a:t> </a:t>
            </a:r>
            <a:r>
              <a:rPr lang="en-US" dirty="0" err="1"/>
              <a:t>uzuvchiga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A3700B </a:t>
            </a:r>
            <a:r>
              <a:rPr lang="en-US" dirty="0" err="1"/>
              <a:t>avtomatlari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cheklovchi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elektromagnitli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uzuvchilarga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cheklashsiz</a:t>
            </a:r>
            <a:r>
              <a:rPr lang="en-US" dirty="0"/>
              <a:t> </a:t>
            </a:r>
            <a:r>
              <a:rPr lang="en-US" dirty="0" err="1"/>
              <a:t>avtomatlar</a:t>
            </a:r>
            <a:r>
              <a:rPr lang="en-US" dirty="0"/>
              <a:t> q.t </a:t>
            </a:r>
            <a:r>
              <a:rPr lang="en-US" dirty="0" err="1"/>
              <a:t>toklari</a:t>
            </a:r>
            <a:r>
              <a:rPr lang="en-US" dirty="0"/>
              <a:t> </a:t>
            </a:r>
            <a:r>
              <a:rPr lang="en-US" dirty="0" err="1"/>
              <a:t>zonasida</a:t>
            </a:r>
            <a:r>
              <a:rPr lang="en-US" dirty="0"/>
              <a:t> </a:t>
            </a:r>
            <a:r>
              <a:rPr lang="en-US" dirty="0" err="1"/>
              <a:t>ishlashini</a:t>
            </a:r>
            <a:r>
              <a:rPr lang="en-US" dirty="0"/>
              <a:t> </a:t>
            </a:r>
            <a:r>
              <a:rPr lang="en-US" dirty="0" err="1"/>
              <a:t>sekinlashtiruvchi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(</a:t>
            </a:r>
            <a:r>
              <a:rPr lang="en-US" dirty="0" err="1"/>
              <a:t>selektiv</a:t>
            </a:r>
            <a:r>
              <a:rPr lang="en-US" dirty="0"/>
              <a:t> </a:t>
            </a:r>
            <a:r>
              <a:rPr lang="en-US" dirty="0" err="1"/>
              <a:t>avtomatlar</a:t>
            </a:r>
            <a:r>
              <a:rPr lang="en-US" dirty="0"/>
              <a:t>),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o’tkazgichli</a:t>
            </a:r>
            <a:r>
              <a:rPr lang="en-US" dirty="0"/>
              <a:t>,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elektromagnitli</a:t>
            </a:r>
            <a:r>
              <a:rPr lang="en-US" dirty="0"/>
              <a:t>,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uzuvchi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.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115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949" y="305910"/>
            <a:ext cx="8596668" cy="624153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Yarim</a:t>
            </a:r>
            <a:r>
              <a:rPr lang="en-US" dirty="0" smtClean="0"/>
              <a:t> </a:t>
            </a:r>
            <a:r>
              <a:rPr lang="en-US" dirty="0" err="1"/>
              <a:t>o’tkazgichli</a:t>
            </a:r>
            <a:r>
              <a:rPr lang="en-US" dirty="0"/>
              <a:t> </a:t>
            </a:r>
            <a:r>
              <a:rPr lang="en-US" dirty="0" err="1"/>
              <a:t>uzuvchilar</a:t>
            </a:r>
            <a:r>
              <a:rPr lang="en-US" dirty="0"/>
              <a:t> </a:t>
            </a:r>
            <a:r>
              <a:rPr lang="en-US" dirty="0" err="1"/>
              <a:t>ekspluatatsiya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nominal </a:t>
            </a:r>
            <a:r>
              <a:rPr lang="en-US" dirty="0" err="1"/>
              <a:t>tokni</a:t>
            </a:r>
            <a:r>
              <a:rPr lang="en-US" dirty="0"/>
              <a:t>, q.t. </a:t>
            </a:r>
            <a:r>
              <a:rPr lang="en-US" dirty="0" err="1"/>
              <a:t>zonasida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ketish</a:t>
            </a:r>
            <a:r>
              <a:rPr lang="en-US" dirty="0"/>
              <a:t> </a:t>
            </a:r>
            <a:r>
              <a:rPr lang="en-US" dirty="0" err="1"/>
              <a:t>tokini</a:t>
            </a:r>
            <a:r>
              <a:rPr lang="en-US" dirty="0"/>
              <a:t>, </a:t>
            </a:r>
            <a:r>
              <a:rPr lang="en-US" dirty="0" err="1"/>
              <a:t>o’ta</a:t>
            </a:r>
            <a:r>
              <a:rPr lang="en-US" dirty="0"/>
              <a:t> </a:t>
            </a:r>
            <a:r>
              <a:rPr lang="en-US" dirty="0" err="1"/>
              <a:t>yuklanishlar</a:t>
            </a:r>
            <a:r>
              <a:rPr lang="en-US" dirty="0"/>
              <a:t> </a:t>
            </a:r>
            <a:r>
              <a:rPr lang="en-US" dirty="0" err="1"/>
              <a:t>zonasida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ketish</a:t>
            </a:r>
            <a:r>
              <a:rPr lang="en-US" dirty="0"/>
              <a:t> </a:t>
            </a:r>
            <a:r>
              <a:rPr lang="en-US" dirty="0" err="1"/>
              <a:t>vaqtini</a:t>
            </a:r>
            <a:r>
              <a:rPr lang="en-US" dirty="0"/>
              <a:t>, </a:t>
            </a:r>
            <a:r>
              <a:rPr lang="en-US" dirty="0" err="1"/>
              <a:t>selektiv</a:t>
            </a:r>
            <a:r>
              <a:rPr lang="en-US" dirty="0"/>
              <a:t> </a:t>
            </a:r>
            <a:r>
              <a:rPr lang="en-US" dirty="0" err="1"/>
              <a:t>avtomatlarda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zonasida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ketish</a:t>
            </a:r>
            <a:r>
              <a:rPr lang="en-US" dirty="0"/>
              <a:t> </a:t>
            </a:r>
            <a:r>
              <a:rPr lang="en-US" dirty="0" err="1"/>
              <a:t>vaqtini</a:t>
            </a:r>
            <a:r>
              <a:rPr lang="en-US" dirty="0"/>
              <a:t> </a:t>
            </a:r>
            <a:r>
              <a:rPr lang="en-US" dirty="0" err="1"/>
              <a:t>rostlash</a:t>
            </a:r>
            <a:r>
              <a:rPr lang="en-US" dirty="0"/>
              <a:t> (</a:t>
            </a:r>
            <a:r>
              <a:rPr lang="en-US" dirty="0" err="1"/>
              <a:t>o’zgartirish</a:t>
            </a:r>
            <a:r>
              <a:rPr lang="en-US" dirty="0"/>
              <a:t>) </a:t>
            </a:r>
            <a:r>
              <a:rPr lang="en-US" dirty="0" err="1"/>
              <a:t>imkoniga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cheklovchi</a:t>
            </a:r>
            <a:r>
              <a:rPr lang="en-US" dirty="0"/>
              <a:t> </a:t>
            </a:r>
            <a:r>
              <a:rPr lang="en-US" dirty="0" err="1"/>
              <a:t>avtomatlarning</a:t>
            </a:r>
            <a:r>
              <a:rPr lang="en-US" dirty="0"/>
              <a:t> </a:t>
            </a:r>
            <a:r>
              <a:rPr lang="en-US" dirty="0" err="1"/>
              <a:t>elektromagnitli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o’tkazgichli</a:t>
            </a:r>
            <a:r>
              <a:rPr lang="en-US" dirty="0"/>
              <a:t> </a:t>
            </a:r>
            <a:r>
              <a:rPr lang="en-US" dirty="0" err="1"/>
              <a:t>uzuvchilari</a:t>
            </a:r>
            <a:r>
              <a:rPr lang="en-US" dirty="0"/>
              <a:t> </a:t>
            </a:r>
            <a:r>
              <a:rPr lang="en-US" dirty="0" err="1"/>
              <a:t>oldindan</a:t>
            </a:r>
            <a:r>
              <a:rPr lang="en-US" dirty="0"/>
              <a:t> </a:t>
            </a:r>
            <a:r>
              <a:rPr lang="en-US" dirty="0" err="1"/>
              <a:t>qo’yilmagan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toklarini</a:t>
            </a:r>
            <a:r>
              <a:rPr lang="en-US" dirty="0"/>
              <a:t> </a:t>
            </a:r>
            <a:r>
              <a:rPr lang="en-US" dirty="0" err="1"/>
              <a:t>o’chiradi</a:t>
            </a:r>
            <a:r>
              <a:rPr lang="en-US" dirty="0"/>
              <a:t>, </a:t>
            </a:r>
            <a:r>
              <a:rPr lang="en-US" dirty="0" err="1"/>
              <a:t>selektiv</a:t>
            </a:r>
            <a:r>
              <a:rPr lang="en-US" dirty="0"/>
              <a:t> </a:t>
            </a:r>
            <a:r>
              <a:rPr lang="en-US" dirty="0" err="1"/>
              <a:t>avtomatlarning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o’tkazgichli</a:t>
            </a:r>
            <a:r>
              <a:rPr lang="en-US" dirty="0"/>
              <a:t> </a:t>
            </a:r>
            <a:r>
              <a:rPr lang="en-US" dirty="0" err="1"/>
              <a:t>uzuvchilari</a:t>
            </a:r>
            <a:r>
              <a:rPr lang="en-US" dirty="0"/>
              <a:t> q.t. </a:t>
            </a:r>
            <a:r>
              <a:rPr lang="en-US" dirty="0" err="1"/>
              <a:t>tokiga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ru-RU" dirty="0"/>
              <a:t>ь</a:t>
            </a:r>
            <a:r>
              <a:rPr lang="en-US" dirty="0" err="1"/>
              <a:t>liq</a:t>
            </a:r>
            <a:r>
              <a:rPr lang="en-US" dirty="0"/>
              <a:t> </a:t>
            </a:r>
            <a:r>
              <a:rPr lang="en-US" dirty="0" err="1"/>
              <a:t>bo’lmagan</a:t>
            </a:r>
            <a:r>
              <a:rPr lang="en-US" dirty="0"/>
              <a:t> </a:t>
            </a:r>
            <a:r>
              <a:rPr lang="en-US" dirty="0" err="1"/>
              <a:t>doimiy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ushalmasi</a:t>
            </a:r>
            <a:r>
              <a:rPr lang="en-US" dirty="0"/>
              <a:t> (</a:t>
            </a:r>
            <a:r>
              <a:rPr lang="en-US" dirty="0" err="1"/>
              <a:t>vqderjka</a:t>
            </a:r>
            <a:r>
              <a:rPr lang="en-US" dirty="0"/>
              <a:t> </a:t>
            </a:r>
            <a:r>
              <a:rPr lang="en-US" dirty="0" err="1"/>
              <a:t>vremeni</a:t>
            </a:r>
            <a:r>
              <a:rPr lang="en-US" dirty="0"/>
              <a:t> )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uzadi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A3700 S </a:t>
            </a:r>
            <a:r>
              <a:rPr lang="en-US" dirty="0" err="1"/>
              <a:t>selektiv</a:t>
            </a:r>
            <a:r>
              <a:rPr lang="en-US" dirty="0"/>
              <a:t> </a:t>
            </a:r>
            <a:r>
              <a:rPr lang="en-US" dirty="0" err="1"/>
              <a:t>avtomatlarning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ketish</a:t>
            </a:r>
            <a:r>
              <a:rPr lang="en-US" dirty="0"/>
              <a:t> </a:t>
            </a:r>
            <a:r>
              <a:rPr lang="en-US" dirty="0" err="1"/>
              <a:t>vaqti</a:t>
            </a:r>
            <a:r>
              <a:rPr lang="en-US" dirty="0"/>
              <a:t> </a:t>
            </a:r>
            <a:r>
              <a:rPr lang="en-US" dirty="0" err="1"/>
              <a:t>uzuvchining</a:t>
            </a:r>
            <a:r>
              <a:rPr lang="en-US" dirty="0"/>
              <a:t> 6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oshirilgan</a:t>
            </a:r>
            <a:r>
              <a:rPr lang="en-US" dirty="0"/>
              <a:t> </a:t>
            </a:r>
            <a:r>
              <a:rPr lang="en-US" dirty="0" err="1"/>
              <a:t>tokida</a:t>
            </a:r>
            <a:r>
              <a:rPr lang="en-US" dirty="0"/>
              <a:t> 4-16 </a:t>
            </a:r>
            <a:r>
              <a:rPr lang="en-US" dirty="0" err="1"/>
              <a:t>sekundga</a:t>
            </a:r>
            <a:r>
              <a:rPr lang="en-US" dirty="0"/>
              <a:t>, q.t. </a:t>
            </a:r>
            <a:r>
              <a:rPr lang="en-US" dirty="0" err="1"/>
              <a:t>zonasida</a:t>
            </a:r>
            <a:r>
              <a:rPr lang="en-US" dirty="0"/>
              <a:t> 0,1 </a:t>
            </a:r>
            <a:r>
              <a:rPr lang="en-US" dirty="0" err="1"/>
              <a:t>va</a:t>
            </a:r>
            <a:r>
              <a:rPr lang="en-US" dirty="0"/>
              <a:t> 0,4 </a:t>
            </a:r>
            <a:r>
              <a:rPr lang="en-US" dirty="0" err="1"/>
              <a:t>sekundga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A3701B </a:t>
            </a:r>
            <a:r>
              <a:rPr lang="en-US" dirty="0" err="1"/>
              <a:t>va</a:t>
            </a:r>
            <a:r>
              <a:rPr lang="en-US" dirty="0"/>
              <a:t> A3702B </a:t>
            </a:r>
            <a:r>
              <a:rPr lang="en-US" dirty="0" err="1"/>
              <a:t>avtomatlarida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uzuvchi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 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 3711B, 12B : Nominal </a:t>
            </a:r>
            <a:r>
              <a:rPr lang="en-US" dirty="0" err="1"/>
              <a:t>toki</a:t>
            </a:r>
            <a:r>
              <a:rPr lang="en-US" dirty="0"/>
              <a:t> : I</a:t>
            </a:r>
            <a:r>
              <a:rPr lang="en-US" baseline="-25000" dirty="0"/>
              <a:t>n.</a:t>
            </a:r>
            <a:r>
              <a:rPr lang="en-US" dirty="0"/>
              <a:t>=160 A, </a:t>
            </a:r>
            <a:r>
              <a:rPr lang="en-US" dirty="0" err="1"/>
              <a:t>uzuvchi</a:t>
            </a:r>
            <a:r>
              <a:rPr lang="en-US" dirty="0"/>
              <a:t> </a:t>
            </a:r>
            <a:r>
              <a:rPr lang="en-US" dirty="0" err="1"/>
              <a:t>elementining</a:t>
            </a:r>
            <a:r>
              <a:rPr lang="en-US" dirty="0"/>
              <a:t> nominal </a:t>
            </a:r>
            <a:r>
              <a:rPr lang="en-US" dirty="0" err="1"/>
              <a:t>toki</a:t>
            </a:r>
            <a:r>
              <a:rPr lang="en-US" dirty="0"/>
              <a:t> I</a:t>
            </a:r>
            <a:r>
              <a:rPr lang="en-US" baseline="-25000" dirty="0"/>
              <a:t>n.uz </a:t>
            </a:r>
            <a:r>
              <a:rPr lang="en-US" dirty="0"/>
              <a:t>= 80A </a:t>
            </a:r>
            <a:r>
              <a:rPr lang="en-US" dirty="0" err="1"/>
              <a:t>va</a:t>
            </a:r>
            <a:r>
              <a:rPr lang="en-US" dirty="0"/>
              <a:t> 160A.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71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080" y="262778"/>
            <a:ext cx="11140855" cy="626741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A3721B, 22B, I</a:t>
            </a:r>
            <a:r>
              <a:rPr lang="en-US" baseline="-25000" dirty="0"/>
              <a:t>n. </a:t>
            </a:r>
            <a:r>
              <a:rPr lang="en-US" dirty="0"/>
              <a:t>= 250A, I</a:t>
            </a:r>
            <a:r>
              <a:rPr lang="en-US" baseline="-25000" dirty="0"/>
              <a:t>n.uz </a:t>
            </a:r>
            <a:r>
              <a:rPr lang="en-US" dirty="0"/>
              <a:t>= 250A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A3731B, 32B, I</a:t>
            </a:r>
            <a:r>
              <a:rPr lang="en-US" baseline="-25000" dirty="0"/>
              <a:t>n. </a:t>
            </a:r>
            <a:r>
              <a:rPr lang="en-US" dirty="0"/>
              <a:t>= 400A, I</a:t>
            </a:r>
            <a:r>
              <a:rPr lang="en-US" baseline="-25000" dirty="0"/>
              <a:t>n.uz </a:t>
            </a:r>
            <a:r>
              <a:rPr lang="en-US" dirty="0"/>
              <a:t>= 400A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A3741B, 42B, I</a:t>
            </a:r>
            <a:r>
              <a:rPr lang="en-US" baseline="-25000" dirty="0"/>
              <a:t>n. </a:t>
            </a:r>
            <a:r>
              <a:rPr lang="en-US" dirty="0"/>
              <a:t>= 630A, I</a:t>
            </a:r>
            <a:r>
              <a:rPr lang="en-US" baseline="-25000" dirty="0"/>
              <a:t>n.uz </a:t>
            </a:r>
            <a:r>
              <a:rPr lang="en-US" dirty="0"/>
              <a:t>= 630A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A3703S </a:t>
            </a:r>
            <a:r>
              <a:rPr lang="en-US" dirty="0" err="1"/>
              <a:t>va</a:t>
            </a:r>
            <a:r>
              <a:rPr lang="en-US" dirty="0"/>
              <a:t> A3704S </a:t>
            </a:r>
            <a:r>
              <a:rPr lang="en-US" dirty="0" err="1"/>
              <a:t>avtomatlarida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o’tkazgichli</a:t>
            </a:r>
            <a:r>
              <a:rPr lang="en-US" dirty="0"/>
              <a:t> </a:t>
            </a:r>
            <a:r>
              <a:rPr lang="en-US" dirty="0" err="1"/>
              <a:t>uchuvchi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A3733 S : I</a:t>
            </a:r>
            <a:r>
              <a:rPr lang="en-US" baseline="-25000" dirty="0"/>
              <a:t>n.</a:t>
            </a:r>
            <a:r>
              <a:rPr lang="en-US" dirty="0"/>
              <a:t>=250 A, I</a:t>
            </a:r>
            <a:r>
              <a:rPr lang="en-US" baseline="-25000" dirty="0"/>
              <a:t> n.uz </a:t>
            </a:r>
            <a:r>
              <a:rPr lang="en-US" dirty="0"/>
              <a:t>= 160, 200, 250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A3734 S : I</a:t>
            </a:r>
            <a:r>
              <a:rPr lang="en-US" baseline="-25000" dirty="0"/>
              <a:t>n.</a:t>
            </a:r>
            <a:r>
              <a:rPr lang="en-US" dirty="0"/>
              <a:t>=400 A, I</a:t>
            </a:r>
            <a:r>
              <a:rPr lang="en-US" baseline="-25000" dirty="0"/>
              <a:t> n.uz</a:t>
            </a:r>
            <a:r>
              <a:rPr lang="en-US" dirty="0"/>
              <a:t> = 250, 320, 400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A3743 S : I</a:t>
            </a:r>
            <a:r>
              <a:rPr lang="en-US" baseline="-25000" dirty="0"/>
              <a:t>n.</a:t>
            </a:r>
            <a:r>
              <a:rPr lang="en-US" dirty="0"/>
              <a:t>=400 A, I</a:t>
            </a:r>
            <a:r>
              <a:rPr lang="en-US" baseline="-25000" dirty="0"/>
              <a:t> n.uz</a:t>
            </a:r>
            <a:r>
              <a:rPr lang="en-US" dirty="0"/>
              <a:t> = 250, 320, 400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A3744 S : I</a:t>
            </a:r>
            <a:r>
              <a:rPr lang="en-US" baseline="-25000" dirty="0"/>
              <a:t>n.</a:t>
            </a:r>
            <a:r>
              <a:rPr lang="en-US" dirty="0"/>
              <a:t>=630 A, I</a:t>
            </a:r>
            <a:r>
              <a:rPr lang="en-US" baseline="-25000" dirty="0"/>
              <a:t> n.uz</a:t>
            </a:r>
            <a:r>
              <a:rPr lang="en-US" dirty="0"/>
              <a:t> = 400, 500, 630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A3705B </a:t>
            </a:r>
            <a:r>
              <a:rPr lang="en-US" dirty="0" err="1"/>
              <a:t>va</a:t>
            </a:r>
            <a:r>
              <a:rPr lang="en-US" dirty="0"/>
              <a:t> A3706B </a:t>
            </a:r>
            <a:r>
              <a:rPr lang="en-US" dirty="0" err="1"/>
              <a:t>avtomatlari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uzuvchili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A3715B;A3716B: I</a:t>
            </a:r>
            <a:r>
              <a:rPr lang="en-US" baseline="-25000" dirty="0"/>
              <a:t>n</a:t>
            </a:r>
            <a:r>
              <a:rPr lang="en-US" dirty="0"/>
              <a:t>=I</a:t>
            </a:r>
            <a:r>
              <a:rPr lang="en-US" baseline="-25000" dirty="0"/>
              <a:t>n.uz</a:t>
            </a:r>
            <a:r>
              <a:rPr lang="en-US" dirty="0"/>
              <a:t>=160A, I</a:t>
            </a:r>
            <a:r>
              <a:rPr lang="en-US" baseline="-25000" dirty="0"/>
              <a:t>n.uz</a:t>
            </a:r>
            <a:r>
              <a:rPr lang="en-US" dirty="0"/>
              <a:t>= 16, 20, 25, 32, 40, 50, 63, 80,100,125,160 A,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A3725B; 26B : I</a:t>
            </a:r>
            <a:r>
              <a:rPr lang="en-US" baseline="-25000" dirty="0"/>
              <a:t>n </a:t>
            </a:r>
            <a:r>
              <a:rPr lang="en-US" dirty="0"/>
              <a:t>= I</a:t>
            </a:r>
            <a:r>
              <a:rPr lang="en-US" baseline="-25000" dirty="0"/>
              <a:t>n.uz</a:t>
            </a:r>
            <a:r>
              <a:rPr lang="en-US" dirty="0"/>
              <a:t> = 250 A, I</a:t>
            </a:r>
            <a:r>
              <a:rPr lang="en-US" baseline="-25000" dirty="0"/>
              <a:t>n </a:t>
            </a:r>
            <a:r>
              <a:rPr lang="en-US" dirty="0"/>
              <a:t>= 160, 200, 250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A3735B; 36B : I</a:t>
            </a:r>
            <a:r>
              <a:rPr lang="en-US" baseline="-25000" dirty="0"/>
              <a:t>n</a:t>
            </a:r>
            <a:r>
              <a:rPr lang="en-US" dirty="0"/>
              <a:t> = I</a:t>
            </a:r>
            <a:r>
              <a:rPr lang="en-US" baseline="-25000" dirty="0"/>
              <a:t>n.uz</a:t>
            </a:r>
            <a:r>
              <a:rPr lang="en-US" dirty="0"/>
              <a:t> = 400 A, I</a:t>
            </a:r>
            <a:r>
              <a:rPr lang="en-US" baseline="-25000" dirty="0"/>
              <a:t>n </a:t>
            </a:r>
            <a:r>
              <a:rPr lang="en-US" dirty="0"/>
              <a:t>= 250, 320, 400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A3745B; 46B : I</a:t>
            </a:r>
            <a:r>
              <a:rPr lang="en-US" baseline="-25000" dirty="0"/>
              <a:t>n</a:t>
            </a:r>
            <a:r>
              <a:rPr lang="en-US" dirty="0"/>
              <a:t> = I</a:t>
            </a:r>
            <a:r>
              <a:rPr lang="en-US" baseline="-25000" dirty="0"/>
              <a:t>n.uz</a:t>
            </a:r>
            <a:r>
              <a:rPr lang="en-US" dirty="0"/>
              <a:t> = 630 A, I</a:t>
            </a:r>
            <a:r>
              <a:rPr lang="en-US" baseline="-25000" dirty="0"/>
              <a:t>n </a:t>
            </a:r>
            <a:r>
              <a:rPr lang="en-US" dirty="0"/>
              <a:t>= 400, 500, 630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AVM </a:t>
            </a:r>
            <a:r>
              <a:rPr lang="en-US" dirty="0" err="1"/>
              <a:t>avtomatlari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uzuvchili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selektiv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noselektiv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himoyaga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AVM-4 : I</a:t>
            </a:r>
            <a:r>
              <a:rPr lang="en-US" baseline="-25000" dirty="0"/>
              <a:t>n </a:t>
            </a:r>
            <a:r>
              <a:rPr lang="en-US" dirty="0"/>
              <a:t>= 400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AVM-10 : I</a:t>
            </a:r>
            <a:r>
              <a:rPr lang="en-US" baseline="-25000" dirty="0"/>
              <a:t>n</a:t>
            </a:r>
            <a:r>
              <a:rPr lang="en-US" dirty="0"/>
              <a:t> = 750 A, 1000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AVM-15 : I</a:t>
            </a:r>
            <a:r>
              <a:rPr lang="en-US" baseline="-25000" dirty="0"/>
              <a:t>n</a:t>
            </a:r>
            <a:r>
              <a:rPr lang="en-US" dirty="0"/>
              <a:t> = 1150 A, 1500 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AVM-20 : I</a:t>
            </a:r>
            <a:r>
              <a:rPr lang="en-US" baseline="-25000" dirty="0"/>
              <a:t>n</a:t>
            </a:r>
            <a:r>
              <a:rPr lang="en-US" dirty="0"/>
              <a:t> = 2000 A, 2500 A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2603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829" y="314537"/>
            <a:ext cx="8596668" cy="627604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/>
              <a:t>Elektron</a:t>
            </a:r>
            <a:r>
              <a:rPr lang="en-US" dirty="0"/>
              <a:t>” </a:t>
            </a:r>
            <a:r>
              <a:rPr lang="en-US" dirty="0" err="1"/>
              <a:t>avtomatida</a:t>
            </a:r>
            <a:r>
              <a:rPr lang="en-US" dirty="0"/>
              <a:t> </a:t>
            </a:r>
            <a:r>
              <a:rPr lang="en-US" dirty="0" err="1"/>
              <a:t>masofadan</a:t>
            </a:r>
            <a:r>
              <a:rPr lang="en-US" dirty="0"/>
              <a:t> </a:t>
            </a:r>
            <a:r>
              <a:rPr lang="en-US" dirty="0" err="1"/>
              <a:t>o’chiruvchi</a:t>
            </a:r>
            <a:r>
              <a:rPr lang="en-US" dirty="0"/>
              <a:t> </a:t>
            </a:r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uzuvchi</a:t>
            </a:r>
            <a:r>
              <a:rPr lang="en-US" dirty="0"/>
              <a:t>; minimal </a:t>
            </a:r>
            <a:r>
              <a:rPr lang="en-US" dirty="0" err="1"/>
              <a:t>uzuvchi</a:t>
            </a:r>
            <a:r>
              <a:rPr lang="en-US" dirty="0"/>
              <a:t> - U</a:t>
            </a:r>
            <a:r>
              <a:rPr lang="en-US" baseline="-25000" dirty="0"/>
              <a:t>n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 70-35 % </a:t>
            </a:r>
            <a:r>
              <a:rPr lang="en-US" dirty="0" err="1"/>
              <a:t>kuchlanishda</a:t>
            </a:r>
            <a:r>
              <a:rPr lang="en-US" dirty="0"/>
              <a:t> </a:t>
            </a:r>
            <a:r>
              <a:rPr lang="en-US" dirty="0" err="1"/>
              <a:t>uzadi</a:t>
            </a:r>
            <a:r>
              <a:rPr lang="en-US" dirty="0"/>
              <a:t>;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himoyasi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datchiklaridan</a:t>
            </a:r>
            <a:r>
              <a:rPr lang="en-US" dirty="0"/>
              <a:t>, </a:t>
            </a:r>
            <a:r>
              <a:rPr lang="en-US" dirty="0" err="1"/>
              <a:t>qarshiliklar</a:t>
            </a:r>
            <a:r>
              <a:rPr lang="en-US" dirty="0"/>
              <a:t> </a:t>
            </a:r>
            <a:r>
              <a:rPr lang="en-US" dirty="0" err="1"/>
              <a:t>blokidan</a:t>
            </a:r>
            <a:r>
              <a:rPr lang="en-US" dirty="0"/>
              <a:t>,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o’tkazgichli</a:t>
            </a:r>
            <a:r>
              <a:rPr lang="en-US" dirty="0"/>
              <a:t> </a:t>
            </a:r>
            <a:r>
              <a:rPr lang="en-US" dirty="0" err="1"/>
              <a:t>blokdan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uzuvchidan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datchigi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transformatorlaridir</a:t>
            </a:r>
            <a:r>
              <a:rPr lang="en-US" dirty="0"/>
              <a:t>.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himoyasi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ushalmasi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vaqt-tok</a:t>
            </a:r>
            <a:r>
              <a:rPr lang="en-US" dirty="0"/>
              <a:t> </a:t>
            </a:r>
            <a:r>
              <a:rPr lang="en-US" dirty="0" err="1"/>
              <a:t>xarakteristikasini</a:t>
            </a:r>
            <a:r>
              <a:rPr lang="en-US" dirty="0"/>
              <a:t> </a:t>
            </a:r>
            <a:r>
              <a:rPr lang="en-US" dirty="0" err="1"/>
              <a:t>tanlash</a:t>
            </a:r>
            <a:r>
              <a:rPr lang="en-US" dirty="0"/>
              <a:t> old </a:t>
            </a:r>
            <a:r>
              <a:rPr lang="en-US" dirty="0" err="1"/>
              <a:t>paneldagi</a:t>
            </a:r>
            <a:r>
              <a:rPr lang="en-US" dirty="0"/>
              <a:t> </a:t>
            </a:r>
            <a:r>
              <a:rPr lang="en-US" dirty="0" err="1"/>
              <a:t>ruchkalar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”</a:t>
            </a:r>
            <a:r>
              <a:rPr lang="en-US" dirty="0" err="1"/>
              <a:t>Elektron</a:t>
            </a:r>
            <a:r>
              <a:rPr lang="en-US" dirty="0"/>
              <a:t>”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quyidagilar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E06, I</a:t>
            </a:r>
            <a:r>
              <a:rPr lang="en-US" baseline="-25000" dirty="0"/>
              <a:t>n</a:t>
            </a:r>
            <a:r>
              <a:rPr lang="en-US" dirty="0"/>
              <a:t> = 630 A; </a:t>
            </a:r>
            <a:r>
              <a:rPr lang="en-US" dirty="0" err="1"/>
              <a:t>I</a:t>
            </a:r>
            <a:r>
              <a:rPr lang="en-US" baseline="-25000" dirty="0" err="1"/>
              <a:t>n.mth</a:t>
            </a:r>
            <a:r>
              <a:rPr lang="en-US" dirty="0"/>
              <a:t> = 250, 400, 630A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E16, I</a:t>
            </a:r>
            <a:r>
              <a:rPr lang="en-US" baseline="-25000" dirty="0"/>
              <a:t>n</a:t>
            </a:r>
            <a:r>
              <a:rPr lang="en-US" dirty="0"/>
              <a:t> = 1600A; </a:t>
            </a:r>
            <a:r>
              <a:rPr lang="en-US" dirty="0" err="1"/>
              <a:t>I</a:t>
            </a:r>
            <a:r>
              <a:rPr lang="en-US" baseline="-25000" dirty="0" err="1"/>
              <a:t>n.mth</a:t>
            </a:r>
            <a:r>
              <a:rPr lang="en-US" dirty="0"/>
              <a:t> = 630, 1000, 1250, 1600A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E25, I</a:t>
            </a:r>
            <a:r>
              <a:rPr lang="en-US" baseline="-25000" dirty="0"/>
              <a:t>n</a:t>
            </a:r>
            <a:r>
              <a:rPr lang="en-US" dirty="0"/>
              <a:t> = 2500A; </a:t>
            </a:r>
            <a:r>
              <a:rPr lang="en-US" dirty="0" err="1"/>
              <a:t>I</a:t>
            </a:r>
            <a:r>
              <a:rPr lang="en-US" baseline="-25000" dirty="0" err="1"/>
              <a:t>n.mth</a:t>
            </a:r>
            <a:r>
              <a:rPr lang="en-US" dirty="0"/>
              <a:t> = 1600, 2000, 2500A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E40, I</a:t>
            </a:r>
            <a:r>
              <a:rPr lang="en-US" baseline="-25000" dirty="0"/>
              <a:t>n </a:t>
            </a:r>
            <a:r>
              <a:rPr lang="en-US" dirty="0"/>
              <a:t>= 4000A; </a:t>
            </a:r>
            <a:r>
              <a:rPr lang="en-US" dirty="0" err="1"/>
              <a:t>I</a:t>
            </a:r>
            <a:r>
              <a:rPr lang="en-US" baseline="-25000" dirty="0" err="1"/>
              <a:t>n.mth</a:t>
            </a:r>
            <a:r>
              <a:rPr lang="en-US" dirty="0"/>
              <a:t> = 2500, 3200, 4000, 5000A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8414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ELEKTR ENERGIYASINI ISHLATUVCHILARI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               VA </a:t>
            </a:r>
            <a:r>
              <a:rPr lang="en-US" b="1" dirty="0"/>
              <a:t>ISTE</a:t>
            </a:r>
            <a:r>
              <a:rPr lang="en-US" dirty="0"/>
              <a:t>’</a:t>
            </a:r>
            <a:r>
              <a:rPr lang="en-US" b="1" dirty="0"/>
              <a:t>MOLCHILARI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10830304" cy="4651555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/>
              <a:t>Sanoatdagi</a:t>
            </a:r>
            <a:r>
              <a:rPr lang="en-US" b="1" dirty="0"/>
              <a:t> </a:t>
            </a:r>
            <a:r>
              <a:rPr lang="en-US" b="1" dirty="0" err="1"/>
              <a:t>elektroenergiya</a:t>
            </a:r>
            <a:r>
              <a:rPr lang="en-US" b="1" dirty="0"/>
              <a:t> </a:t>
            </a:r>
            <a:r>
              <a:rPr lang="en-US" b="1" dirty="0" err="1"/>
              <a:t>iste’molchilariva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err="1"/>
              <a:t>ishlatuvchilari</a:t>
            </a:r>
            <a:r>
              <a:rPr lang="en-US" b="1" dirty="0"/>
              <a:t> (EI </a:t>
            </a:r>
            <a:r>
              <a:rPr lang="en-US" b="1" dirty="0" err="1"/>
              <a:t>va</a:t>
            </a:r>
            <a:r>
              <a:rPr lang="en-US" b="1" dirty="0"/>
              <a:t> I) </a:t>
            </a:r>
            <a:r>
              <a:rPr lang="en-US" b="1" dirty="0" err="1"/>
              <a:t>hamda</a:t>
            </a:r>
            <a:r>
              <a:rPr lang="en-US" b="1" dirty="0"/>
              <a:t> </a:t>
            </a:r>
            <a:r>
              <a:rPr lang="en-US" b="1" dirty="0" err="1"/>
              <a:t>ularning</a:t>
            </a:r>
            <a:r>
              <a:rPr lang="en-US" b="1" dirty="0"/>
              <a:t> </a:t>
            </a:r>
            <a:r>
              <a:rPr lang="en-US" b="1" dirty="0" err="1"/>
              <a:t>tabaqalanishi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Konstruksiyasi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yicha</a:t>
            </a:r>
            <a:r>
              <a:rPr lang="en-US" dirty="0"/>
              <a:t> EI </a:t>
            </a:r>
            <a:r>
              <a:rPr lang="en-US" dirty="0" err="1"/>
              <a:t>va</a:t>
            </a:r>
            <a:r>
              <a:rPr lang="en-US" dirty="0"/>
              <a:t> I </a:t>
            </a:r>
            <a:r>
              <a:rPr lang="en-US" dirty="0" err="1"/>
              <a:t>lar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guruhlarga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linadi</a:t>
            </a:r>
            <a:r>
              <a:rPr lang="en-US" dirty="0"/>
              <a:t> 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I. </a:t>
            </a:r>
            <a:r>
              <a:rPr lang="en-US" dirty="0" err="1"/>
              <a:t>Elektrodvigatellari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 EI </a:t>
            </a:r>
            <a:r>
              <a:rPr lang="en-US" dirty="0" err="1"/>
              <a:t>va</a:t>
            </a:r>
            <a:r>
              <a:rPr lang="en-US" dirty="0"/>
              <a:t> I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II.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III.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yuritish</a:t>
            </a:r>
            <a:r>
              <a:rPr lang="en-US" dirty="0"/>
              <a:t> </a:t>
            </a:r>
            <a:r>
              <a:rPr lang="en-US" dirty="0" err="1"/>
              <a:t>sistemasi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EI </a:t>
            </a:r>
            <a:r>
              <a:rPr lang="en-US" dirty="0" err="1"/>
              <a:t>va</a:t>
            </a:r>
            <a:r>
              <a:rPr lang="en-US" dirty="0"/>
              <a:t> I </a:t>
            </a:r>
            <a:r>
              <a:rPr lang="en-US" dirty="0" err="1"/>
              <a:t>larning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harakteristikalari</a:t>
            </a:r>
            <a:r>
              <a:rPr lang="en-US" dirty="0"/>
              <a:t> </a:t>
            </a:r>
            <a:r>
              <a:rPr lang="en-US" dirty="0" err="1"/>
              <a:t>quyidagilar</a:t>
            </a:r>
            <a:r>
              <a:rPr lang="en-US" dirty="0"/>
              <a:t> 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1. Nominal </a:t>
            </a:r>
            <a:r>
              <a:rPr lang="en-US" dirty="0" err="1"/>
              <a:t>quvvati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2. </a:t>
            </a:r>
            <a:r>
              <a:rPr lang="en-US" dirty="0" err="1"/>
              <a:t>Kuchlanishi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3.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turi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4. </a:t>
            </a:r>
            <a:r>
              <a:rPr lang="en-US" dirty="0" err="1"/>
              <a:t>Fazalar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5. </a:t>
            </a:r>
            <a:r>
              <a:rPr lang="en-US" dirty="0" err="1"/>
              <a:t>Chastotasi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6.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rejimi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7.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ta’minoti</a:t>
            </a:r>
            <a:r>
              <a:rPr lang="en-US" dirty="0"/>
              <a:t> </a:t>
            </a:r>
            <a:r>
              <a:rPr lang="en-US" dirty="0" err="1"/>
              <a:t>ishonchliligi</a:t>
            </a:r>
            <a:r>
              <a:rPr lang="en-US" dirty="0"/>
              <a:t> </a:t>
            </a:r>
            <a:r>
              <a:rPr lang="en-US" dirty="0" err="1"/>
              <a:t>buyicha</a:t>
            </a:r>
            <a:r>
              <a:rPr lang="en-US" dirty="0"/>
              <a:t> </a:t>
            </a:r>
            <a:r>
              <a:rPr lang="en-US" dirty="0" err="1"/>
              <a:t>toifalari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8. </a:t>
            </a:r>
            <a:r>
              <a:rPr lang="en-US" dirty="0" err="1"/>
              <a:t>Mahsulot</a:t>
            </a:r>
            <a:r>
              <a:rPr lang="en-US" dirty="0"/>
              <a:t> </a:t>
            </a:r>
            <a:r>
              <a:rPr lang="en-US" dirty="0" err="1"/>
              <a:t>birligiga</a:t>
            </a:r>
            <a:r>
              <a:rPr lang="en-US" dirty="0"/>
              <a:t> </a:t>
            </a:r>
            <a:r>
              <a:rPr lang="en-US" dirty="0" err="1"/>
              <a:t>sarflanadigan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solishtirma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sarfi</a:t>
            </a:r>
            <a:r>
              <a:rPr lang="en-US" dirty="0"/>
              <a:t>, </a:t>
            </a:r>
            <a:r>
              <a:rPr lang="en-US" dirty="0" err="1"/>
              <a:t>maxsulot</a:t>
            </a:r>
            <a:r>
              <a:rPr lang="en-US" dirty="0"/>
              <a:t> </a:t>
            </a:r>
            <a:r>
              <a:rPr lang="en-US" dirty="0" err="1"/>
              <a:t>turlarini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ma’lumotnomalardan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9. </a:t>
            </a:r>
            <a:r>
              <a:rPr lang="en-US" dirty="0" err="1"/>
              <a:t>Joylashishi</a:t>
            </a:r>
            <a:r>
              <a:rPr lang="en-US" dirty="0"/>
              <a:t> </a:t>
            </a:r>
            <a:r>
              <a:rPr lang="en-US" dirty="0" err="1"/>
              <a:t>doimiyligi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yicha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chib</a:t>
            </a:r>
            <a:r>
              <a:rPr lang="en-US" dirty="0"/>
              <a:t> </a:t>
            </a:r>
            <a:r>
              <a:rPr lang="en-US" dirty="0" err="1"/>
              <a:t>yuruvchi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chiriluvchi</a:t>
            </a:r>
            <a:r>
              <a:rPr lang="en-US" dirty="0"/>
              <a:t> EI </a:t>
            </a:r>
            <a:r>
              <a:rPr lang="en-US" dirty="0" err="1"/>
              <a:t>lar</a:t>
            </a:r>
            <a:r>
              <a:rPr lang="en-US" dirty="0"/>
              <a:t> ham </a:t>
            </a:r>
            <a:r>
              <a:rPr lang="en-US" dirty="0" err="1"/>
              <a:t>mavjud</a:t>
            </a:r>
            <a:r>
              <a:rPr lang="en-US" dirty="0"/>
              <a:t>. </a:t>
            </a:r>
            <a:r>
              <a:rPr lang="en-US" dirty="0" err="1"/>
              <a:t>Bular</a:t>
            </a:r>
            <a:r>
              <a:rPr lang="en-US" dirty="0"/>
              <a:t> </a:t>
            </a:r>
            <a:r>
              <a:rPr lang="en-US" dirty="0" err="1"/>
              <a:t>kranlar</a:t>
            </a:r>
            <a:r>
              <a:rPr lang="en-US" dirty="0"/>
              <a:t>,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hol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qirquvchi</a:t>
            </a:r>
            <a:r>
              <a:rPr lang="en-US" dirty="0"/>
              <a:t> </a:t>
            </a:r>
            <a:r>
              <a:rPr lang="en-US" dirty="0" err="1"/>
              <a:t>stanoklar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764758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133</Words>
  <Application>Microsoft Office PowerPoint</Application>
  <PresentationFormat>Произвольный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Грань</vt:lpstr>
      <vt:lpstr>Saqlagichlar bilan himoya qilish</vt:lpstr>
      <vt:lpstr>Avtomatik o’chirgichlar (avtomatlar)</vt:lpstr>
      <vt:lpstr>Презентация PowerPoint</vt:lpstr>
      <vt:lpstr>Презентация PowerPoint</vt:lpstr>
      <vt:lpstr>Презентация PowerPoint</vt:lpstr>
      <vt:lpstr>Презентация PowerPoint</vt:lpstr>
      <vt:lpstr>ELEKTR ENERGIYASINI ISHLATUVCHILARI                    VA ISTE’MOLCHILARI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Saqlagichlar bilan himoya qilish</dc:title>
  <dc:creator>Электрик</dc:creator>
  <cp:lastModifiedBy>Elektrik</cp:lastModifiedBy>
  <cp:revision>2</cp:revision>
  <dcterms:created xsi:type="dcterms:W3CDTF">2021-12-23T07:10:08Z</dcterms:created>
  <dcterms:modified xsi:type="dcterms:W3CDTF">2023-07-07T09:48:40Z</dcterms:modified>
</cp:coreProperties>
</file>