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139552"/>
          </a:xfrm>
        </p:spPr>
        <p:txBody>
          <a:bodyPr>
            <a:normAutofit/>
          </a:bodyPr>
          <a:lstStyle/>
          <a:p>
            <a:r>
              <a:rPr lang="en-US" sz="3600" dirty="0" err="1"/>
              <a:t>Reaktor</a:t>
            </a:r>
            <a:r>
              <a:rPr lang="en-US" sz="3600" dirty="0"/>
              <a:t> </a:t>
            </a:r>
            <a:r>
              <a:rPr lang="en-US" sz="3600" dirty="0" err="1"/>
              <a:t>va</a:t>
            </a:r>
            <a:r>
              <a:rPr lang="en-US" sz="3600" dirty="0"/>
              <a:t> </a:t>
            </a:r>
            <a:r>
              <a:rPr lang="en-US" sz="3600" dirty="0" err="1"/>
              <a:t>yoy</a:t>
            </a:r>
            <a:r>
              <a:rPr lang="en-US" sz="3600" dirty="0"/>
              <a:t> </a:t>
            </a:r>
            <a:r>
              <a:rPr lang="en-US" sz="3600" dirty="0" err="1"/>
              <a:t>so‘ndiruvchi</a:t>
            </a:r>
            <a:r>
              <a:rPr lang="en-US" sz="3600" dirty="0"/>
              <a:t> </a:t>
            </a:r>
            <a:r>
              <a:rPr lang="en-US" sz="3600" dirty="0" err="1"/>
              <a:t>g‘altaklarni</a:t>
            </a:r>
            <a:r>
              <a:rPr lang="en-US" sz="3600" dirty="0"/>
              <a:t> </a:t>
            </a:r>
            <a:r>
              <a:rPr lang="en-US" sz="3600" dirty="0" err="1"/>
              <a:t>ishlatish</a:t>
            </a:r>
            <a:r>
              <a:rPr lang="en-US" sz="3600" dirty="0"/>
              <a:t>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568952" cy="4968552"/>
          </a:xfrm>
        </p:spPr>
        <p:txBody>
          <a:bodyPr>
            <a:noAutofit/>
          </a:bodyPr>
          <a:lstStyle/>
          <a:p>
            <a:r>
              <a:rPr lang="en-US" sz="1600" i="1" dirty="0" err="1"/>
              <a:t>Reaktorlar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  <a:r>
              <a:rPr lang="en-US" sz="1600" dirty="0" err="1"/>
              <a:t>Odatdagi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parchalangan</a:t>
            </a:r>
            <a:r>
              <a:rPr lang="en-US" sz="1600" dirty="0"/>
              <a:t> </a:t>
            </a:r>
            <a:r>
              <a:rPr lang="en-US" sz="1600" dirty="0" err="1"/>
              <a:t>liniya</a:t>
            </a:r>
            <a:r>
              <a:rPr lang="en-US" sz="1600" dirty="0"/>
              <a:t> </a:t>
            </a:r>
            <a:r>
              <a:rPr lang="en-US" sz="1600" dirty="0" err="1"/>
              <a:t>reaktorlari</a:t>
            </a:r>
            <a:r>
              <a:rPr lang="en-US" sz="1600" dirty="0"/>
              <a:t> </a:t>
            </a:r>
            <a:r>
              <a:rPr lang="en-US" sz="1600" dirty="0" err="1"/>
              <a:t>qisqa</a:t>
            </a:r>
            <a:r>
              <a:rPr lang="en-US" sz="1600" dirty="0"/>
              <a:t> </a:t>
            </a:r>
            <a:r>
              <a:rPr lang="en-US" sz="1600" dirty="0" err="1"/>
              <a:t>tutashuv</a:t>
            </a:r>
            <a:r>
              <a:rPr lang="en-US" sz="1600" dirty="0"/>
              <a:t> </a:t>
            </a:r>
            <a:r>
              <a:rPr lang="en-US" sz="1600" dirty="0" err="1"/>
              <a:t>toklarini</a:t>
            </a:r>
            <a:r>
              <a:rPr lang="en-US" sz="1600" dirty="0"/>
              <a:t> </a:t>
            </a:r>
            <a:r>
              <a:rPr lang="en-US" sz="1600" dirty="0" err="1"/>
              <a:t>cheklash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qisqa</a:t>
            </a:r>
            <a:r>
              <a:rPr lang="en-US" sz="1600" dirty="0"/>
              <a:t> </a:t>
            </a:r>
            <a:r>
              <a:rPr lang="en-US" sz="1600" dirty="0" err="1"/>
              <a:t>tutashuvda</a:t>
            </a:r>
            <a:r>
              <a:rPr lang="en-US" sz="1600" dirty="0"/>
              <a:t> </a:t>
            </a:r>
            <a:r>
              <a:rPr lang="en-US" sz="1600" dirty="0" err="1"/>
              <a:t>reaktor</a:t>
            </a:r>
            <a:r>
              <a:rPr lang="en-US" sz="1600" dirty="0"/>
              <a:t> </a:t>
            </a:r>
            <a:r>
              <a:rPr lang="en-US" sz="1600" dirty="0" err="1"/>
              <a:t>ortidagi</a:t>
            </a:r>
            <a:r>
              <a:rPr lang="en-US" sz="1600" dirty="0"/>
              <a:t> </a:t>
            </a:r>
            <a:r>
              <a:rPr lang="en-US" sz="1600" dirty="0" err="1"/>
              <a:t>shinalarda</a:t>
            </a:r>
            <a:r>
              <a:rPr lang="en-US" sz="1600" dirty="0"/>
              <a:t> </a:t>
            </a:r>
            <a:r>
              <a:rPr lang="en-US" sz="1600" dirty="0" err="1"/>
              <a:t>kuchlanishni</a:t>
            </a:r>
            <a:r>
              <a:rPr lang="en-US" sz="1600" dirty="0"/>
              <a:t> </a:t>
            </a:r>
            <a:r>
              <a:rPr lang="en-US" sz="1600" dirty="0" err="1"/>
              <a:t>tutib</a:t>
            </a:r>
            <a:r>
              <a:rPr lang="en-US" sz="1600" dirty="0"/>
              <a:t> </a:t>
            </a:r>
            <a:r>
              <a:rPr lang="en-US" sz="1600" dirty="0" err="1"/>
              <a:t>tutish</a:t>
            </a:r>
            <a:r>
              <a:rPr lang="en-US" sz="1600" dirty="0"/>
              <a:t> </a:t>
            </a:r>
            <a:r>
              <a:rPr lang="en-US" sz="1600" dirty="0" err="1"/>
              <a:t>uchun</a:t>
            </a:r>
            <a:r>
              <a:rPr lang="en-US" sz="1600" dirty="0"/>
              <a:t> </a:t>
            </a:r>
            <a:r>
              <a:rPr lang="en-US" sz="1600" dirty="0" err="1"/>
              <a:t>xizmat</a:t>
            </a:r>
            <a:r>
              <a:rPr lang="en-US" sz="1600" dirty="0"/>
              <a:t> </a:t>
            </a:r>
            <a:r>
              <a:rPr lang="en-US" sz="1600" dirty="0" err="1"/>
              <a:t>qiladi</a:t>
            </a:r>
            <a:r>
              <a:rPr lang="en-US" sz="1600" dirty="0"/>
              <a:t>. </a:t>
            </a:r>
            <a:r>
              <a:rPr lang="en-US" sz="1600" dirty="0" err="1"/>
              <a:t>Taqsimlavchi</a:t>
            </a:r>
            <a:r>
              <a:rPr lang="en-US" sz="1600" dirty="0"/>
              <a:t> </a:t>
            </a:r>
            <a:r>
              <a:rPr lang="en-US" sz="1600" dirty="0" err="1"/>
              <a:t>tarmoqlarda</a:t>
            </a:r>
            <a:r>
              <a:rPr lang="en-US" sz="1600" dirty="0"/>
              <a:t> </a:t>
            </a:r>
            <a:r>
              <a:rPr lang="en-US" sz="1600" dirty="0" err="1"/>
              <a:t>qisqa</a:t>
            </a:r>
            <a:r>
              <a:rPr lang="en-US" sz="1600" dirty="0"/>
              <a:t> </a:t>
            </a:r>
            <a:r>
              <a:rPr lang="en-US" sz="1600" dirty="0" err="1"/>
              <a:t>tutashuv</a:t>
            </a:r>
            <a:r>
              <a:rPr lang="en-US" sz="1600" dirty="0"/>
              <a:t> </a:t>
            </a:r>
            <a:r>
              <a:rPr lang="en-US" sz="1600" dirty="0" err="1"/>
              <a:t>sodir</a:t>
            </a:r>
            <a:r>
              <a:rPr lang="en-US" sz="1600" dirty="0"/>
              <a:t> </a:t>
            </a:r>
            <a:r>
              <a:rPr lang="en-US" sz="1600" dirty="0" err="1"/>
              <a:t>bo‘lganda</a:t>
            </a:r>
            <a:r>
              <a:rPr lang="en-US" sz="1600" dirty="0"/>
              <a:t> </a:t>
            </a:r>
            <a:r>
              <a:rPr lang="en-US" sz="1600" dirty="0" err="1"/>
              <a:t>reaktor</a:t>
            </a:r>
            <a:r>
              <a:rPr lang="en-US" sz="1600" dirty="0"/>
              <a:t> </a:t>
            </a:r>
            <a:r>
              <a:rPr lang="en-US" sz="1600" dirty="0" err="1"/>
              <a:t>shinalarda</a:t>
            </a:r>
            <a:r>
              <a:rPr lang="en-US" sz="1600" dirty="0"/>
              <a:t> 0,7</a:t>
            </a:r>
            <a:r>
              <a:rPr lang="en-US" sz="1600" i="1" dirty="0"/>
              <a:t>U</a:t>
            </a:r>
            <a:r>
              <a:rPr lang="en-US" sz="1600" i="1" baseline="-25000" dirty="0"/>
              <a:t>nom</a:t>
            </a:r>
            <a:r>
              <a:rPr lang="en-US" sz="1600" i="1" dirty="0"/>
              <a:t> </a:t>
            </a:r>
            <a:r>
              <a:rPr lang="en-US" sz="1600" baseline="-250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kam</a:t>
            </a:r>
            <a:r>
              <a:rPr lang="en-US" sz="1600" dirty="0"/>
              <a:t> </a:t>
            </a:r>
            <a:r>
              <a:rPr lang="en-US" sz="1600" dirty="0" err="1"/>
              <a:t>bo‘lmagan</a:t>
            </a:r>
            <a:r>
              <a:rPr lang="en-US" sz="1600" dirty="0"/>
              <a:t> </a:t>
            </a:r>
            <a:r>
              <a:rPr lang="en-US" sz="1600" dirty="0" err="1"/>
              <a:t>qoldiq</a:t>
            </a:r>
            <a:r>
              <a:rPr lang="en-US" sz="1600" dirty="0"/>
              <a:t> </a:t>
            </a:r>
            <a:r>
              <a:rPr lang="en-US" sz="1600" dirty="0" err="1"/>
              <a:t>kuchlanishni</a:t>
            </a:r>
            <a:r>
              <a:rPr lang="en-US" sz="1600" dirty="0"/>
              <a:t> </a:t>
            </a:r>
            <a:r>
              <a:rPr lang="en-US" sz="1600" dirty="0" err="1"/>
              <a:t>ta’minlashi</a:t>
            </a:r>
            <a:r>
              <a:rPr lang="en-US" sz="1600" dirty="0"/>
              <a:t> </a:t>
            </a:r>
            <a:r>
              <a:rPr lang="en-US" sz="1600" dirty="0" err="1"/>
              <a:t>shart</a:t>
            </a:r>
            <a:r>
              <a:rPr lang="en-US" sz="1600" dirty="0"/>
              <a:t>. </a:t>
            </a:r>
            <a:endParaRPr lang="ru-RU" sz="1600" dirty="0"/>
          </a:p>
          <a:p>
            <a:r>
              <a:rPr lang="en-US" sz="1600" dirty="0" err="1"/>
              <a:t>Seksion</a:t>
            </a:r>
            <a:r>
              <a:rPr lang="en-US" sz="1600" dirty="0"/>
              <a:t> </a:t>
            </a:r>
            <a:r>
              <a:rPr lang="en-US" sz="1600" dirty="0" err="1"/>
              <a:t>reaktorlar</a:t>
            </a:r>
            <a:r>
              <a:rPr lang="en-US" sz="1600" dirty="0"/>
              <a:t>, </a:t>
            </a:r>
            <a:r>
              <a:rPr lang="en-US" sz="1600" dirty="0" err="1"/>
              <a:t>asosan</a:t>
            </a:r>
            <a:r>
              <a:rPr lang="en-US" sz="1600" dirty="0"/>
              <a:t> </a:t>
            </a:r>
            <a:r>
              <a:rPr lang="en-US" sz="1600" dirty="0" err="1"/>
              <a:t>qisqa</a:t>
            </a:r>
            <a:r>
              <a:rPr lang="en-US" sz="1600" dirty="0"/>
              <a:t> </a:t>
            </a:r>
            <a:r>
              <a:rPr lang="en-US" sz="1600" dirty="0" err="1"/>
              <a:t>tutashuv</a:t>
            </a:r>
            <a:r>
              <a:rPr lang="en-US" sz="1600" dirty="0"/>
              <a:t> </a:t>
            </a:r>
            <a:r>
              <a:rPr lang="en-US" sz="1600" dirty="0" err="1"/>
              <a:t>toklarini</a:t>
            </a:r>
            <a:r>
              <a:rPr lang="en-US" sz="1600" dirty="0"/>
              <a:t> </a:t>
            </a:r>
            <a:r>
              <a:rPr lang="en-US" sz="1600" dirty="0" err="1"/>
              <a:t>cheklash</a:t>
            </a:r>
            <a:r>
              <a:rPr lang="en-US" sz="1600" dirty="0"/>
              <a:t> </a:t>
            </a:r>
            <a:r>
              <a:rPr lang="en-US" sz="1600" dirty="0" err="1"/>
              <a:t>uchun</a:t>
            </a:r>
            <a:r>
              <a:rPr lang="en-US" sz="1600" dirty="0"/>
              <a:t> </a:t>
            </a:r>
            <a:r>
              <a:rPr lang="en-US" sz="1600" dirty="0" err="1"/>
              <a:t>xizmat</a:t>
            </a:r>
            <a:r>
              <a:rPr lang="en-US" sz="1600" dirty="0"/>
              <a:t> </a:t>
            </a:r>
            <a:r>
              <a:rPr lang="en-US" sz="1600" dirty="0" err="1"/>
              <a:t>qiladi</a:t>
            </a:r>
            <a:r>
              <a:rPr lang="en-US" sz="1600" dirty="0"/>
              <a:t>. </a:t>
            </a:r>
            <a:r>
              <a:rPr lang="en-US" sz="1600" dirty="0" err="1"/>
              <a:t>Ularning</a:t>
            </a:r>
            <a:r>
              <a:rPr lang="en-US" sz="1600" dirty="0"/>
              <a:t> </a:t>
            </a:r>
            <a:r>
              <a:rPr lang="en-US" sz="1600" dirty="0" err="1"/>
              <a:t>induktivligi</a:t>
            </a:r>
            <a:r>
              <a:rPr lang="en-US" sz="1600" dirty="0"/>
              <a:t> 8-12% </a:t>
            </a:r>
            <a:r>
              <a:rPr lang="en-US" sz="1600" dirty="0" err="1"/>
              <a:t>ni</a:t>
            </a:r>
            <a:r>
              <a:rPr lang="en-US" sz="1600" dirty="0"/>
              <a:t>, nominal </a:t>
            </a:r>
            <a:r>
              <a:rPr lang="en-US" sz="1600" dirty="0" err="1"/>
              <a:t>toki</a:t>
            </a:r>
            <a:r>
              <a:rPr lang="en-US" sz="1600" dirty="0"/>
              <a:t> </a:t>
            </a:r>
            <a:r>
              <a:rPr lang="en-US" sz="1600" dirty="0" err="1"/>
              <a:t>esa</a:t>
            </a:r>
            <a:r>
              <a:rPr lang="en-US" sz="1600" dirty="0"/>
              <a:t> </a:t>
            </a:r>
            <a:r>
              <a:rPr lang="en-US" sz="1600" dirty="0" err="1"/>
              <a:t>shina</a:t>
            </a:r>
            <a:r>
              <a:rPr lang="en-US" sz="1600" dirty="0"/>
              <a:t> </a:t>
            </a:r>
            <a:r>
              <a:rPr lang="en-US" sz="1600" dirty="0" err="1"/>
              <a:t>seksiyasi</a:t>
            </a:r>
            <a:r>
              <a:rPr lang="en-US" sz="1600" dirty="0"/>
              <a:t> </a:t>
            </a:r>
            <a:r>
              <a:rPr lang="en-US" sz="1600" dirty="0" err="1"/>
              <a:t>tokining</a:t>
            </a:r>
            <a:r>
              <a:rPr lang="en-US" sz="1600" dirty="0"/>
              <a:t> 5070% </a:t>
            </a:r>
            <a:r>
              <a:rPr lang="en-US" sz="1600" dirty="0" err="1"/>
              <a:t>ni</a:t>
            </a:r>
            <a:r>
              <a:rPr lang="en-US" sz="1600" dirty="0"/>
              <a:t> </a:t>
            </a:r>
            <a:r>
              <a:rPr lang="en-US" sz="1600" dirty="0" err="1"/>
              <a:t>tashkil</a:t>
            </a:r>
            <a:r>
              <a:rPr lang="en-US" sz="1600" dirty="0"/>
              <a:t> </a:t>
            </a:r>
            <a:r>
              <a:rPr lang="en-US" sz="1600" dirty="0" err="1"/>
              <a:t>etadi</a:t>
            </a:r>
            <a:r>
              <a:rPr lang="en-US" sz="1600" dirty="0"/>
              <a:t>. </a:t>
            </a:r>
            <a:endParaRPr lang="ru-RU" sz="1600" dirty="0"/>
          </a:p>
          <a:p>
            <a:r>
              <a:rPr lang="en-US" sz="1600" dirty="0"/>
              <a:t>35 kV </a:t>
            </a:r>
            <a:r>
              <a:rPr lang="en-US" sz="1600" dirty="0" err="1"/>
              <a:t>gacha</a:t>
            </a:r>
            <a:r>
              <a:rPr lang="en-US" sz="1600" dirty="0"/>
              <a:t> </a:t>
            </a:r>
            <a:r>
              <a:rPr lang="en-US" sz="1600" dirty="0" err="1"/>
              <a:t>bo‘lgan</a:t>
            </a:r>
            <a:r>
              <a:rPr lang="en-US" sz="1600" dirty="0"/>
              <a:t> </a:t>
            </a:r>
            <a:r>
              <a:rPr lang="en-US" sz="1600" dirty="0" err="1"/>
              <a:t>kuchlanishli</a:t>
            </a:r>
            <a:r>
              <a:rPr lang="en-US" sz="1600" dirty="0"/>
              <a:t> </a:t>
            </a:r>
            <a:r>
              <a:rPr lang="en-US" sz="1600" dirty="0" err="1"/>
              <a:t>qurilmalarda</a:t>
            </a:r>
            <a:r>
              <a:rPr lang="en-US" sz="1600" dirty="0"/>
              <a:t> </a:t>
            </a:r>
            <a:r>
              <a:rPr lang="en-US" sz="1600" dirty="0" err="1"/>
              <a:t>quruq</a:t>
            </a:r>
            <a:r>
              <a:rPr lang="en-US" sz="1600" dirty="0"/>
              <a:t> </a:t>
            </a:r>
            <a:r>
              <a:rPr lang="en-US" sz="1600" dirty="0" err="1"/>
              <a:t>betonli</a:t>
            </a:r>
            <a:r>
              <a:rPr lang="en-US" sz="1600" dirty="0"/>
              <a:t> </a:t>
            </a:r>
            <a:r>
              <a:rPr lang="en-US" sz="1600" dirty="0" err="1"/>
              <a:t>reaktorlar</a:t>
            </a:r>
            <a:r>
              <a:rPr lang="en-US" sz="1600" dirty="0"/>
              <a:t> </a:t>
            </a:r>
            <a:r>
              <a:rPr lang="en-US" sz="1600" dirty="0" err="1"/>
              <a:t>keng</a:t>
            </a:r>
            <a:r>
              <a:rPr lang="en-US" sz="1600" dirty="0"/>
              <a:t> </a:t>
            </a:r>
            <a:r>
              <a:rPr lang="en-US" sz="1600" dirty="0" err="1"/>
              <a:t>tarqalgan</a:t>
            </a:r>
            <a:r>
              <a:rPr lang="en-US" sz="1600" dirty="0"/>
              <a:t> </a:t>
            </a:r>
            <a:r>
              <a:rPr lang="en-US" sz="1600" dirty="0" err="1"/>
              <a:t>bo‘lib</a:t>
            </a:r>
            <a:r>
              <a:rPr lang="en-US" sz="1600" dirty="0"/>
              <a:t>, </a:t>
            </a:r>
            <a:r>
              <a:rPr lang="en-US" sz="1600" dirty="0" err="1"/>
              <a:t>ular</a:t>
            </a:r>
            <a:r>
              <a:rPr lang="en-US" sz="1600" dirty="0"/>
              <a:t> </a:t>
            </a:r>
            <a:r>
              <a:rPr lang="en-US" sz="1600" dirty="0" err="1"/>
              <a:t>beton</a:t>
            </a:r>
            <a:r>
              <a:rPr lang="en-US" sz="1600" dirty="0"/>
              <a:t> </a:t>
            </a:r>
            <a:r>
              <a:rPr lang="en-US" sz="1600" dirty="0" err="1"/>
              <a:t>asosga</a:t>
            </a:r>
            <a:r>
              <a:rPr lang="en-US" sz="1600" dirty="0"/>
              <a:t> </a:t>
            </a:r>
            <a:r>
              <a:rPr lang="en-US" sz="1600" dirty="0" err="1"/>
              <a:t>qotirilgan</a:t>
            </a:r>
            <a:r>
              <a:rPr lang="en-US" sz="1600" dirty="0"/>
              <a:t> </a:t>
            </a:r>
            <a:r>
              <a:rPr lang="en-US" sz="1600" dirty="0" err="1"/>
              <a:t>izolyasiyali</a:t>
            </a:r>
            <a:r>
              <a:rPr lang="en-US" sz="1600" dirty="0"/>
              <a:t> </a:t>
            </a:r>
            <a:r>
              <a:rPr lang="en-US" sz="1600" dirty="0" err="1"/>
              <a:t>mis</a:t>
            </a:r>
            <a:r>
              <a:rPr lang="en-US" sz="1600" dirty="0"/>
              <a:t> </a:t>
            </a:r>
            <a:r>
              <a:rPr lang="en-US" sz="1600" dirty="0" err="1"/>
              <a:t>yoki</a:t>
            </a:r>
            <a:r>
              <a:rPr lang="en-US" sz="1600" dirty="0"/>
              <a:t> </a:t>
            </a:r>
            <a:r>
              <a:rPr lang="en-US" sz="1600" dirty="0" err="1"/>
              <a:t>alyumin</a:t>
            </a:r>
            <a:r>
              <a:rPr lang="en-US" sz="1600" dirty="0"/>
              <a:t> </a:t>
            </a:r>
            <a:r>
              <a:rPr lang="en-US" sz="1600" dirty="0" err="1"/>
              <a:t>simdan</a:t>
            </a:r>
            <a:r>
              <a:rPr lang="en-US" sz="1600" dirty="0"/>
              <a:t> </a:t>
            </a:r>
            <a:r>
              <a:rPr lang="en-US" sz="1600" dirty="0" err="1"/>
              <a:t>yasalgan</a:t>
            </a:r>
            <a:r>
              <a:rPr lang="en-US" sz="1600" dirty="0"/>
              <a:t> </a:t>
            </a:r>
            <a:r>
              <a:rPr lang="en-US" sz="1600" dirty="0" err="1"/>
              <a:t>chulg‘amlardan</a:t>
            </a:r>
            <a:r>
              <a:rPr lang="en-US" sz="1600" dirty="0"/>
              <a:t> </a:t>
            </a:r>
            <a:r>
              <a:rPr lang="en-US" sz="1600" dirty="0" err="1"/>
              <a:t>iborat</a:t>
            </a:r>
            <a:r>
              <a:rPr lang="en-US" sz="1600" dirty="0"/>
              <a:t>. </a:t>
            </a:r>
            <a:r>
              <a:rPr lang="en-US" sz="1600" dirty="0" err="1"/>
              <a:t>Ustunlar</a:t>
            </a:r>
            <a:r>
              <a:rPr lang="en-US" sz="1600" dirty="0"/>
              <a:t> </a:t>
            </a:r>
            <a:r>
              <a:rPr lang="en-US" sz="1600" dirty="0" err="1"/>
              <a:t>yoniga</a:t>
            </a:r>
            <a:r>
              <a:rPr lang="en-US" sz="1600" dirty="0"/>
              <a:t> </a:t>
            </a:r>
            <a:r>
              <a:rPr lang="en-US" sz="1600" dirty="0" err="1"/>
              <a:t>tayanch</a:t>
            </a:r>
            <a:r>
              <a:rPr lang="en-US" sz="1600" dirty="0"/>
              <a:t> </a:t>
            </a:r>
            <a:r>
              <a:rPr lang="en-US" sz="1600" dirty="0" err="1"/>
              <a:t>izolyatorlar</a:t>
            </a:r>
            <a:r>
              <a:rPr lang="en-US" sz="1600" dirty="0"/>
              <a:t> </a:t>
            </a:r>
            <a:r>
              <a:rPr lang="en-US" sz="1600" dirty="0" err="1"/>
              <a:t>shpilkalar</a:t>
            </a:r>
            <a:r>
              <a:rPr lang="en-US" sz="1600" dirty="0"/>
              <a:t> </a:t>
            </a:r>
            <a:r>
              <a:rPr lang="en-US" sz="1600" dirty="0" err="1"/>
              <a:t>yordamida</a:t>
            </a:r>
            <a:r>
              <a:rPr lang="en-US" sz="1600" dirty="0"/>
              <a:t> </a:t>
            </a:r>
            <a:r>
              <a:rPr lang="en-US" sz="1600" dirty="0" err="1"/>
              <a:t>mahkamlanadi</a:t>
            </a:r>
            <a:r>
              <a:rPr lang="en-US" sz="1600" dirty="0"/>
              <a:t>. </a:t>
            </a:r>
            <a:r>
              <a:rPr lang="en-US" sz="1600" dirty="0" err="1"/>
              <a:t>Ustunni</a:t>
            </a:r>
            <a:r>
              <a:rPr lang="en-US" sz="1600" dirty="0"/>
              <a:t> </a:t>
            </a:r>
            <a:r>
              <a:rPr lang="en-US" sz="1600" dirty="0" err="1"/>
              <a:t>tayyorlashda</a:t>
            </a:r>
            <a:r>
              <a:rPr lang="en-US" sz="1600" dirty="0"/>
              <a:t> </a:t>
            </a:r>
            <a:r>
              <a:rPr lang="en-US" sz="1600" dirty="0" err="1"/>
              <a:t>ular</a:t>
            </a:r>
            <a:r>
              <a:rPr lang="en-US" sz="1600" dirty="0"/>
              <a:t> </a:t>
            </a:r>
            <a:r>
              <a:rPr lang="en-US" sz="1600" dirty="0" err="1"/>
              <a:t>quritilib</a:t>
            </a:r>
            <a:r>
              <a:rPr lang="en-US" sz="1600" dirty="0"/>
              <a:t> </a:t>
            </a:r>
            <a:r>
              <a:rPr lang="en-US" sz="1600" dirty="0" err="1"/>
              <a:t>namlikka</a:t>
            </a:r>
            <a:r>
              <a:rPr lang="en-US" sz="1600" dirty="0"/>
              <a:t> </a:t>
            </a:r>
            <a:r>
              <a:rPr lang="en-US" sz="1600" dirty="0" err="1"/>
              <a:t>chidamli</a:t>
            </a:r>
            <a:r>
              <a:rPr lang="en-US" sz="1600" dirty="0"/>
              <a:t> </a:t>
            </a:r>
            <a:r>
              <a:rPr lang="en-US" sz="1600" dirty="0" err="1"/>
              <a:t>izolyasion</a:t>
            </a:r>
            <a:r>
              <a:rPr lang="en-US" sz="1600" dirty="0"/>
              <a:t> </a:t>
            </a:r>
            <a:r>
              <a:rPr lang="en-US" sz="1600" dirty="0" err="1"/>
              <a:t>lak</a:t>
            </a:r>
            <a:r>
              <a:rPr lang="en-US" sz="1600" dirty="0"/>
              <a:t> </a:t>
            </a:r>
            <a:r>
              <a:rPr lang="en-US" sz="1600" dirty="0" err="1"/>
              <a:t>bilan</a:t>
            </a:r>
            <a:r>
              <a:rPr lang="en-US" sz="1600" dirty="0"/>
              <a:t> </a:t>
            </a:r>
            <a:r>
              <a:rPr lang="en-US" sz="1600" dirty="0" err="1"/>
              <a:t>to‘yintiriladi</a:t>
            </a:r>
            <a:r>
              <a:rPr lang="en-US" sz="1600" dirty="0"/>
              <a:t>. </a:t>
            </a:r>
            <a:r>
              <a:rPr lang="en-US" sz="1600" dirty="0" err="1"/>
              <a:t>Ishlatish</a:t>
            </a:r>
            <a:r>
              <a:rPr lang="en-US" sz="1600" dirty="0"/>
              <a:t> </a:t>
            </a:r>
            <a:r>
              <a:rPr lang="en-US" sz="1600" dirty="0" err="1"/>
              <a:t>davrida</a:t>
            </a:r>
            <a:r>
              <a:rPr lang="en-US" sz="1600" dirty="0"/>
              <a:t> </a:t>
            </a:r>
            <a:r>
              <a:rPr lang="en-US" sz="1600" dirty="0" err="1"/>
              <a:t>reaktor</a:t>
            </a:r>
            <a:r>
              <a:rPr lang="en-US" sz="1600" dirty="0"/>
              <a:t> </a:t>
            </a:r>
            <a:r>
              <a:rPr lang="en-US" sz="1600" dirty="0" err="1"/>
              <a:t>chulg‘amlari</a:t>
            </a:r>
            <a:r>
              <a:rPr lang="en-US" sz="1600" dirty="0"/>
              <a:t> </a:t>
            </a:r>
            <a:r>
              <a:rPr lang="en-US" sz="1600" dirty="0" err="1"/>
              <a:t>izolyasiyasining</a:t>
            </a:r>
            <a:r>
              <a:rPr lang="en-US" sz="1600" dirty="0"/>
              <a:t> </a:t>
            </a:r>
            <a:r>
              <a:rPr lang="en-US" sz="1600" dirty="0" err="1"/>
              <a:t>tayanch</a:t>
            </a:r>
            <a:r>
              <a:rPr lang="en-US" sz="1600" dirty="0"/>
              <a:t> </a:t>
            </a:r>
            <a:r>
              <a:rPr lang="en-US" sz="1600" dirty="0" err="1"/>
              <a:t>izolyasiyatorlarining</a:t>
            </a:r>
            <a:r>
              <a:rPr lang="en-US" sz="1600" dirty="0"/>
              <a:t>  </a:t>
            </a:r>
            <a:r>
              <a:rPr lang="en-US" sz="1600" dirty="0" err="1"/>
              <a:t>shpilkasi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flanslariga</a:t>
            </a:r>
            <a:r>
              <a:rPr lang="en-US" sz="1600" dirty="0"/>
              <a:t> </a:t>
            </a:r>
            <a:r>
              <a:rPr lang="en-US" sz="1600" dirty="0" err="1"/>
              <a:t>nisbatan</a:t>
            </a:r>
            <a:r>
              <a:rPr lang="en-US" sz="1600" dirty="0"/>
              <a:t> </a:t>
            </a:r>
            <a:r>
              <a:rPr lang="en-US" sz="1600" dirty="0" err="1"/>
              <a:t>qarshiligi</a:t>
            </a:r>
            <a:r>
              <a:rPr lang="en-US" sz="1600" dirty="0"/>
              <a:t> 1000-2500 V li </a:t>
            </a:r>
            <a:r>
              <a:rPr lang="en-US" sz="1600" dirty="0" err="1"/>
              <a:t>megommetr</a:t>
            </a:r>
            <a:r>
              <a:rPr lang="en-US" sz="1600" dirty="0"/>
              <a:t> </a:t>
            </a:r>
            <a:r>
              <a:rPr lang="en-US" sz="1600" dirty="0" err="1"/>
              <a:t>yordamida</a:t>
            </a:r>
            <a:r>
              <a:rPr lang="en-US" sz="1600" dirty="0"/>
              <a:t> </a:t>
            </a:r>
            <a:r>
              <a:rPr lang="en-US" sz="1600" dirty="0" err="1"/>
              <a:t>tekshiriladi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u 0,1 </a:t>
            </a:r>
            <a:r>
              <a:rPr lang="en-US" sz="1600" dirty="0" err="1"/>
              <a:t>MOm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kam</a:t>
            </a:r>
            <a:r>
              <a:rPr lang="en-US" sz="1600" dirty="0"/>
              <a:t> </a:t>
            </a:r>
            <a:r>
              <a:rPr lang="en-US" sz="1600" dirty="0" err="1"/>
              <a:t>bo‘lmasligi</a:t>
            </a:r>
            <a:r>
              <a:rPr lang="en-US" sz="1600" dirty="0"/>
              <a:t> </a:t>
            </a:r>
            <a:r>
              <a:rPr lang="en-US" sz="1600" dirty="0" err="1"/>
              <a:t>lozim</a:t>
            </a:r>
            <a:r>
              <a:rPr lang="en-US" sz="1600" dirty="0"/>
              <a:t>. </a:t>
            </a:r>
            <a:r>
              <a:rPr lang="en-US" sz="1600" dirty="0" err="1"/>
              <a:t>Beton</a:t>
            </a:r>
            <a:r>
              <a:rPr lang="en-US" sz="1600" dirty="0"/>
              <a:t> </a:t>
            </a:r>
            <a:r>
              <a:rPr lang="en-US" sz="1600" dirty="0" err="1"/>
              <a:t>ustunlar</a:t>
            </a:r>
            <a:r>
              <a:rPr lang="en-US" sz="1600" dirty="0"/>
              <a:t> </a:t>
            </a:r>
            <a:r>
              <a:rPr lang="en-US" sz="1600" dirty="0" err="1"/>
              <a:t>qarshiligining</a:t>
            </a:r>
            <a:r>
              <a:rPr lang="en-US" sz="1600" dirty="0"/>
              <a:t> </a:t>
            </a:r>
            <a:r>
              <a:rPr lang="en-US" sz="1600" dirty="0" err="1"/>
              <a:t>kamayishi</a:t>
            </a:r>
            <a:r>
              <a:rPr lang="en-US" sz="1600" dirty="0"/>
              <a:t> normal </a:t>
            </a:r>
            <a:r>
              <a:rPr lang="en-US" sz="1600" dirty="0" err="1"/>
              <a:t>ish</a:t>
            </a:r>
            <a:r>
              <a:rPr lang="en-US" sz="1600" dirty="0"/>
              <a:t> </a:t>
            </a:r>
            <a:r>
              <a:rPr lang="en-US" sz="1600" dirty="0" err="1"/>
              <a:t>sharoitlarida</a:t>
            </a:r>
            <a:r>
              <a:rPr lang="en-US" sz="1600" dirty="0"/>
              <a:t> </a:t>
            </a:r>
            <a:r>
              <a:rPr lang="en-US" sz="1600" dirty="0" err="1"/>
              <a:t>reaktorga</a:t>
            </a:r>
            <a:r>
              <a:rPr lang="en-US" sz="1600" dirty="0"/>
              <a:t> </a:t>
            </a:r>
            <a:r>
              <a:rPr lang="en-US" sz="1600" dirty="0" err="1"/>
              <a:t>xech</a:t>
            </a:r>
            <a:r>
              <a:rPr lang="en-US" sz="1600" dirty="0"/>
              <a:t> </a:t>
            </a:r>
            <a:r>
              <a:rPr lang="en-US" sz="1600" dirty="0" err="1"/>
              <a:t>qanday</a:t>
            </a:r>
            <a:r>
              <a:rPr lang="en-US" sz="1600" dirty="0"/>
              <a:t> </a:t>
            </a:r>
            <a:r>
              <a:rPr lang="en-US" sz="1600" dirty="0" err="1"/>
              <a:t>xavf</a:t>
            </a:r>
            <a:r>
              <a:rPr lang="en-US" sz="1600" dirty="0"/>
              <a:t> </a:t>
            </a:r>
            <a:r>
              <a:rPr lang="en-US" sz="1600" dirty="0" err="1"/>
              <a:t>tug‘dirmaydi</a:t>
            </a:r>
            <a:r>
              <a:rPr lang="en-US" sz="1600" dirty="0"/>
              <a:t>, </a:t>
            </a:r>
            <a:r>
              <a:rPr lang="en-US" sz="1600" dirty="0" err="1"/>
              <a:t>biroq</a:t>
            </a:r>
            <a:r>
              <a:rPr lang="en-US" sz="1600" dirty="0"/>
              <a:t> </a:t>
            </a:r>
            <a:r>
              <a:rPr lang="en-US" sz="1600" dirty="0" err="1"/>
              <a:t>qisqa</a:t>
            </a:r>
            <a:r>
              <a:rPr lang="en-US" sz="1600" dirty="0"/>
              <a:t> </a:t>
            </a:r>
            <a:r>
              <a:rPr lang="en-US" sz="1600" dirty="0" err="1"/>
              <a:t>tutashuv</a:t>
            </a:r>
            <a:r>
              <a:rPr lang="en-US" sz="1600" dirty="0"/>
              <a:t> </a:t>
            </a:r>
            <a:r>
              <a:rPr lang="en-US" sz="1600" dirty="0" err="1"/>
              <a:t>vaqtida</a:t>
            </a:r>
            <a:r>
              <a:rPr lang="en-US" sz="1600" dirty="0"/>
              <a:t> </a:t>
            </a:r>
            <a:r>
              <a:rPr lang="en-US" sz="1600" dirty="0" err="1"/>
              <a:t>namlangan</a:t>
            </a:r>
            <a:r>
              <a:rPr lang="en-US" sz="1600" dirty="0"/>
              <a:t> </a:t>
            </a:r>
            <a:r>
              <a:rPr lang="en-US" sz="1600" dirty="0" err="1"/>
              <a:t>beton</a:t>
            </a:r>
            <a:r>
              <a:rPr lang="en-US" sz="1600" dirty="0"/>
              <a:t> </a:t>
            </a:r>
            <a:r>
              <a:rPr lang="en-US" sz="1600" dirty="0" err="1"/>
              <a:t>ustunda</a:t>
            </a:r>
            <a:r>
              <a:rPr lang="en-US" sz="1600" dirty="0"/>
              <a:t> </a:t>
            </a:r>
            <a:r>
              <a:rPr lang="en-US" sz="1600" dirty="0" err="1"/>
              <a:t>kuchlanish</a:t>
            </a:r>
            <a:r>
              <a:rPr lang="en-US" sz="1600" dirty="0"/>
              <a:t> </a:t>
            </a:r>
            <a:r>
              <a:rPr lang="en-US" sz="1600" dirty="0" err="1"/>
              <a:t>tushuvining</a:t>
            </a:r>
            <a:r>
              <a:rPr lang="en-US" sz="1600" dirty="0"/>
              <a:t> </a:t>
            </a:r>
            <a:r>
              <a:rPr lang="en-US" sz="1600" dirty="0" err="1"/>
              <a:t>katta</a:t>
            </a:r>
            <a:r>
              <a:rPr lang="en-US" sz="1600" dirty="0"/>
              <a:t> </a:t>
            </a:r>
            <a:r>
              <a:rPr lang="en-US" sz="1600" dirty="0" err="1"/>
              <a:t>bo‘lishi</a:t>
            </a:r>
            <a:r>
              <a:rPr lang="en-US" sz="1600" dirty="0"/>
              <a:t> </a:t>
            </a:r>
            <a:r>
              <a:rPr lang="en-US" sz="1600" dirty="0" err="1"/>
              <a:t>tufayli</a:t>
            </a:r>
            <a:r>
              <a:rPr lang="en-US" sz="1600" dirty="0"/>
              <a:t> </a:t>
            </a:r>
            <a:r>
              <a:rPr lang="en-US" sz="1600" dirty="0" err="1"/>
              <a:t>o‘ramlar</a:t>
            </a:r>
            <a:r>
              <a:rPr lang="en-US" sz="1600" dirty="0"/>
              <a:t> </a:t>
            </a:r>
            <a:r>
              <a:rPr lang="en-US" sz="1600" dirty="0" err="1"/>
              <a:t>orasida</a:t>
            </a:r>
            <a:r>
              <a:rPr lang="en-US" sz="1600" dirty="0"/>
              <a:t> </a:t>
            </a:r>
            <a:r>
              <a:rPr lang="en-US" sz="1600" dirty="0" err="1"/>
              <a:t>izolyasiya</a:t>
            </a:r>
            <a:r>
              <a:rPr lang="en-US" sz="1600" dirty="0"/>
              <a:t> </a:t>
            </a:r>
            <a:r>
              <a:rPr lang="en-US" sz="1600" dirty="0" err="1"/>
              <a:t>teshilishi</a:t>
            </a:r>
            <a:r>
              <a:rPr lang="en-US" sz="1600" dirty="0"/>
              <a:t> </a:t>
            </a:r>
            <a:r>
              <a:rPr lang="en-US" sz="1600" dirty="0" err="1"/>
              <a:t>mumkin</a:t>
            </a:r>
            <a:r>
              <a:rPr lang="en-US" sz="1600" dirty="0"/>
              <a:t>. </a:t>
            </a:r>
            <a:r>
              <a:rPr lang="en-US" sz="1600" dirty="0" err="1"/>
              <a:t>Tayanch</a:t>
            </a:r>
            <a:r>
              <a:rPr lang="en-US" sz="1600" dirty="0"/>
              <a:t> </a:t>
            </a:r>
            <a:r>
              <a:rPr lang="en-US" sz="1600" dirty="0" err="1"/>
              <a:t>izolyatorlari</a:t>
            </a:r>
            <a:r>
              <a:rPr lang="en-US" sz="1600" dirty="0"/>
              <a:t> </a:t>
            </a:r>
            <a:r>
              <a:rPr lang="en-US" sz="1600" dirty="0" err="1"/>
              <a:t>sanoat</a:t>
            </a:r>
            <a:r>
              <a:rPr lang="en-US" sz="1600" dirty="0"/>
              <a:t> </a:t>
            </a:r>
            <a:r>
              <a:rPr lang="en-US" sz="1600" dirty="0" err="1"/>
              <a:t>chastotasidagi</a:t>
            </a:r>
            <a:r>
              <a:rPr lang="en-US" sz="1600" dirty="0"/>
              <a:t> </a:t>
            </a:r>
            <a:r>
              <a:rPr lang="en-US" sz="1600" dirty="0" err="1"/>
              <a:t>oshirilgan</a:t>
            </a:r>
            <a:r>
              <a:rPr lang="en-US" sz="1600" dirty="0"/>
              <a:t> </a:t>
            </a:r>
            <a:r>
              <a:rPr lang="en-US" sz="1600" dirty="0" err="1"/>
              <a:t>kuchlanishda</a:t>
            </a:r>
            <a:r>
              <a:rPr lang="en-US" sz="1600" dirty="0"/>
              <a:t> </a:t>
            </a:r>
            <a:r>
              <a:rPr lang="en-US" sz="1600" dirty="0" err="1"/>
              <a:t>sinab</a:t>
            </a:r>
            <a:r>
              <a:rPr lang="en-US" sz="1600" dirty="0"/>
              <a:t> </a:t>
            </a:r>
            <a:r>
              <a:rPr lang="en-US" sz="1600" dirty="0" err="1"/>
              <a:t>ko‘riladi</a:t>
            </a:r>
            <a:r>
              <a:rPr lang="en-US" sz="1600" dirty="0"/>
              <a:t>.  </a:t>
            </a:r>
            <a:endParaRPr lang="ru-RU" sz="1600" dirty="0"/>
          </a:p>
          <a:p>
            <a:r>
              <a:rPr lang="en-US" sz="1600" dirty="0" err="1"/>
              <a:t>Ishlash</a:t>
            </a:r>
            <a:r>
              <a:rPr lang="en-US" sz="1600" dirty="0"/>
              <a:t> </a:t>
            </a:r>
            <a:r>
              <a:rPr lang="en-US" sz="1600" dirty="0" err="1"/>
              <a:t>vaqtida</a:t>
            </a:r>
            <a:r>
              <a:rPr lang="en-US" sz="1600" dirty="0"/>
              <a:t> </a:t>
            </a:r>
            <a:r>
              <a:rPr lang="en-US" sz="1600" dirty="0" err="1"/>
              <a:t>reaktordan</a:t>
            </a:r>
            <a:r>
              <a:rPr lang="en-US" sz="1600" dirty="0"/>
              <a:t> </a:t>
            </a:r>
            <a:r>
              <a:rPr lang="en-US" sz="1600" dirty="0" err="1"/>
              <a:t>katta</a:t>
            </a:r>
            <a:r>
              <a:rPr lang="en-US" sz="1600" dirty="0"/>
              <a:t> </a:t>
            </a:r>
            <a:r>
              <a:rPr lang="en-US" sz="1600" dirty="0" err="1"/>
              <a:t>miqdordagi</a:t>
            </a:r>
            <a:r>
              <a:rPr lang="en-US" sz="1600" dirty="0"/>
              <a:t> </a:t>
            </a:r>
            <a:r>
              <a:rPr lang="en-US" sz="1600" dirty="0" err="1"/>
              <a:t>issiqlik</a:t>
            </a:r>
            <a:r>
              <a:rPr lang="en-US" sz="1600" dirty="0"/>
              <a:t> </a:t>
            </a:r>
            <a:r>
              <a:rPr lang="en-US" sz="1600" dirty="0" err="1"/>
              <a:t>energiyasi</a:t>
            </a:r>
            <a:r>
              <a:rPr lang="en-US" sz="1600" dirty="0"/>
              <a:t> </a:t>
            </a:r>
            <a:r>
              <a:rPr lang="en-US" sz="1600" dirty="0" err="1"/>
              <a:t>ajraladi</a:t>
            </a:r>
            <a:r>
              <a:rPr lang="en-US" sz="1600" dirty="0"/>
              <a:t>. </a:t>
            </a:r>
            <a:r>
              <a:rPr lang="en-US" sz="1600" dirty="0" err="1"/>
              <a:t>Reaktorni</a:t>
            </a:r>
            <a:r>
              <a:rPr lang="en-US" sz="1600" dirty="0"/>
              <a:t> </a:t>
            </a:r>
            <a:r>
              <a:rPr lang="en-US" sz="1600" dirty="0" err="1"/>
              <a:t>sovitish</a:t>
            </a:r>
            <a:r>
              <a:rPr lang="en-US" sz="1600" dirty="0"/>
              <a:t>, </a:t>
            </a:r>
            <a:r>
              <a:rPr lang="en-US" sz="1600" dirty="0" err="1"/>
              <a:t>qoidaga</a:t>
            </a:r>
            <a:r>
              <a:rPr lang="en-US" sz="1600" dirty="0"/>
              <a:t> </a:t>
            </a:r>
            <a:r>
              <a:rPr lang="en-US" sz="1600" dirty="0" err="1"/>
              <a:t>ko‘ra</a:t>
            </a:r>
            <a:r>
              <a:rPr lang="en-US" sz="1600" dirty="0"/>
              <a:t>, </a:t>
            </a:r>
            <a:r>
              <a:rPr lang="en-US" sz="1600" dirty="0" err="1"/>
              <a:t>tabiiydir</a:t>
            </a:r>
            <a:r>
              <a:rPr lang="en-US" sz="1600" dirty="0"/>
              <a:t>. </a:t>
            </a:r>
            <a:r>
              <a:rPr lang="en-US" sz="1600" dirty="0" err="1"/>
              <a:t>Shu</a:t>
            </a:r>
            <a:r>
              <a:rPr lang="en-US" sz="1600" dirty="0"/>
              <a:t> </a:t>
            </a:r>
            <a:r>
              <a:rPr lang="en-US" sz="1600" dirty="0" err="1"/>
              <a:t>sababli</a:t>
            </a:r>
            <a:r>
              <a:rPr lang="en-US" sz="1600" dirty="0"/>
              <a:t> </a:t>
            </a:r>
            <a:r>
              <a:rPr lang="en-US" sz="1600" dirty="0" err="1"/>
              <a:t>reaktorlar</a:t>
            </a:r>
            <a:r>
              <a:rPr lang="en-US" sz="1600" dirty="0"/>
              <a:t> </a:t>
            </a:r>
            <a:r>
              <a:rPr lang="en-US" sz="1600" dirty="0" err="1"/>
              <a:t>joylashgan</a:t>
            </a:r>
            <a:r>
              <a:rPr lang="en-US" sz="1600" dirty="0"/>
              <a:t> </a:t>
            </a:r>
            <a:r>
              <a:rPr lang="en-US" sz="1600" dirty="0" err="1"/>
              <a:t>xonalarda</a:t>
            </a:r>
            <a:r>
              <a:rPr lang="en-US" sz="1600" dirty="0"/>
              <a:t> </a:t>
            </a:r>
            <a:r>
              <a:rPr lang="en-US" sz="1600" dirty="0" err="1"/>
              <a:t>sovituvchi</a:t>
            </a:r>
            <a:r>
              <a:rPr lang="en-US" sz="1600" dirty="0"/>
              <a:t> </a:t>
            </a:r>
            <a:r>
              <a:rPr lang="en-US" sz="1600" dirty="0" err="1"/>
              <a:t>xavo</a:t>
            </a:r>
            <a:r>
              <a:rPr lang="en-US" sz="1600" dirty="0"/>
              <a:t> </a:t>
            </a:r>
            <a:r>
              <a:rPr lang="en-US" sz="1600" dirty="0" err="1"/>
              <a:t>kanallari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ventilyasiyaning</a:t>
            </a:r>
            <a:r>
              <a:rPr lang="en-US" sz="1600" dirty="0"/>
              <a:t> </a:t>
            </a:r>
            <a:r>
              <a:rPr lang="en-US" sz="1600" dirty="0" err="1"/>
              <a:t>sozligini</a:t>
            </a:r>
            <a:r>
              <a:rPr lang="en-US" sz="1600" dirty="0"/>
              <a:t> </a:t>
            </a:r>
            <a:r>
              <a:rPr lang="en-US" sz="1600" dirty="0" err="1"/>
              <a:t>tekshirib</a:t>
            </a:r>
            <a:r>
              <a:rPr lang="en-US" sz="1600" dirty="0"/>
              <a:t> </a:t>
            </a:r>
            <a:r>
              <a:rPr lang="en-US" sz="1600" dirty="0" err="1"/>
              <a:t>turish</a:t>
            </a:r>
            <a:r>
              <a:rPr lang="en-US" sz="1600" dirty="0"/>
              <a:t> </a:t>
            </a:r>
            <a:r>
              <a:rPr lang="en-US" sz="1600" dirty="0" err="1"/>
              <a:t>lozim</a:t>
            </a:r>
            <a:r>
              <a:rPr lang="en-US" sz="1600" dirty="0"/>
              <a:t>.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451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9701"/>
          <p:cNvGrpSpPr/>
          <p:nvPr/>
        </p:nvGrpSpPr>
        <p:grpSpPr>
          <a:xfrm>
            <a:off x="323528" y="548680"/>
            <a:ext cx="3973845" cy="5753560"/>
            <a:chOff x="0" y="0"/>
            <a:chExt cx="4188693" cy="6689619"/>
          </a:xfrm>
        </p:grpSpPr>
        <p:pic>
          <p:nvPicPr>
            <p:cNvPr id="6" name="Picture 2189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130040" cy="3084195"/>
            </a:xfrm>
            <a:prstGeom prst="rect">
              <a:avLst/>
            </a:prstGeom>
          </p:spPr>
        </p:pic>
        <p:pic>
          <p:nvPicPr>
            <p:cNvPr id="7" name="Picture 2189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70" y="3086101"/>
              <a:ext cx="4127500" cy="3498850"/>
            </a:xfrm>
            <a:prstGeom prst="rect">
              <a:avLst/>
            </a:prstGeom>
          </p:spPr>
        </p:pic>
        <p:sp>
          <p:nvSpPr>
            <p:cNvPr id="8" name="Rectangle 21895"/>
            <p:cNvSpPr/>
            <p:nvPr/>
          </p:nvSpPr>
          <p:spPr>
            <a:xfrm>
              <a:off x="4129405" y="6427094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 </a:t>
              </a:r>
            </a:p>
          </p:txBody>
        </p:sp>
      </p:grpSp>
      <p:pic>
        <p:nvPicPr>
          <p:cNvPr id="9" name="Picture 23087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980729"/>
            <a:ext cx="4339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7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effectLst/>
              </a:rPr>
              <a:t>Izolyasiyalangan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neytralli</a:t>
            </a:r>
            <a:r>
              <a:rPr lang="en-US" sz="2800" dirty="0">
                <a:effectLst/>
              </a:rPr>
              <a:t> (a) </a:t>
            </a:r>
            <a:r>
              <a:rPr lang="en-US" sz="2800" dirty="0" err="1">
                <a:effectLst/>
              </a:rPr>
              <a:t>va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sig‘im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toki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kompensatsiyalangan</a:t>
            </a:r>
            <a:r>
              <a:rPr lang="en-US" sz="2800" dirty="0">
                <a:effectLst/>
              </a:rPr>
              <a:t> (b) </a:t>
            </a:r>
            <a:r>
              <a:rPr lang="en-US" sz="2800" dirty="0" err="1">
                <a:effectLst/>
              </a:rPr>
              <a:t>tarmoqlarda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fazaning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 smtClean="0">
                <a:effectLst/>
              </a:rPr>
              <a:t>yerga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>
                <a:effectLst/>
              </a:rPr>
              <a:t>ulanishi</a:t>
            </a:r>
            <a:r>
              <a:rPr lang="en-US" sz="2800" dirty="0">
                <a:effectLst/>
              </a:rPr>
              <a:t>. </a:t>
            </a:r>
            <a:endParaRPr lang="ru-RU" sz="2800" dirty="0"/>
          </a:p>
        </p:txBody>
      </p:sp>
      <p:grpSp>
        <p:nvGrpSpPr>
          <p:cNvPr id="4" name="Group 172583"/>
          <p:cNvGrpSpPr/>
          <p:nvPr/>
        </p:nvGrpSpPr>
        <p:grpSpPr>
          <a:xfrm>
            <a:off x="1285512" y="1916832"/>
            <a:ext cx="6530949" cy="4665084"/>
            <a:chOff x="0" y="0"/>
            <a:chExt cx="6531523" cy="4665672"/>
          </a:xfrm>
        </p:grpSpPr>
        <p:pic>
          <p:nvPicPr>
            <p:cNvPr id="5" name="Picture 924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68325" y="0"/>
              <a:ext cx="3825240" cy="2125980"/>
            </a:xfrm>
            <a:prstGeom prst="rect">
              <a:avLst/>
            </a:prstGeom>
          </p:spPr>
        </p:pic>
        <p:sp>
          <p:nvSpPr>
            <p:cNvPr id="6" name="Rectangle 9243"/>
            <p:cNvSpPr/>
            <p:nvPr/>
          </p:nvSpPr>
          <p:spPr>
            <a:xfrm>
              <a:off x="4394708" y="1967235"/>
              <a:ext cx="1712736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                             </a:t>
              </a:r>
            </a:p>
          </p:txBody>
        </p:sp>
        <p:pic>
          <p:nvPicPr>
            <p:cNvPr id="7" name="Picture 924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0330" y="2157730"/>
              <a:ext cx="4311650" cy="2249805"/>
            </a:xfrm>
            <a:prstGeom prst="rect">
              <a:avLst/>
            </a:prstGeom>
          </p:spPr>
        </p:pic>
        <p:sp>
          <p:nvSpPr>
            <p:cNvPr id="8" name="Rectangle 9246"/>
            <p:cNvSpPr/>
            <p:nvPr/>
          </p:nvSpPr>
          <p:spPr>
            <a:xfrm>
              <a:off x="0" y="4441292"/>
              <a:ext cx="354711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4.18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Rectangle 9247"/>
            <p:cNvSpPr/>
            <p:nvPr/>
          </p:nvSpPr>
          <p:spPr>
            <a:xfrm>
              <a:off x="266700" y="4441292"/>
              <a:ext cx="67498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-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248"/>
            <p:cNvSpPr/>
            <p:nvPr/>
          </p:nvSpPr>
          <p:spPr>
            <a:xfrm>
              <a:off x="316992" y="444129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9249"/>
            <p:cNvSpPr/>
            <p:nvPr/>
          </p:nvSpPr>
          <p:spPr>
            <a:xfrm>
              <a:off x="355092" y="4471412"/>
              <a:ext cx="6176431" cy="18438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rasm. Izolyasiyalangan neytralli (a) va sig‘im toki kompensatsiyalangan (b) 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54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Taqsimlovchi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qurilmalar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komplektini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ishlatish</a:t>
            </a:r>
            <a:r>
              <a:rPr lang="en-US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Taqsimlovchi</a:t>
            </a:r>
            <a:r>
              <a:rPr lang="en-US" dirty="0"/>
              <a:t> </a:t>
            </a:r>
            <a:r>
              <a:rPr lang="en-US" dirty="0" err="1"/>
              <a:t>qurilmalar</a:t>
            </a:r>
            <a:r>
              <a:rPr lang="en-US" dirty="0"/>
              <a:t> </a:t>
            </a:r>
            <a:r>
              <a:rPr lang="en-US" dirty="0" err="1"/>
              <a:t>komplekti</a:t>
            </a:r>
            <a:r>
              <a:rPr lang="en-US" dirty="0"/>
              <a:t> (TQK)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xarakterli</a:t>
            </a:r>
            <a:r>
              <a:rPr lang="en-US" dirty="0"/>
              <a:t> </a:t>
            </a:r>
            <a:r>
              <a:rPr lang="en-US" dirty="0" err="1"/>
              <a:t>jihatlari</a:t>
            </a:r>
            <a:r>
              <a:rPr lang="en-US" dirty="0"/>
              <a:t> </a:t>
            </a:r>
            <a:r>
              <a:rPr lang="en-US" dirty="0" err="1"/>
              <a:t>shundan</a:t>
            </a:r>
            <a:r>
              <a:rPr lang="en-US" dirty="0"/>
              <a:t> </a:t>
            </a:r>
            <a:r>
              <a:rPr lang="en-US" dirty="0" err="1"/>
              <a:t>iboratki</a:t>
            </a:r>
            <a:r>
              <a:rPr lang="en-US" dirty="0"/>
              <a:t>, </a:t>
            </a:r>
            <a:r>
              <a:rPr lang="en-US" dirty="0" err="1"/>
              <a:t>yacheykalarning</a:t>
            </a:r>
            <a:r>
              <a:rPr lang="en-US" dirty="0"/>
              <a:t> </a:t>
            </a:r>
            <a:r>
              <a:rPr lang="en-US" dirty="0" err="1"/>
              <a:t>o‘lchamlari</a:t>
            </a:r>
            <a:r>
              <a:rPr lang="en-US" dirty="0"/>
              <a:t> </a:t>
            </a:r>
            <a:r>
              <a:rPr lang="en-US" dirty="0" err="1"/>
              <a:t>cheklanganligi</a:t>
            </a:r>
            <a:r>
              <a:rPr lang="en-US" dirty="0"/>
              <a:t> </a:t>
            </a:r>
            <a:r>
              <a:rPr lang="en-US" dirty="0" err="1"/>
              <a:t>sababli</a:t>
            </a:r>
            <a:r>
              <a:rPr lang="en-US" dirty="0"/>
              <a:t> </a:t>
            </a:r>
            <a:r>
              <a:rPr lang="en-US" dirty="0" err="1"/>
              <a:t>ularda</a:t>
            </a:r>
            <a:r>
              <a:rPr lang="en-US" dirty="0"/>
              <a:t> </a:t>
            </a:r>
            <a:r>
              <a:rPr lang="en-US" dirty="0" err="1"/>
              <a:t>o‘rnatilgan</a:t>
            </a:r>
            <a:r>
              <a:rPr lang="en-US" dirty="0"/>
              <a:t> </a:t>
            </a:r>
            <a:r>
              <a:rPr lang="en-US" dirty="0" err="1"/>
              <a:t>jihozlarni</a:t>
            </a:r>
            <a:r>
              <a:rPr lang="en-US" dirty="0"/>
              <a:t> </a:t>
            </a:r>
            <a:r>
              <a:rPr lang="en-US" dirty="0" err="1"/>
              <a:t>ko‘rikdan</a:t>
            </a:r>
            <a:r>
              <a:rPr lang="en-US" dirty="0"/>
              <a:t> </a:t>
            </a:r>
            <a:r>
              <a:rPr lang="en-US" dirty="0" err="1"/>
              <a:t>o‘tkazish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ta’mirlash</a:t>
            </a:r>
            <a:r>
              <a:rPr lang="en-US" dirty="0"/>
              <a:t> </a:t>
            </a:r>
            <a:r>
              <a:rPr lang="en-US" dirty="0" err="1"/>
              <a:t>qiyin</a:t>
            </a:r>
            <a:r>
              <a:rPr lang="en-US" dirty="0"/>
              <a:t>. </a:t>
            </a:r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sharoitlarda</a:t>
            </a:r>
            <a:r>
              <a:rPr lang="en-US" dirty="0"/>
              <a:t> </a:t>
            </a:r>
            <a:r>
              <a:rPr lang="en-US" dirty="0" err="1"/>
              <a:t>shkaflarni</a:t>
            </a:r>
            <a:r>
              <a:rPr lang="en-US" dirty="0"/>
              <a:t> </a:t>
            </a:r>
            <a:r>
              <a:rPr lang="en-US" dirty="0" err="1"/>
              <a:t>montaj</a:t>
            </a:r>
            <a:r>
              <a:rPr lang="en-US" dirty="0"/>
              <a:t> </a:t>
            </a:r>
            <a:r>
              <a:rPr lang="en-US" dirty="0" err="1"/>
              <a:t>qilishning</a:t>
            </a:r>
            <a:r>
              <a:rPr lang="en-US" dirty="0"/>
              <a:t> </a:t>
            </a:r>
            <a:r>
              <a:rPr lang="en-US" dirty="0" err="1"/>
              <a:t>to‘g‘riligi</a:t>
            </a:r>
            <a:r>
              <a:rPr lang="en-US" dirty="0"/>
              <a:t>, </a:t>
            </a:r>
            <a:r>
              <a:rPr lang="en-US" dirty="0" err="1"/>
              <a:t>apparaturani</a:t>
            </a:r>
            <a:r>
              <a:rPr lang="en-US" dirty="0"/>
              <a:t> </a:t>
            </a:r>
            <a:r>
              <a:rPr lang="en-US" dirty="0" err="1"/>
              <a:t>sozlash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rostlashning</a:t>
            </a:r>
            <a:r>
              <a:rPr lang="en-US" dirty="0"/>
              <a:t> </a:t>
            </a:r>
            <a:r>
              <a:rPr lang="en-US" dirty="0" err="1"/>
              <a:t>sifati</a:t>
            </a:r>
            <a:r>
              <a:rPr lang="en-US" dirty="0"/>
              <a:t>, </a:t>
            </a:r>
            <a:r>
              <a:rPr lang="en-US" dirty="0" err="1"/>
              <a:t>qabultopshirish</a:t>
            </a:r>
            <a:r>
              <a:rPr lang="en-US" dirty="0"/>
              <a:t> </a:t>
            </a:r>
            <a:r>
              <a:rPr lang="en-US" dirty="0" err="1"/>
              <a:t>sinovlarining</a:t>
            </a:r>
            <a:r>
              <a:rPr lang="en-US" dirty="0"/>
              <a:t> </a:t>
            </a:r>
            <a:r>
              <a:rPr lang="en-US" dirty="0" err="1"/>
              <a:t>uslubi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hajmi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ahamiyat</a:t>
            </a:r>
            <a:r>
              <a:rPr lang="en-US" dirty="0"/>
              <a:t> </a:t>
            </a:r>
            <a:r>
              <a:rPr lang="en-US" dirty="0" err="1"/>
              <a:t>kasb</a:t>
            </a:r>
            <a:r>
              <a:rPr lang="en-US" dirty="0"/>
              <a:t> </a:t>
            </a:r>
            <a:r>
              <a:rPr lang="en-US" dirty="0" err="1"/>
              <a:t>etadi</a:t>
            </a:r>
            <a:r>
              <a:rPr lang="en-US" dirty="0"/>
              <a:t>. </a:t>
            </a:r>
            <a:r>
              <a:rPr lang="en-US" dirty="0" err="1"/>
              <a:t>Ko‘rsatilgan</a:t>
            </a:r>
            <a:r>
              <a:rPr lang="en-US" dirty="0"/>
              <a:t> </a:t>
            </a:r>
            <a:r>
              <a:rPr lang="en-US" dirty="0" err="1"/>
              <a:t>ishlarning</a:t>
            </a:r>
            <a:r>
              <a:rPr lang="en-US" dirty="0"/>
              <a:t> </a:t>
            </a:r>
            <a:r>
              <a:rPr lang="en-US" dirty="0" err="1"/>
              <a:t>diqqat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bajarilishi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jihatdan</a:t>
            </a:r>
            <a:r>
              <a:rPr lang="en-US" dirty="0"/>
              <a:t> </a:t>
            </a:r>
            <a:r>
              <a:rPr lang="en-US" dirty="0" err="1"/>
              <a:t>TQKning</a:t>
            </a:r>
            <a:r>
              <a:rPr lang="en-US" dirty="0"/>
              <a:t>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keyingi</a:t>
            </a:r>
            <a:r>
              <a:rPr lang="en-US" dirty="0"/>
              <a:t> </a:t>
            </a:r>
            <a:r>
              <a:rPr lang="en-US" dirty="0" err="1"/>
              <a:t>ishlatishning</a:t>
            </a:r>
            <a:r>
              <a:rPr lang="en-US" dirty="0"/>
              <a:t> </a:t>
            </a:r>
            <a:r>
              <a:rPr lang="en-US" dirty="0" err="1"/>
              <a:t>samaradorligini</a:t>
            </a:r>
            <a:r>
              <a:rPr lang="en-US" dirty="0"/>
              <a:t> </a:t>
            </a:r>
            <a:r>
              <a:rPr lang="en-US" dirty="0" err="1"/>
              <a:t>belgilaydi</a:t>
            </a:r>
            <a:r>
              <a:rPr lang="en-US" dirty="0"/>
              <a:t>.  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Konstruktiv</a:t>
            </a:r>
            <a:r>
              <a:rPr lang="en-US" dirty="0"/>
              <a:t> </a:t>
            </a:r>
            <a:r>
              <a:rPr lang="en-US" dirty="0" err="1"/>
              <a:t>jihatdan</a:t>
            </a:r>
            <a:r>
              <a:rPr lang="en-US" dirty="0"/>
              <a:t> TQK </a:t>
            </a:r>
            <a:r>
              <a:rPr lang="en-US" dirty="0" err="1"/>
              <a:t>shkafida</a:t>
            </a:r>
            <a:r>
              <a:rPr lang="en-US" dirty="0"/>
              <a:t> </a:t>
            </a:r>
            <a:r>
              <a:rPr lang="en-US" dirty="0" err="1"/>
              <a:t>butun</a:t>
            </a:r>
            <a:r>
              <a:rPr lang="en-US" dirty="0"/>
              <a:t> </a:t>
            </a:r>
            <a:r>
              <a:rPr lang="en-US" dirty="0" err="1"/>
              <a:t>bo‘shliq</a:t>
            </a:r>
            <a:r>
              <a:rPr lang="en-US" dirty="0"/>
              <a:t> </a:t>
            </a:r>
            <a:r>
              <a:rPr lang="en-US" dirty="0" err="1"/>
              <a:t>metall</a:t>
            </a:r>
            <a:r>
              <a:rPr lang="en-US" dirty="0"/>
              <a:t> </a:t>
            </a:r>
            <a:r>
              <a:rPr lang="en-US" dirty="0" err="1"/>
              <a:t>to‘siqlar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apparatlari</a:t>
            </a:r>
            <a:r>
              <a:rPr lang="en-US" dirty="0"/>
              <a:t>, </a:t>
            </a:r>
            <a:r>
              <a:rPr lang="en-US" dirty="0" err="1"/>
              <a:t>yig‘uv</a:t>
            </a:r>
            <a:r>
              <a:rPr lang="en-US" dirty="0"/>
              <a:t> </a:t>
            </a:r>
            <a:r>
              <a:rPr lang="en-US" dirty="0" err="1"/>
              <a:t>shinalari</a:t>
            </a:r>
            <a:r>
              <a:rPr lang="en-US" dirty="0"/>
              <a:t>, </a:t>
            </a:r>
            <a:r>
              <a:rPr lang="en-US" dirty="0" err="1"/>
              <a:t>releli</a:t>
            </a:r>
            <a:r>
              <a:rPr lang="en-US" dirty="0"/>
              <a:t> </a:t>
            </a:r>
            <a:r>
              <a:rPr lang="en-US" dirty="0" err="1"/>
              <a:t>himoya</a:t>
            </a:r>
            <a:r>
              <a:rPr lang="en-US" dirty="0"/>
              <a:t>, </a:t>
            </a:r>
            <a:r>
              <a:rPr lang="en-US" dirty="0" err="1"/>
              <a:t>o‘lchashalr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boshqarishlar</a:t>
            </a:r>
            <a:r>
              <a:rPr lang="en-US" dirty="0"/>
              <a:t> </a:t>
            </a:r>
            <a:r>
              <a:rPr lang="en-US" dirty="0" err="1"/>
              <a:t>bo‘limlariga</a:t>
            </a:r>
            <a:r>
              <a:rPr lang="en-US" dirty="0"/>
              <a:t> </a:t>
            </a:r>
            <a:r>
              <a:rPr lang="en-US" dirty="0" err="1"/>
              <a:t>ajratilgan</a:t>
            </a:r>
            <a:r>
              <a:rPr lang="en-US" dirty="0"/>
              <a:t>. Bu </a:t>
            </a:r>
            <a:r>
              <a:rPr lang="en-US" dirty="0" err="1"/>
              <a:t>avariya</a:t>
            </a:r>
            <a:r>
              <a:rPr lang="en-US" dirty="0"/>
              <a:t> </a:t>
            </a:r>
            <a:r>
              <a:rPr lang="en-US" dirty="0" err="1"/>
              <a:t>o‘choqlarini</a:t>
            </a:r>
            <a:r>
              <a:rPr lang="en-US" dirty="0"/>
              <a:t> </a:t>
            </a:r>
            <a:r>
              <a:rPr lang="en-US" dirty="0" err="1"/>
              <a:t>lokallash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ko‘rsatishni</a:t>
            </a:r>
            <a:r>
              <a:rPr lang="en-US" dirty="0"/>
              <a:t> </a:t>
            </a:r>
            <a:r>
              <a:rPr lang="en-US" dirty="0" err="1"/>
              <a:t>qulaylashtirish</a:t>
            </a:r>
            <a:r>
              <a:rPr lang="en-US" dirty="0"/>
              <a:t> </a:t>
            </a:r>
            <a:r>
              <a:rPr lang="en-US" dirty="0" err="1"/>
              <a:t>maqsadida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oshirilgan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80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56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620688"/>
            <a:ext cx="763284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5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567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208915"/>
            <a:ext cx="5688632" cy="64401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43364" y="582067"/>
            <a:ext cx="30616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/>
              <a:t>ВМП</a:t>
            </a:r>
            <a:r>
              <a:rPr lang="en-US" sz="1400" u="sng" dirty="0"/>
              <a:t>-10K </a:t>
            </a:r>
            <a:r>
              <a:rPr lang="en-US" sz="1400" u="sng" dirty="0" err="1"/>
              <a:t>tipidagi</a:t>
            </a:r>
            <a:r>
              <a:rPr lang="en-US" sz="1400" u="sng" dirty="0"/>
              <a:t> </a:t>
            </a:r>
            <a:r>
              <a:rPr lang="en-US" sz="1400" u="sng" dirty="0" err="1"/>
              <a:t>uzgich</a:t>
            </a:r>
            <a:r>
              <a:rPr lang="en-US" sz="1400" u="sng" dirty="0"/>
              <a:t> </a:t>
            </a:r>
            <a:r>
              <a:rPr lang="en-US" sz="1400" u="sng" dirty="0" err="1"/>
              <a:t>va</a:t>
            </a:r>
            <a:r>
              <a:rPr lang="en-US" sz="1400" u="sng" dirty="0"/>
              <a:t> PE-11 </a:t>
            </a:r>
            <a:r>
              <a:rPr lang="en-US" sz="1400" u="sng" dirty="0" err="1"/>
              <a:t>tipidagi</a:t>
            </a:r>
            <a:r>
              <a:rPr lang="en-US" sz="1400" u="sng" dirty="0"/>
              <a:t> </a:t>
            </a:r>
            <a:r>
              <a:rPr lang="en-US" sz="1400" u="sng" dirty="0" err="1"/>
              <a:t>yuritmaga</a:t>
            </a:r>
            <a:r>
              <a:rPr lang="en-US" sz="1400" u="sng" dirty="0"/>
              <a:t> </a:t>
            </a:r>
            <a:r>
              <a:rPr lang="en-US" sz="1400" u="sng" dirty="0" err="1"/>
              <a:t>ega</a:t>
            </a:r>
            <a:r>
              <a:rPr lang="en-US" sz="1400" u="sng" dirty="0"/>
              <a:t> </a:t>
            </a:r>
            <a:r>
              <a:rPr lang="en-US" sz="1400" u="sng" dirty="0" err="1"/>
              <a:t>bo‘lgan</a:t>
            </a:r>
            <a:r>
              <a:rPr lang="en-US" sz="1400" u="sng" dirty="0"/>
              <a:t> K-XII</a:t>
            </a:r>
            <a:r>
              <a:rPr lang="en-US" sz="1400" dirty="0"/>
              <a:t> </a:t>
            </a:r>
            <a:r>
              <a:rPr lang="en-US" sz="1400" u="sng" dirty="0" err="1"/>
              <a:t>seriyasidagi</a:t>
            </a:r>
            <a:r>
              <a:rPr lang="en-US" sz="1400" u="sng" dirty="0"/>
              <a:t> TQK </a:t>
            </a:r>
            <a:r>
              <a:rPr lang="en-US" sz="1400" u="sng" dirty="0" err="1"/>
              <a:t>shkafi</a:t>
            </a:r>
            <a:r>
              <a:rPr lang="en-US" sz="1400" u="sng" dirty="0"/>
              <a:t>: 1- </a:t>
            </a:r>
            <a:r>
              <a:rPr lang="en-US" sz="1400" u="sng" dirty="0" err="1"/>
              <a:t>surib</a:t>
            </a:r>
            <a:r>
              <a:rPr lang="en-US" sz="1400" u="sng" dirty="0"/>
              <a:t> </a:t>
            </a:r>
            <a:r>
              <a:rPr lang="en-US" sz="1400" u="sng" dirty="0" err="1"/>
              <a:t>chiqariluvchi</a:t>
            </a:r>
            <a:r>
              <a:rPr lang="en-US" sz="1400" u="sng" dirty="0"/>
              <a:t> </a:t>
            </a:r>
            <a:r>
              <a:rPr lang="en-US" sz="1400" u="sng" dirty="0" err="1"/>
              <a:t>telejka</a:t>
            </a:r>
            <a:r>
              <a:rPr lang="en-US" sz="1400" u="sng" dirty="0"/>
              <a:t> </a:t>
            </a:r>
            <a:r>
              <a:rPr lang="en-US" sz="1400" u="sng" dirty="0" err="1"/>
              <a:t>bo‘lmasi</a:t>
            </a:r>
            <a:r>
              <a:rPr lang="en-US" sz="1400" u="sng" dirty="0"/>
              <a:t>; 2- </a:t>
            </a:r>
            <a:r>
              <a:rPr lang="en-US" sz="1400" u="sng" dirty="0" err="1"/>
              <a:t>tok</a:t>
            </a:r>
            <a:r>
              <a:rPr lang="en-US" sz="1400" u="sng" dirty="0"/>
              <a:t> </a:t>
            </a:r>
            <a:r>
              <a:rPr lang="en-US" sz="1400" u="sng" dirty="0" err="1"/>
              <a:t>transformatorlari</a:t>
            </a:r>
            <a:r>
              <a:rPr lang="en-US" sz="1400" u="sng" dirty="0"/>
              <a:t> </a:t>
            </a:r>
            <a:r>
              <a:rPr lang="en-US" sz="1400" u="sng" dirty="0" err="1"/>
              <a:t>va</a:t>
            </a:r>
            <a:r>
              <a:rPr lang="en-US" sz="1400" u="sng" dirty="0"/>
              <a:t> </a:t>
            </a:r>
            <a:r>
              <a:rPr lang="en-US" sz="1400" u="sng" dirty="0" err="1"/>
              <a:t>kabel</a:t>
            </a:r>
            <a:r>
              <a:rPr lang="en-US" sz="1400" dirty="0"/>
              <a:t> </a:t>
            </a:r>
            <a:r>
              <a:rPr lang="en-US" sz="1400" u="sng" dirty="0" err="1"/>
              <a:t>yig‘imasi</a:t>
            </a:r>
            <a:r>
              <a:rPr lang="en-US" sz="1400" u="sng" dirty="0"/>
              <a:t>; 3- </a:t>
            </a:r>
            <a:r>
              <a:rPr lang="en-US" sz="1400" u="sng" dirty="0" err="1"/>
              <a:t>shinalar</a:t>
            </a:r>
            <a:r>
              <a:rPr lang="en-US" sz="1400" u="sng" dirty="0"/>
              <a:t> </a:t>
            </a:r>
            <a:r>
              <a:rPr lang="en-US" sz="1400" u="sng" dirty="0" err="1"/>
              <a:t>tomonidan</a:t>
            </a:r>
            <a:r>
              <a:rPr lang="en-US" sz="1400" u="sng" dirty="0"/>
              <a:t> </a:t>
            </a:r>
            <a:r>
              <a:rPr lang="en-US" sz="1400" u="sng" dirty="0" err="1"/>
              <a:t>birlamchi</a:t>
            </a:r>
            <a:r>
              <a:rPr lang="en-US" sz="1400" u="sng" dirty="0"/>
              <a:t> </a:t>
            </a:r>
            <a:r>
              <a:rPr lang="en-US" sz="1400" u="sng" dirty="0" err="1"/>
              <a:t>ajratuvchi</a:t>
            </a:r>
            <a:r>
              <a:rPr lang="en-US" sz="1400" u="sng" dirty="0"/>
              <a:t> </a:t>
            </a:r>
            <a:r>
              <a:rPr lang="en-US" sz="1400" u="sng" dirty="0" err="1"/>
              <a:t>kontaktlar</a:t>
            </a:r>
            <a:r>
              <a:rPr lang="en-US" sz="1400" u="sng" dirty="0"/>
              <a:t> </a:t>
            </a:r>
            <a:r>
              <a:rPr lang="en-US" sz="1400" u="sng" dirty="0" err="1"/>
              <a:t>bo‘lmasi</a:t>
            </a:r>
            <a:r>
              <a:rPr lang="en-US" sz="1400" u="sng" dirty="0"/>
              <a:t>; 4- </a:t>
            </a:r>
            <a:r>
              <a:rPr lang="en-US" sz="1400" u="sng" dirty="0" err="1"/>
              <a:t>yig‘uvchi</a:t>
            </a:r>
            <a:r>
              <a:rPr lang="en-US" sz="1400" u="sng" dirty="0"/>
              <a:t> </a:t>
            </a:r>
            <a:r>
              <a:rPr lang="en-US" sz="1400" u="sng" dirty="0" err="1"/>
              <a:t>shinalar</a:t>
            </a:r>
            <a:r>
              <a:rPr lang="en-US" sz="1400" dirty="0"/>
              <a:t> </a:t>
            </a:r>
            <a:r>
              <a:rPr lang="en-US" sz="1400" u="sng" dirty="0" err="1"/>
              <a:t>bo‘lmasi</a:t>
            </a:r>
            <a:r>
              <a:rPr lang="en-US" sz="1400" u="sng" dirty="0"/>
              <a:t>; 5- </a:t>
            </a:r>
            <a:r>
              <a:rPr lang="en-US" sz="1400" u="sng" dirty="0" err="1"/>
              <a:t>ikkilamchi</a:t>
            </a:r>
            <a:r>
              <a:rPr lang="en-US" sz="1400" u="sng" dirty="0"/>
              <a:t> </a:t>
            </a:r>
            <a:r>
              <a:rPr lang="en-US" sz="1400" u="sng" dirty="0" err="1"/>
              <a:t>kommutatsiya</a:t>
            </a:r>
            <a:r>
              <a:rPr lang="en-US" sz="1400" u="sng" dirty="0"/>
              <a:t> </a:t>
            </a:r>
            <a:r>
              <a:rPr lang="en-US" sz="1400" u="sng" dirty="0" err="1"/>
              <a:t>apparaturasi</a:t>
            </a:r>
            <a:r>
              <a:rPr lang="en-US" sz="1400" u="sng" dirty="0"/>
              <a:t> </a:t>
            </a:r>
            <a:r>
              <a:rPr lang="en-US" sz="1400" u="sng" dirty="0" err="1"/>
              <a:t>bo‘lmasi</a:t>
            </a:r>
            <a:r>
              <a:rPr lang="en-US" sz="1400" u="sng" dirty="0"/>
              <a:t>; 6- </a:t>
            </a:r>
            <a:r>
              <a:rPr lang="en-US" sz="1400" u="sng" dirty="0" err="1"/>
              <a:t>surib</a:t>
            </a:r>
            <a:r>
              <a:rPr lang="en-US" sz="1400" u="sng" dirty="0"/>
              <a:t> </a:t>
            </a:r>
            <a:r>
              <a:rPr lang="en-US" sz="1400" u="sng" dirty="0" err="1"/>
              <a:t>chiqariluvchi</a:t>
            </a:r>
            <a:r>
              <a:rPr lang="en-US" sz="1400" u="sng" dirty="0"/>
              <a:t> </a:t>
            </a:r>
            <a:r>
              <a:rPr lang="en-US" sz="1400" u="sng" dirty="0" err="1"/>
              <a:t>telejka</a:t>
            </a:r>
            <a:r>
              <a:rPr lang="en-US" sz="1400" u="sng" dirty="0"/>
              <a:t>; 7-</a:t>
            </a:r>
            <a:r>
              <a:rPr lang="en-US" sz="1400" dirty="0"/>
              <a:t> </a:t>
            </a:r>
            <a:r>
              <a:rPr lang="en-US" sz="1400" u="sng" dirty="0" err="1"/>
              <a:t>etkazish</a:t>
            </a:r>
            <a:r>
              <a:rPr lang="en-US" sz="1400" u="sng" dirty="0"/>
              <a:t> </a:t>
            </a:r>
            <a:r>
              <a:rPr lang="en-US" sz="1400" u="sng" dirty="0" err="1"/>
              <a:t>mexanizmining</a:t>
            </a:r>
            <a:r>
              <a:rPr lang="en-US" sz="1400" u="sng" dirty="0"/>
              <a:t> </a:t>
            </a:r>
            <a:r>
              <a:rPr lang="en-US" sz="1400" u="sng" dirty="0" err="1"/>
              <a:t>dastasi</a:t>
            </a:r>
            <a:r>
              <a:rPr lang="en-US" sz="1400" u="sng" dirty="0"/>
              <a:t>; 8- </a:t>
            </a:r>
            <a:r>
              <a:rPr lang="en-US" sz="1400" u="sng" dirty="0" err="1"/>
              <a:t>telejka</a:t>
            </a:r>
            <a:r>
              <a:rPr lang="en-US" sz="1400" u="sng" dirty="0"/>
              <a:t> </a:t>
            </a:r>
            <a:r>
              <a:rPr lang="en-US" sz="1400" u="sng" dirty="0" err="1"/>
              <a:t>holatini</a:t>
            </a:r>
            <a:r>
              <a:rPr lang="en-US" sz="1400" u="sng" dirty="0"/>
              <a:t> </a:t>
            </a:r>
            <a:r>
              <a:rPr lang="en-US" sz="1400" u="sng" dirty="0" err="1"/>
              <a:t>qayd</a:t>
            </a:r>
            <a:r>
              <a:rPr lang="en-US" sz="1400" u="sng" dirty="0"/>
              <a:t> </a:t>
            </a:r>
            <a:r>
              <a:rPr lang="en-US" sz="1400" u="sng" dirty="0" err="1"/>
              <a:t>etuvchi</a:t>
            </a:r>
            <a:r>
              <a:rPr lang="en-US" sz="1400" u="sng" dirty="0"/>
              <a:t> </a:t>
            </a:r>
            <a:r>
              <a:rPr lang="en-US" sz="1400" u="sng" dirty="0" err="1"/>
              <a:t>fiksator</a:t>
            </a:r>
            <a:r>
              <a:rPr lang="en-US" sz="1400" u="sng" dirty="0"/>
              <a:t>; 9- </a:t>
            </a:r>
            <a:r>
              <a:rPr lang="en-US" sz="1400" u="sng" dirty="0" err="1"/>
              <a:t>uzgich</a:t>
            </a:r>
            <a:r>
              <a:rPr lang="en-US" sz="1400" u="sng" dirty="0"/>
              <a:t>; 10- </a:t>
            </a:r>
            <a:r>
              <a:rPr lang="en-US" sz="1400" u="sng" dirty="0" err="1"/>
              <a:t>ikkilamchi</a:t>
            </a:r>
            <a:r>
              <a:rPr lang="en-US" sz="1400" dirty="0"/>
              <a:t> </a:t>
            </a:r>
            <a:r>
              <a:rPr lang="en-US" sz="1400" u="sng" dirty="0" err="1"/>
              <a:t>kommutatsiya</a:t>
            </a:r>
            <a:r>
              <a:rPr lang="en-US" sz="1400" u="sng" dirty="0"/>
              <a:t> </a:t>
            </a:r>
            <a:r>
              <a:rPr lang="en-US" sz="1400" u="sng" dirty="0" err="1"/>
              <a:t>zanjirlarining</a:t>
            </a:r>
            <a:r>
              <a:rPr lang="en-US" sz="1400" u="sng" dirty="0"/>
              <a:t> </a:t>
            </a:r>
            <a:r>
              <a:rPr lang="en-US" sz="1400" u="sng" dirty="0" err="1"/>
              <a:t>shtepselli</a:t>
            </a:r>
            <a:r>
              <a:rPr lang="en-US" sz="1400" u="sng" dirty="0"/>
              <a:t> </a:t>
            </a:r>
            <a:r>
              <a:rPr lang="en-US" sz="1400" u="sng" dirty="0" err="1"/>
              <a:t>tutashmasi</a:t>
            </a:r>
            <a:r>
              <a:rPr lang="en-US" sz="1400" u="sng" dirty="0"/>
              <a:t>; 11- </a:t>
            </a:r>
            <a:r>
              <a:rPr lang="en-US" sz="1400" u="sng" dirty="0" err="1"/>
              <a:t>schetchikni</a:t>
            </a:r>
            <a:r>
              <a:rPr lang="en-US" sz="1400" u="sng" dirty="0"/>
              <a:t> </a:t>
            </a:r>
            <a:r>
              <a:rPr lang="en-US" sz="1400" u="sng" dirty="0" err="1"/>
              <a:t>o‘rnatish</a:t>
            </a:r>
            <a:r>
              <a:rPr lang="en-US" sz="1400" u="sng" dirty="0"/>
              <a:t> </a:t>
            </a:r>
            <a:r>
              <a:rPr lang="en-US" sz="1400" u="sng" dirty="0" err="1"/>
              <a:t>uchun</a:t>
            </a:r>
            <a:r>
              <a:rPr lang="en-US" sz="1400" u="sng" dirty="0"/>
              <a:t> </a:t>
            </a:r>
            <a:r>
              <a:rPr lang="en-US" sz="1400" u="sng" dirty="0" err="1"/>
              <a:t>aylanma</a:t>
            </a:r>
            <a:r>
              <a:rPr lang="en-US" sz="1400" u="sng" dirty="0"/>
              <a:t> </a:t>
            </a:r>
            <a:r>
              <a:rPr lang="en-US" sz="1400" u="sng" dirty="0" err="1"/>
              <a:t>lampa</a:t>
            </a:r>
            <a:r>
              <a:rPr lang="en-US" sz="1400" u="sng" dirty="0"/>
              <a:t>;</a:t>
            </a:r>
            <a:r>
              <a:rPr lang="en-US" sz="1400" dirty="0"/>
              <a:t> </a:t>
            </a:r>
            <a:r>
              <a:rPr lang="en-US" sz="1400" u="sng" dirty="0"/>
              <a:t>12- </a:t>
            </a:r>
            <a:r>
              <a:rPr lang="en-US" sz="1400" u="sng" dirty="0" err="1"/>
              <a:t>releli</a:t>
            </a:r>
            <a:r>
              <a:rPr lang="en-US" sz="1400" u="sng" dirty="0"/>
              <a:t> </a:t>
            </a:r>
            <a:r>
              <a:rPr lang="en-US" sz="1400" u="sng" dirty="0" err="1"/>
              <a:t>himoya</a:t>
            </a:r>
            <a:r>
              <a:rPr lang="en-US" sz="1400" u="sng" dirty="0"/>
              <a:t> </a:t>
            </a:r>
            <a:r>
              <a:rPr lang="en-US" sz="1400" u="sng" dirty="0" err="1"/>
              <a:t>paneli</a:t>
            </a:r>
            <a:r>
              <a:rPr lang="en-US" sz="1400" u="sng" dirty="0"/>
              <a:t>; 13- </a:t>
            </a:r>
            <a:r>
              <a:rPr lang="en-US" sz="1400" u="sng" dirty="0" err="1"/>
              <a:t>yig‘uvchi</a:t>
            </a:r>
            <a:r>
              <a:rPr lang="en-US" sz="1400" u="sng" dirty="0"/>
              <a:t> </a:t>
            </a:r>
            <a:r>
              <a:rPr lang="en-US" sz="1400" u="sng" dirty="0" err="1"/>
              <a:t>shinalar</a:t>
            </a:r>
            <a:r>
              <a:rPr lang="en-US" sz="1400" u="sng" dirty="0"/>
              <a:t>; 14- </a:t>
            </a:r>
            <a:r>
              <a:rPr lang="en-US" sz="1400" u="sng" dirty="0" err="1"/>
              <a:t>tayanch</a:t>
            </a:r>
            <a:r>
              <a:rPr lang="en-US" sz="1400" u="sng" dirty="0"/>
              <a:t> </a:t>
            </a:r>
            <a:r>
              <a:rPr lang="en-US" sz="1400" u="sng" dirty="0" err="1"/>
              <a:t>izolyatori</a:t>
            </a:r>
            <a:r>
              <a:rPr lang="en-US" sz="1400" u="sng" dirty="0"/>
              <a:t>; 15- </a:t>
            </a:r>
            <a:r>
              <a:rPr lang="en-US" sz="1400" u="sng" dirty="0" err="1"/>
              <a:t>o‘tkazish</a:t>
            </a:r>
            <a:r>
              <a:rPr lang="en-US" sz="1400" u="sng" dirty="0"/>
              <a:t> </a:t>
            </a:r>
            <a:r>
              <a:rPr lang="en-US" sz="1400" u="sng" dirty="0" err="1"/>
              <a:t>izolyatori</a:t>
            </a:r>
            <a:r>
              <a:rPr lang="en-US" sz="1400" u="sng" dirty="0"/>
              <a:t>; 16-</a:t>
            </a:r>
            <a:r>
              <a:rPr lang="en-US" sz="1400" dirty="0"/>
              <a:t> </a:t>
            </a:r>
            <a:r>
              <a:rPr lang="en-US" sz="1400" u="sng" dirty="0" err="1"/>
              <a:t>birlamchi</a:t>
            </a:r>
            <a:r>
              <a:rPr lang="en-US" sz="1400" u="sng" dirty="0"/>
              <a:t> </a:t>
            </a:r>
            <a:r>
              <a:rPr lang="en-US" sz="1400" u="sng" dirty="0" err="1"/>
              <a:t>ajratuvchi</a:t>
            </a:r>
            <a:r>
              <a:rPr lang="en-US" sz="1400" u="sng" dirty="0"/>
              <a:t> </a:t>
            </a:r>
            <a:r>
              <a:rPr lang="en-US" sz="1400" u="sng" dirty="0" err="1"/>
              <a:t>kontakt</a:t>
            </a:r>
            <a:r>
              <a:rPr lang="en-US" sz="1400" u="sng" dirty="0"/>
              <a:t>; 17- </a:t>
            </a:r>
            <a:r>
              <a:rPr lang="en-US" sz="1400" u="sng" dirty="0" err="1"/>
              <a:t>kuzatuv</a:t>
            </a:r>
            <a:r>
              <a:rPr lang="en-US" sz="1400" u="sng" dirty="0"/>
              <a:t> </a:t>
            </a:r>
            <a:r>
              <a:rPr lang="en-US" sz="1400" u="sng" dirty="0" err="1"/>
              <a:t>derazasi</a:t>
            </a:r>
            <a:r>
              <a:rPr lang="en-US" sz="1400" u="sng" dirty="0"/>
              <a:t>; 18- </a:t>
            </a:r>
            <a:r>
              <a:rPr lang="en-US" sz="1400" u="sng" dirty="0" err="1"/>
              <a:t>kabel</a:t>
            </a:r>
            <a:r>
              <a:rPr lang="en-US" sz="1400" u="sng" dirty="0"/>
              <a:t> </a:t>
            </a:r>
            <a:r>
              <a:rPr lang="en-US" sz="1400" u="sng" dirty="0" err="1"/>
              <a:t>yig‘masi</a:t>
            </a:r>
            <a:r>
              <a:rPr lang="en-US" sz="1400" u="sng" dirty="0"/>
              <a:t>; 19- </a:t>
            </a:r>
            <a:r>
              <a:rPr lang="en-US" sz="1400" u="sng" dirty="0" err="1"/>
              <a:t>tok</a:t>
            </a:r>
            <a:r>
              <a:rPr lang="en-US" sz="1400" u="sng" dirty="0"/>
              <a:t> </a:t>
            </a:r>
            <a:r>
              <a:rPr lang="en-US" sz="1400" u="sng" dirty="0" err="1"/>
              <a:t>transformatori</a:t>
            </a:r>
            <a:r>
              <a:rPr lang="en-US" sz="1400" u="sng" dirty="0"/>
              <a:t>; 20-</a:t>
            </a:r>
            <a:r>
              <a:rPr lang="en-US" sz="1400" dirty="0"/>
              <a:t> </a:t>
            </a:r>
            <a:r>
              <a:rPr lang="en-US" sz="1400" u="sng" dirty="0" err="1"/>
              <a:t>erga</a:t>
            </a:r>
            <a:r>
              <a:rPr lang="en-US" sz="1400" u="sng" dirty="0"/>
              <a:t> </a:t>
            </a:r>
            <a:r>
              <a:rPr lang="en-US" sz="1400" u="sng" dirty="0" err="1"/>
              <a:t>ulanishdan</a:t>
            </a:r>
            <a:r>
              <a:rPr lang="en-US" sz="1400" u="sng" dirty="0"/>
              <a:t> </a:t>
            </a:r>
            <a:r>
              <a:rPr lang="en-US" sz="1400" u="sng" dirty="0" err="1"/>
              <a:t>signallash</a:t>
            </a:r>
            <a:r>
              <a:rPr lang="en-US" sz="1400" u="sng" dirty="0"/>
              <a:t> </a:t>
            </a:r>
            <a:r>
              <a:rPr lang="en-US" sz="1400" u="sng" dirty="0" err="1"/>
              <a:t>transformatori</a:t>
            </a:r>
            <a:r>
              <a:rPr lang="en-US" sz="1400" u="sng" dirty="0"/>
              <a:t>; 21- </a:t>
            </a:r>
            <a:r>
              <a:rPr lang="en-US" sz="1400" u="sng" dirty="0" err="1"/>
              <a:t>zaminlovchi</a:t>
            </a:r>
            <a:r>
              <a:rPr lang="en-US" sz="1400" u="sng" dirty="0"/>
              <a:t> </a:t>
            </a:r>
            <a:r>
              <a:rPr lang="en-US" sz="1400" u="sng" dirty="0" err="1"/>
              <a:t>pichoq</a:t>
            </a:r>
            <a:r>
              <a:rPr lang="en-US" sz="1400" u="sng" dirty="0"/>
              <a:t>.</a:t>
            </a:r>
            <a:r>
              <a:rPr lang="en-US" sz="1400" dirty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653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35 kV </a:t>
            </a:r>
            <a:r>
              <a:rPr lang="en-US" dirty="0" err="1">
                <a:effectLst/>
              </a:rPr>
              <a:t>kuchlanishli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fazali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cho‘lg‘amli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transformatorlar</a:t>
            </a:r>
            <a:r>
              <a:rPr lang="en-US" dirty="0">
                <a:effectLst/>
              </a:rPr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637062" y="1487803"/>
          <a:ext cx="5869875" cy="4903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423"/>
                <a:gridCol w="308731"/>
                <a:gridCol w="513465"/>
                <a:gridCol w="820746"/>
                <a:gridCol w="820746"/>
                <a:gridCol w="359099"/>
                <a:gridCol w="360186"/>
                <a:gridCol w="360186"/>
                <a:gridCol w="360186"/>
                <a:gridCol w="359462"/>
                <a:gridCol w="359099"/>
                <a:gridCol w="335546"/>
              </a:tblGrid>
              <a:tr h="153396">
                <a:tc rowSpan="3">
                  <a:txBody>
                    <a:bodyPr/>
                    <a:lstStyle/>
                    <a:p>
                      <a:pPr marL="5334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Transformator turi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 rowSpan="3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</a:t>
                      </a:r>
                      <a:r>
                        <a:rPr lang="ru-RU" sz="900" baseline="-25000">
                          <a:effectLst/>
                        </a:rPr>
                        <a:t>nt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41275" marR="7620" indent="-6350"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MV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A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 rowSpan="3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Rostlash oralikla-ri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 gridSpan="6">
                  <a:txBody>
                    <a:bodyPr/>
                    <a:lstStyle/>
                    <a:p>
                      <a:pPr marL="232156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Katalog ma’lumotlari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 gridSpan="2"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Chulg‘amlarning nom. kuchl.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Uk%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P</a:t>
                      </a:r>
                      <a:r>
                        <a:rPr lang="ru-RU" sz="900" baseline="-25000">
                          <a:effectLst/>
                        </a:rPr>
                        <a:t>kt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kVt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P</a:t>
                      </a:r>
                      <a:r>
                        <a:rPr lang="ru-RU" sz="900" baseline="-25000">
                          <a:effectLst/>
                        </a:rPr>
                        <a:t>syu</a:t>
                      </a:r>
                      <a:r>
                        <a:rPr lang="ru-RU" sz="900">
                          <a:effectLst/>
                        </a:rPr>
                        <a:t> kVt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 rowSpan="2">
                  <a:txBody>
                    <a:bodyPr/>
                    <a:lstStyle/>
                    <a:p>
                      <a:pPr marL="4572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</a:t>
                      </a:r>
                      <a:r>
                        <a:rPr lang="ru-RU" sz="900" baseline="-25000">
                          <a:effectLst/>
                        </a:rPr>
                        <a:t>syu</a:t>
                      </a:r>
                      <a:r>
                        <a:rPr lang="ru-RU" sz="900">
                          <a:effectLst/>
                        </a:rPr>
                        <a:t>%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</a:t>
                      </a:r>
                      <a:r>
                        <a:rPr lang="ru-RU" sz="900" baseline="-25000">
                          <a:effectLst/>
                        </a:rPr>
                        <a:t>t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9461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Om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X</a:t>
                      </a:r>
                      <a:r>
                        <a:rPr lang="ru-RU" sz="900" baseline="-25000">
                          <a:effectLst/>
                        </a:rPr>
                        <a:t>t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9461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Om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Q</a:t>
                      </a:r>
                      <a:r>
                        <a:rPr lang="ru-RU" sz="900" baseline="-25000">
                          <a:effectLst/>
                        </a:rPr>
                        <a:t>syu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kVAr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153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651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YuK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PK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4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ТМ-630/35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393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+2х2,5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6,3; 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7,60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12,6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284879"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ТМН(ТМ)-1000/35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+6х1,5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6,3; 11(10,5)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11,90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16,00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87,50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284879"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ТМН(ТМ)-1600/35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1,6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+6х1,5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6,3; 11(10,5)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17,25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3,65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9,10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54,90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22,4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284879"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ТМН(ТМ)-2500/35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+6х1,5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6,3; 11(10,5)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24,25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35,00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284879"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ТМН(ТМ)-4000/35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+6х1,5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6,3; 11(10,5)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25,20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284879"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ТМН(ТМ)-6300/35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+6х1,5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6,3; 11(10,5)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46,50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9,40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0,90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16,10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56,7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14244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ТД-10000/35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+2х2,5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6,3; 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10,10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14244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ТДН-10000/35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+8х1,5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6,3; 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10,80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14244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ТДНС-10000/35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+8х1,5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3810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1,14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18,90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14244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ТД-16000/35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+2х2,5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6,3; 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14244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ТДН-16000/35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+8х1,5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6,3; 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6.75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14244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ТДНС-16000/35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+8х1,5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3810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14244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ТДНС-25000/35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+8х1,5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3810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0,29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14244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ТДН-25000/35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+8х1,5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6,3; 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0,27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4,30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284879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ТРДН-25000/35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+8х1,5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6,3/6,3; 6,3/10,5; 10,5/10,5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284879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ТРДН-32000/35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+8х1,5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6,3/6,3; 6,3/10,5; 10,5/10,5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3810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0,23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4.85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224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14244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ТД-40000/35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2х2,5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6,3;10,5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2.87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284879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ТРДН-40000/35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+8х1,5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6,3/6,3; 6,3/10,5; 10,5/10,5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2.90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14244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ТРДН-36000/35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+8х1,5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6,3/6,3; 6,3/10,5;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3810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14244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ТДЦ-80000/35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+2х2,5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6,3; 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1.53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  <a:tr h="153396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87" marR="265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64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110 kV </a:t>
            </a:r>
            <a:r>
              <a:rPr lang="en-US" dirty="0" err="1">
                <a:effectLst/>
              </a:rPr>
              <a:t>kuchlanishli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fazali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chulgamli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transformatorlar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46874" y="1593807"/>
          <a:ext cx="6050251" cy="5036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013"/>
                <a:gridCol w="384499"/>
                <a:gridCol w="603826"/>
                <a:gridCol w="712909"/>
                <a:gridCol w="712909"/>
                <a:gridCol w="383339"/>
                <a:gridCol w="384499"/>
                <a:gridCol w="384499"/>
                <a:gridCol w="384499"/>
                <a:gridCol w="383725"/>
                <a:gridCol w="383339"/>
                <a:gridCol w="358195"/>
              </a:tblGrid>
              <a:tr h="158110">
                <a:tc rowSpan="3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Transformator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turlari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rowSpan="3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</a:t>
                      </a:r>
                      <a:r>
                        <a:rPr lang="ru-RU" sz="900" baseline="-25000">
                          <a:effectLst/>
                        </a:rPr>
                        <a:t>nt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3937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MVA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rowSpan="3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Rostlash oralikla-ri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gridSpan="6">
                  <a:txBody>
                    <a:bodyPr/>
                    <a:lstStyle/>
                    <a:p>
                      <a:pPr marL="6350" marR="424815" indent="-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Katalog ma’lumotlar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gridSpan="2"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Cho‘lg‘amlarni nom.kuchl.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8415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Uk%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P</a:t>
                      </a:r>
                      <a:r>
                        <a:rPr lang="ru-RU" sz="900" baseline="-25000">
                          <a:effectLst/>
                        </a:rPr>
                        <a:t>kt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kVt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P</a:t>
                      </a:r>
                      <a:r>
                        <a:rPr lang="ru-RU" sz="900" baseline="-25000">
                          <a:effectLst/>
                        </a:rPr>
                        <a:t>syu</a:t>
                      </a:r>
                      <a:r>
                        <a:rPr lang="ru-RU" sz="900">
                          <a:effectLst/>
                        </a:rPr>
                        <a:t> kVt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rowSpan="2">
                  <a:txBody>
                    <a:bodyPr/>
                    <a:lstStyle/>
                    <a:p>
                      <a:pPr marL="6413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</a:t>
                      </a:r>
                      <a:r>
                        <a:rPr lang="ru-RU" sz="900" baseline="-25000">
                          <a:effectLst/>
                        </a:rPr>
                        <a:t>syu</a:t>
                      </a:r>
                      <a:r>
                        <a:rPr lang="ru-RU" sz="900">
                          <a:effectLst/>
                        </a:rPr>
                        <a:t>%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</a:t>
                      </a:r>
                      <a:r>
                        <a:rPr lang="ru-RU" sz="900" baseline="-25000">
                          <a:effectLst/>
                        </a:rPr>
                        <a:t>t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11303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Om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X</a:t>
                      </a:r>
                      <a:r>
                        <a:rPr lang="ru-RU" sz="900" baseline="-25000">
                          <a:effectLst/>
                        </a:rPr>
                        <a:t>t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11303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Om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Q</a:t>
                      </a:r>
                      <a:r>
                        <a:rPr lang="ru-RU" sz="900" baseline="-25000">
                          <a:effectLst/>
                        </a:rPr>
                        <a:t>syu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2413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kVAr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158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YuK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PK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80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ТМН-2500/110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250"/>
                        </a:spcAft>
                      </a:pPr>
                      <a:r>
                        <a:rPr lang="ru-RU" sz="900">
                          <a:effectLst/>
                        </a:rPr>
                        <a:t>+10х1,50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+8х1,50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6,6; 11; 22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46,60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555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158110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ТМН-4000/110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314829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ТМН-6300/110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6,6; 11; 22;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38,5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314829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ТДН-10000/35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5"/>
                        </a:spcAft>
                      </a:pPr>
                      <a:r>
                        <a:rPr lang="ru-RU" sz="900">
                          <a:effectLst/>
                        </a:rPr>
                        <a:t>6,6; 11; 22;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38,5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7,95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158110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ТДН-1600/35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rowSpan="5"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6,3/6,3 </a:t>
                      </a:r>
                    </a:p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6,3/10,5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10,5/10,5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rowSpan="5"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4,38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86,7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136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158110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ТРДН-25000/110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2,54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55,9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158110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ТРДН-32000/110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1,87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43,5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158110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ТРДН-40000/110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1,87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66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158110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ТРДНС-40000/110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1,44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34,8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316220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ТД-40000/110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3,15; 6,3; 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1,44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34,8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314829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ТРДЦН-63000/110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6,4/6,3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6,3/10,5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0,65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158110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ТРДЦН-80000/110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+2х2,50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10,5/10,5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0,65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17,3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628267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ТД-80000/110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+2х2,50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6,3; 	10,5;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13,8; 3,15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0,65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17,3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158110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ТДЦ-125000/110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+2х2,50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10,5; 13,8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0,55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11,1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314829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ТДЦ-200000/110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+2х2,50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5"/>
                        </a:spcAft>
                      </a:pPr>
                      <a:r>
                        <a:rPr lang="ru-RU" sz="900">
                          <a:effectLst/>
                        </a:rPr>
                        <a:t>13,8;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15,75;18; 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158110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ТДЦ-250000/110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+2х2,50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15,75; 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790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  <a:tr h="158110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ТДЦ-400000/110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+2х2,50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3200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92" marR="159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09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sz="2800" dirty="0" err="1">
                <a:effectLst/>
              </a:rPr>
              <a:t>Uch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fazali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ikki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cho‘lg‘amli</a:t>
            </a:r>
            <a:r>
              <a:rPr lang="en-US" sz="2800" dirty="0">
                <a:effectLst/>
              </a:rPr>
              <a:t> 220 kV </a:t>
            </a:r>
            <a:r>
              <a:rPr lang="en-US" sz="2800" dirty="0" err="1">
                <a:effectLst/>
              </a:rPr>
              <a:t>kuchlanishli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transformatorlar</a:t>
            </a:r>
            <a:r>
              <a:rPr lang="en-US" sz="2800" dirty="0">
                <a:effectLst/>
              </a:rPr>
              <a:t> </a:t>
            </a:r>
            <a:endParaRPr lang="ru-RU" sz="2800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180207"/>
              </p:ext>
            </p:extLst>
          </p:nvPr>
        </p:nvGraphicFramePr>
        <p:xfrm>
          <a:off x="553601" y="1279301"/>
          <a:ext cx="8036798" cy="5261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5192"/>
                <a:gridCol w="780833"/>
                <a:gridCol w="780833"/>
                <a:gridCol w="845520"/>
                <a:gridCol w="845520"/>
                <a:gridCol w="456021"/>
                <a:gridCol w="456021"/>
                <a:gridCol w="454645"/>
                <a:gridCol w="565209"/>
                <a:gridCol w="566127"/>
                <a:gridCol w="566127"/>
                <a:gridCol w="564750"/>
              </a:tblGrid>
              <a:tr h="352802"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Transformator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turlari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 gridSpan="4">
                  <a:txBody>
                    <a:bodyPr/>
                    <a:lstStyle/>
                    <a:p>
                      <a:pPr marL="10179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Katalog ma’lumotlar 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</a:tr>
              <a:tr h="720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</a:t>
                      </a:r>
                      <a:r>
                        <a:rPr lang="ru-RU" sz="1200" baseline="-25000">
                          <a:effectLst/>
                        </a:rPr>
                        <a:t>nt</a:t>
                      </a:r>
                      <a:r>
                        <a:rPr lang="ru-RU" sz="1200">
                          <a:effectLst/>
                        </a:rPr>
                        <a:t> </a:t>
                      </a:r>
                    </a:p>
                    <a:p>
                      <a:pPr marL="41275" marR="7620" indent="-6350" algn="just">
                        <a:lnSpc>
                          <a:spcPct val="114000"/>
                        </a:lnSpc>
                        <a:spcAft>
                          <a:spcPts val="5"/>
                        </a:spcAft>
                      </a:pPr>
                      <a:r>
                        <a:rPr lang="ru-RU" sz="1200">
                          <a:effectLst/>
                        </a:rPr>
                        <a:t>MV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Rostlash oraliklari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U</a:t>
                      </a:r>
                      <a:r>
                        <a:rPr lang="ru-RU" sz="1200" baseline="-25000">
                          <a:effectLst/>
                        </a:rPr>
                        <a:t>yu</a:t>
                      </a:r>
                      <a:r>
                        <a:rPr lang="ru-RU" sz="120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k.t.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295910" marR="29591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U</a:t>
                      </a:r>
                      <a:r>
                        <a:rPr lang="ru-RU" sz="1200" baseline="-250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 kV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1524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U</a:t>
                      </a:r>
                      <a:r>
                        <a:rPr lang="ru-RU" sz="1200" baseline="-25000">
                          <a:effectLst/>
                        </a:rPr>
                        <a:t>k</a:t>
                      </a:r>
                      <a:r>
                        <a:rPr lang="ru-RU" sz="1200">
                          <a:effectLst/>
                        </a:rPr>
                        <a:t>%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P</a:t>
                      </a:r>
                      <a:r>
                        <a:rPr lang="ru-RU" sz="1200" baseline="-25000">
                          <a:effectLst/>
                        </a:rPr>
                        <a:t>kt</a:t>
                      </a:r>
                      <a:r>
                        <a:rPr lang="ru-RU" sz="120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kVt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P</a:t>
                      </a:r>
                      <a:r>
                        <a:rPr lang="ru-RU" sz="1200" baseline="-25000">
                          <a:effectLst/>
                        </a:rPr>
                        <a:t>syu</a:t>
                      </a:r>
                      <a:r>
                        <a:rPr lang="ru-RU" sz="1200">
                          <a:effectLst/>
                        </a:rPr>
                        <a:t> kVt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I</a:t>
                      </a:r>
                      <a:r>
                        <a:rPr lang="ru-RU" sz="1200" baseline="-25000">
                          <a:effectLst/>
                        </a:rPr>
                        <a:t>syu</a:t>
                      </a:r>
                      <a:r>
                        <a:rPr lang="ru-RU" sz="1200">
                          <a:effectLst/>
                        </a:rPr>
                        <a:t>%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R</a:t>
                      </a:r>
                      <a:r>
                        <a:rPr lang="ru-RU" sz="1200" baseline="-25000">
                          <a:effectLst/>
                        </a:rPr>
                        <a:t>t</a:t>
                      </a:r>
                      <a:r>
                        <a:rPr lang="ru-RU" sz="120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Om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X</a:t>
                      </a:r>
                      <a:r>
                        <a:rPr lang="ru-RU" sz="1200" baseline="-25000">
                          <a:effectLst/>
                        </a:rPr>
                        <a:t>t</a:t>
                      </a:r>
                      <a:r>
                        <a:rPr lang="ru-RU" sz="120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Om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Q</a:t>
                      </a:r>
                      <a:r>
                        <a:rPr lang="ru-RU" sz="1200" baseline="-25000">
                          <a:effectLst/>
                        </a:rPr>
                        <a:t>syu</a:t>
                      </a:r>
                      <a:r>
                        <a:rPr lang="ru-RU" sz="120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kVAr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</a:tr>
              <a:tr h="352802">
                <a:tc>
                  <a:txBody>
                    <a:bodyPr/>
                    <a:lstStyle/>
                    <a:p>
                      <a:pPr marL="7302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ТРДН-32000/220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+8х1,5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6,6/6,6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167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8,66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198,5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288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</a:tr>
              <a:tr h="352802">
                <a:tc>
                  <a:txBody>
                    <a:bodyPr/>
                    <a:lstStyle/>
                    <a:p>
                      <a:pPr marL="889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ТРДЦН-63000/220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+8х1,5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4572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6,6/11;11/11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0,80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504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</a:tr>
              <a:tr h="352802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ТДЦ-80000/220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+2х2,5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2603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6,3;10,5;13,8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0,60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2,64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72,8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</a:tr>
              <a:tr h="351193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ТРДЦН-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100000/220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+8х1,5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11/11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0,70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1,90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</a:tr>
              <a:tr h="352802">
                <a:tc>
                  <a:txBody>
                    <a:bodyPr/>
                    <a:lstStyle/>
                    <a:p>
                      <a:pPr marL="793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ТДЦ-125000/220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+2х2,5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6,3;10,5;13,8; 20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1,27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</a:tr>
              <a:tr h="351193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ТРДЦН-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160000/220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+8х1,5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11/11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526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167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0,60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1,08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39,7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</a:tr>
              <a:tr h="352802">
                <a:tc>
                  <a:txBody>
                    <a:bodyPr/>
                    <a:lstStyle/>
                    <a:p>
                      <a:pPr marL="793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ТДЦ-200000/220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13,8;5,75;18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0,77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</a:tr>
              <a:tr h="352802">
                <a:tc>
                  <a:txBody>
                    <a:bodyPr/>
                    <a:lstStyle/>
                    <a:p>
                      <a:pPr marL="793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ТДЦ-250000/220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13,8;15,75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1125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</a:tr>
              <a:tr h="352802">
                <a:tc>
                  <a:txBody>
                    <a:bodyPr/>
                    <a:lstStyle/>
                    <a:p>
                      <a:pPr marL="793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ТДЦ-400000/220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44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13,8;15,75;20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880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0,29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1600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</a:tr>
              <a:tr h="352802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ТЦ-630000/220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15,75; 20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5016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1300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0,35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0,17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2200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695" marR="355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87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Uch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fazali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cho‘lg‘amli</a:t>
            </a:r>
            <a:r>
              <a:rPr lang="en-US" dirty="0">
                <a:effectLst/>
              </a:rPr>
              <a:t> 110 kV </a:t>
            </a:r>
            <a:r>
              <a:rPr lang="en-US" dirty="0" err="1">
                <a:effectLst/>
              </a:rPr>
              <a:t>kuchlanishli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transformatorlar</a:t>
            </a:r>
            <a:r>
              <a:rPr lang="en-US" dirty="0">
                <a:effectLst/>
              </a:rPr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2463343"/>
          <a:ext cx="8229601" cy="2982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56"/>
                <a:gridCol w="630876"/>
                <a:gridCol w="1192481"/>
                <a:gridCol w="1192481"/>
                <a:gridCol w="983178"/>
                <a:gridCol w="983178"/>
                <a:gridCol w="841169"/>
                <a:gridCol w="668482"/>
              </a:tblGrid>
              <a:tr h="213017">
                <a:tc rowSpan="3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Transformatorlar turlari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 rowSpan="3">
                  <a:txBody>
                    <a:bodyPr/>
                    <a:lstStyle/>
                    <a:p>
                      <a:pPr marL="34925" marR="190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</a:t>
                      </a:r>
                      <a:r>
                        <a:rPr lang="ru-RU" sz="800">
                          <a:effectLst/>
                        </a:rPr>
                        <a:t>nt </a:t>
                      </a:r>
                      <a:r>
                        <a:rPr lang="ru-RU" sz="1200">
                          <a:effectLst/>
                        </a:rPr>
                        <a:t>MVA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 gridSpan="6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Katalog ma’lumotlar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Cho‘lg‘amlarni nom.kuchlanishi U</a:t>
                      </a:r>
                      <a:r>
                        <a:rPr lang="en-US" sz="1200" baseline="-25000">
                          <a:effectLst/>
                        </a:rPr>
                        <a:t>n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Juft cho‘lg‘amlarni k.t. kuchlanish U</a:t>
                      </a:r>
                      <a:r>
                        <a:rPr lang="en-US" sz="1200" baseline="-25000">
                          <a:effectLst/>
                        </a:rPr>
                        <a:t>k.t.</a:t>
                      </a:r>
                      <a:r>
                        <a:rPr lang="en-US" sz="1200">
                          <a:effectLst/>
                        </a:rPr>
                        <a:t>%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93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YuK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UK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PK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Yu-U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Yu-P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U-P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</a:tr>
              <a:tr h="213017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ТМТН-6300/110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6,3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22; 38,5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6,6; 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</a:tr>
              <a:tr h="213017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ТДТН-10000/110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22; 38,5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66; 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</a:tr>
              <a:tr h="213017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ТДТН-16000/110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27,5; 22; 38,5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66; 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17(10,5)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10,5(17)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</a:tr>
              <a:tr h="213017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ТДТН-25000/110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11; 22; 38,5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66; 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</a:tr>
              <a:tr h="213017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ТДТНЭ-25000/110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38,5; 27,5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66; 11; 27,5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</a:tr>
              <a:tr h="213017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ТДТП-31500/110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18,2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6,6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</a:tr>
              <a:tr h="426034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ТДТН-40000/110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11; 22; 27,5; 38,5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66; 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10,5(17)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17(10,5)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</a:tr>
              <a:tr h="213017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ТДТН-63000/110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66; 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10,5(17)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17(10,5)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</a:tr>
              <a:tr h="213017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ТДЦТН-80000/110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66; 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10,5(17)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17(10,5)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9" marR="633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111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1446</Words>
  <Application>Microsoft Office PowerPoint</Application>
  <PresentationFormat>Экран (4:3)</PresentationFormat>
  <Paragraphs>754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Reaktor va yoy so‘ndiruvchi g‘altaklarni ishlatish.</vt:lpstr>
      <vt:lpstr>Izolyasiyalangan neytralli (a) va sig‘im toki kompensatsiyalangan (b) tarmoqlarda fazaning yerga ulanishi. </vt:lpstr>
      <vt:lpstr>Taqsimlovchi qurilmalar komplektini ishlatish </vt:lpstr>
      <vt:lpstr>Презентация PowerPoint</vt:lpstr>
      <vt:lpstr>Презентация PowerPoint</vt:lpstr>
      <vt:lpstr>35 kV kuchlanishli uch fazali ikki cho‘lg‘amli transformatorlar </vt:lpstr>
      <vt:lpstr>110 kV kuchlanishli uch fazali ikki chulgamli transformatorlar </vt:lpstr>
      <vt:lpstr>Uch fazali ikki cho‘lg‘amli 220 kV kuchlanishli transformatorlar </vt:lpstr>
      <vt:lpstr>Uch fazali cho‘lg‘amli 110 kV kuchlanishli transformatorlar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Reaktor va yoy so‘ndiruvchi g‘altaklarni ishlatish.</dc:title>
  <dc:creator>Elektrik</dc:creator>
  <cp:lastModifiedBy>Elektrik</cp:lastModifiedBy>
  <cp:revision>4</cp:revision>
  <dcterms:created xsi:type="dcterms:W3CDTF">2023-07-24T09:34:19Z</dcterms:created>
  <dcterms:modified xsi:type="dcterms:W3CDTF">2023-07-24T09:44:25Z</dcterms:modified>
</cp:coreProperties>
</file>