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ozir.org/iqtisodiyot-v2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rm.uz/contentf?doc=501064_postanovlenie_prezidenta_respubliki_uzbekistan_ot_26_05_2017_g_n_pp-3012_o_programme_mer_po_dalneyshemu_razvitiyu_vozobnovlyaemoy_energetiki_povysheniyu_energoeffektivnosti_v_otraslyah_ekonomiki_i_socialnoy_sfere_na_2017-2021_gody&amp;products=1_vse_zakonodatelstvo_uzbekistana&amp;anchor=%D0%BF%D1%80%D0%B8%D0%BB1#%D0%BF%D1%80%D0%B8%D0%BB1%D0%B7%D0%B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211560"/>
          </a:xfrm>
        </p:spPr>
        <p:txBody>
          <a:bodyPr>
            <a:normAutofit/>
          </a:bodyPr>
          <a:lstStyle/>
          <a:p>
            <a:r>
              <a:rPr lang="en-US" sz="3600" dirty="0" err="1"/>
              <a:t>O'zbekiston</a:t>
            </a:r>
            <a:r>
              <a:rPr lang="en-US" sz="3600" dirty="0"/>
              <a:t> </a:t>
            </a:r>
            <a:r>
              <a:rPr lang="en-US" sz="3600" dirty="0" err="1"/>
              <a:t>energetikasining</a:t>
            </a:r>
            <a:r>
              <a:rPr lang="en-US" sz="3600" dirty="0"/>
              <a:t> </a:t>
            </a:r>
            <a:r>
              <a:rPr lang="en-US" sz="3600" dirty="0" err="1"/>
              <a:t>rivojlanishi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96944" cy="475252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Turkiston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xo</a:t>
            </a:r>
            <a:r>
              <a:rPr lang="en-US" b="1" dirty="0" err="1"/>
              <a:t>‘</a:t>
            </a:r>
            <a:r>
              <a:rPr lang="en-US" dirty="0" err="1"/>
              <a:t>jaligini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1914- </a:t>
            </a:r>
            <a:r>
              <a:rPr lang="en-US" dirty="0" err="1"/>
              <a:t>yilga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20 </a:t>
            </a:r>
            <a:r>
              <a:rPr lang="en-US" dirty="0" err="1"/>
              <a:t>ming</a:t>
            </a:r>
            <a:r>
              <a:rPr lang="en-US" dirty="0"/>
              <a:t> o.k.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ozgina</a:t>
            </a:r>
            <a:r>
              <a:rPr lang="en-US" dirty="0"/>
              <a:t> </a:t>
            </a:r>
            <a:r>
              <a:rPr lang="en-US" dirty="0" err="1"/>
              <a:t>oshgan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, 51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stansiyalardagi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motorlarni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500 </a:t>
            </a:r>
            <a:r>
              <a:rPr lang="en-US" dirty="0" err="1"/>
              <a:t>tadan</a:t>
            </a:r>
            <a:r>
              <a:rPr lang="en-US" dirty="0"/>
              <a:t> </a:t>
            </a:r>
            <a:r>
              <a:rPr lang="en-US" dirty="0" err="1"/>
              <a:t>oshmas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 1917 </a:t>
            </a:r>
            <a:r>
              <a:rPr lang="en-US" dirty="0" err="1"/>
              <a:t>yilgacha</a:t>
            </a:r>
            <a:r>
              <a:rPr lang="en-US" dirty="0"/>
              <a:t> </a:t>
            </a:r>
            <a:r>
              <a:rPr lang="en-US" dirty="0" err="1"/>
              <a:t>hozirgı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hududidagi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stansiyalarini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3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yilda</a:t>
            </a:r>
            <a:r>
              <a:rPr lang="en-US" dirty="0"/>
              <a:t>, 3,3 </a:t>
            </a:r>
            <a:r>
              <a:rPr lang="en-US" dirty="0" err="1"/>
              <a:t>mln.kVt</a:t>
            </a:r>
            <a:r>
              <a:rPr lang="en-US" dirty="0"/>
              <a:t> C.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yashlab</a:t>
            </a:r>
            <a:r>
              <a:rPr lang="en-US" dirty="0"/>
              <a:t> </a:t>
            </a:r>
            <a:r>
              <a:rPr lang="en-US" dirty="0" err="1"/>
              <a:t>chiqarilgan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 </a:t>
            </a:r>
            <a:r>
              <a:rPr lang="en-US" dirty="0" err="1"/>
              <a:t>Turkiston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lkasini</a:t>
            </a:r>
            <a:r>
              <a:rPr lang="en-US" dirty="0"/>
              <a:t> </a:t>
            </a:r>
            <a:r>
              <a:rPr lang="en-US" dirty="0" err="1"/>
              <a:t>elektrlashtirish</a:t>
            </a:r>
            <a:r>
              <a:rPr lang="en-US" dirty="0"/>
              <a:t> </a:t>
            </a:r>
            <a:r>
              <a:rPr lang="en-US" dirty="0" err="1"/>
              <a:t>rejasini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axamiyatga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ladi</a:t>
            </a:r>
            <a:r>
              <a:rPr lang="en-US" dirty="0"/>
              <a:t>. 1923 </a:t>
            </a:r>
            <a:r>
              <a:rPr lang="en-US" dirty="0" err="1"/>
              <a:t>yil</a:t>
            </a:r>
            <a:r>
              <a:rPr lang="en-US" dirty="0"/>
              <a:t> Toshkent </a:t>
            </a:r>
            <a:r>
              <a:rPr lang="en-US" dirty="0" err="1"/>
              <a:t>chekkasidagi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zsuv</a:t>
            </a:r>
            <a:r>
              <a:rPr lang="en-US" dirty="0"/>
              <a:t> </a:t>
            </a:r>
            <a:r>
              <a:rPr lang="en-US" dirty="0" err="1"/>
              <a:t>kanalida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stansiyasi</a:t>
            </a:r>
            <a:r>
              <a:rPr lang="en-US" dirty="0"/>
              <a:t> (SES) </a:t>
            </a:r>
            <a:r>
              <a:rPr lang="en-US" dirty="0" err="1"/>
              <a:t>qurilishi</a:t>
            </a:r>
            <a:r>
              <a:rPr lang="en-US" dirty="0"/>
              <a:t> </a:t>
            </a:r>
            <a:r>
              <a:rPr lang="en-US" dirty="0" err="1"/>
              <a:t>boshlandi</a:t>
            </a:r>
            <a:r>
              <a:rPr lang="en-US" dirty="0"/>
              <a:t>. 1926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energetikasini</a:t>
            </a:r>
            <a:r>
              <a:rPr lang="en-US" dirty="0"/>
              <a:t> </a:t>
            </a:r>
            <a:r>
              <a:rPr lang="en-US" dirty="0" err="1"/>
              <a:t>birinchisi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sha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</a:t>
            </a:r>
            <a:r>
              <a:rPr lang="en-US" dirty="0"/>
              <a:t> </a:t>
            </a:r>
            <a:r>
              <a:rPr lang="en-US" dirty="0" err="1"/>
              <a:t>Osiyoda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2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zsuv</a:t>
            </a:r>
            <a:r>
              <a:rPr lang="en-US" dirty="0"/>
              <a:t> 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navbati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82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Respublikada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sishini</a:t>
            </a:r>
            <a:r>
              <a:rPr lang="en-US" dirty="0"/>
              <a:t> </a:t>
            </a:r>
            <a:r>
              <a:rPr lang="en-US" dirty="0" err="1"/>
              <a:t>asosini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tuzilgan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(1934 </a:t>
            </a:r>
            <a:r>
              <a:rPr lang="en-US" dirty="0" err="1"/>
              <a:t>yil</a:t>
            </a:r>
            <a:r>
              <a:rPr lang="en-US" dirty="0"/>
              <a:t>) </a:t>
            </a:r>
            <a:r>
              <a:rPr lang="en-US" dirty="0" err="1"/>
              <a:t>Chirchiq-Bo</a:t>
            </a:r>
            <a:r>
              <a:rPr lang="en-US" b="1" dirty="0" err="1"/>
              <a:t>‘</a:t>
            </a:r>
            <a:r>
              <a:rPr lang="en-US" dirty="0" err="1"/>
              <a:t>zsuv</a:t>
            </a:r>
            <a:r>
              <a:rPr lang="en-US" dirty="0"/>
              <a:t> </a:t>
            </a:r>
            <a:r>
              <a:rPr lang="en-US" dirty="0" err="1"/>
              <a:t>yo</a:t>
            </a:r>
            <a:r>
              <a:rPr lang="en-US" b="1" dirty="0" err="1"/>
              <a:t>‘</a:t>
            </a:r>
            <a:r>
              <a:rPr lang="en-US" dirty="0" err="1"/>
              <a:t>nalishida</a:t>
            </a:r>
            <a:r>
              <a:rPr lang="en-US" dirty="0"/>
              <a:t> 180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ketma-ket</a:t>
            </a:r>
            <a:r>
              <a:rPr lang="en-US" dirty="0"/>
              <a:t> </a:t>
            </a:r>
            <a:r>
              <a:rPr lang="en-US" dirty="0" err="1"/>
              <a:t>qurilgan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1939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Qizilqiya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mir</a:t>
            </a:r>
            <a:r>
              <a:rPr lang="en-US" dirty="0"/>
              <a:t> </a:t>
            </a:r>
            <a:r>
              <a:rPr lang="en-US" dirty="0" err="1"/>
              <a:t>xavzasi</a:t>
            </a:r>
            <a:r>
              <a:rPr lang="en-US" dirty="0"/>
              <a:t> </a:t>
            </a:r>
            <a:r>
              <a:rPr lang="en-US" dirty="0" err="1"/>
              <a:t>negizida</a:t>
            </a:r>
            <a:r>
              <a:rPr lang="en-US" dirty="0"/>
              <a:t> </a:t>
            </a:r>
            <a:r>
              <a:rPr lang="en-US" dirty="0" err="1"/>
              <a:t>Quvasoy</a:t>
            </a:r>
            <a:r>
              <a:rPr lang="en-US" dirty="0"/>
              <a:t>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stansiyasi</a:t>
            </a:r>
            <a:r>
              <a:rPr lang="en-US" dirty="0"/>
              <a:t> (DIES) </a:t>
            </a:r>
            <a:r>
              <a:rPr lang="en-US" dirty="0" err="1"/>
              <a:t>ni</a:t>
            </a:r>
            <a:r>
              <a:rPr lang="en-US" dirty="0"/>
              <a:t> 12 </a:t>
            </a:r>
            <a:r>
              <a:rPr lang="en-US" dirty="0" err="1"/>
              <a:t>MVt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kondensasiyali</a:t>
            </a:r>
            <a:r>
              <a:rPr lang="en-US" dirty="0"/>
              <a:t> </a:t>
            </a:r>
            <a:r>
              <a:rPr lang="en-US" dirty="0" err="1"/>
              <a:t>turbina</a:t>
            </a:r>
            <a:r>
              <a:rPr lang="en-US" dirty="0"/>
              <a:t> </a:t>
            </a:r>
            <a:r>
              <a:rPr lang="en-US" dirty="0" err="1"/>
              <a:t>agregati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Toshkent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qimachilik</a:t>
            </a:r>
            <a:r>
              <a:rPr lang="en-US" dirty="0"/>
              <a:t> </a:t>
            </a:r>
            <a:r>
              <a:rPr lang="en-US" dirty="0" err="1"/>
              <a:t>kombinati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stansiyasini</a:t>
            </a:r>
            <a:r>
              <a:rPr lang="en-US" dirty="0"/>
              <a:t> </a:t>
            </a:r>
            <a:r>
              <a:rPr lang="en-US" dirty="0" err="1"/>
              <a:t>MVt</a:t>
            </a:r>
            <a:r>
              <a:rPr lang="en-US" dirty="0"/>
              <a:t> </a:t>
            </a:r>
            <a:r>
              <a:rPr lang="en-US" dirty="0" err="1"/>
              <a:t>kuvvatli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turbinasi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tushirildi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/>
              <a:t>‘ </a:t>
            </a:r>
            <a:r>
              <a:rPr lang="en-US" dirty="0" err="1"/>
              <a:t>rilishi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korxonalarini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magistral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rish</a:t>
            </a:r>
            <a:r>
              <a:rPr lang="en-US" dirty="0"/>
              <a:t> </a:t>
            </a:r>
            <a:r>
              <a:rPr lang="en-US" dirty="0" err="1"/>
              <a:t>zarurligini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chiqardi</a:t>
            </a:r>
            <a:r>
              <a:rPr lang="en-US" dirty="0"/>
              <a:t>, </a:t>
            </a:r>
            <a:r>
              <a:rPr lang="en-US" dirty="0" err="1"/>
              <a:t>Qodir</a:t>
            </a:r>
            <a:r>
              <a:rPr lang="en-US" dirty="0"/>
              <a:t> 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tushirilish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zida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Respublikada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birinchi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bo</a:t>
            </a:r>
            <a:r>
              <a:rPr lang="en-US" b="1" dirty="0" err="1"/>
              <a:t>‘</a:t>
            </a:r>
            <a:r>
              <a:rPr lang="en-US" dirty="0" err="1"/>
              <a:t>lib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Toshkentga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uzatuvchi</a:t>
            </a:r>
            <a:r>
              <a:rPr lang="en-US" dirty="0"/>
              <a:t> 35 kV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liniya</a:t>
            </a:r>
            <a:r>
              <a:rPr lang="en-US" dirty="0"/>
              <a:t> </a:t>
            </a:r>
            <a:r>
              <a:rPr lang="en-US" dirty="0" err="1"/>
              <a:t>foydalanishga</a:t>
            </a:r>
            <a:r>
              <a:rPr lang="en-US" dirty="0"/>
              <a:t> </a:t>
            </a:r>
            <a:r>
              <a:rPr lang="en-US" dirty="0" err="1"/>
              <a:t>toshpirildi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65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1939-1940 </a:t>
            </a:r>
            <a:r>
              <a:rPr lang="en-US" dirty="0" err="1"/>
              <a:t>yillarda</a:t>
            </a:r>
            <a:r>
              <a:rPr lang="en-US" dirty="0"/>
              <a:t> 110 kV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liniyalari</a:t>
            </a:r>
            <a:r>
              <a:rPr lang="en-US" dirty="0"/>
              <a:t> </a:t>
            </a:r>
            <a:r>
              <a:rPr lang="en-US" dirty="0" err="1"/>
              <a:t>Quvasoy</a:t>
            </a:r>
            <a:r>
              <a:rPr lang="en-US" dirty="0"/>
              <a:t> DIES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Andijon</a:t>
            </a:r>
            <a:r>
              <a:rPr lang="en-US" dirty="0"/>
              <a:t> </a:t>
            </a:r>
            <a:r>
              <a:rPr lang="en-US" dirty="0" err="1"/>
              <a:t>shaxari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, </a:t>
            </a:r>
            <a:r>
              <a:rPr lang="en-US" dirty="0" err="1"/>
              <a:t>Tavaksoy</a:t>
            </a:r>
            <a:r>
              <a:rPr lang="en-US" dirty="0"/>
              <a:t> 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Chirchiq</a:t>
            </a:r>
            <a:r>
              <a:rPr lang="en-US" dirty="0"/>
              <a:t> </a:t>
            </a:r>
            <a:r>
              <a:rPr lang="en-US" dirty="0" err="1"/>
              <a:t>shaxari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Vatan</a:t>
            </a:r>
            <a:r>
              <a:rPr lang="en-US" dirty="0"/>
              <a:t> </a:t>
            </a:r>
            <a:r>
              <a:rPr lang="en-US" dirty="0" err="1"/>
              <a:t>urushi</a:t>
            </a:r>
            <a:r>
              <a:rPr lang="en-US" dirty="0"/>
              <a:t> </a:t>
            </a:r>
            <a:r>
              <a:rPr lang="en-US" dirty="0" err="1"/>
              <a:t>yillarida</a:t>
            </a:r>
            <a:r>
              <a:rPr lang="en-US" dirty="0"/>
              <a:t> Toshkent </a:t>
            </a:r>
            <a:r>
              <a:rPr lang="en-US" dirty="0" err="1"/>
              <a:t>atrofini</a:t>
            </a:r>
            <a:r>
              <a:rPr lang="en-US" dirty="0"/>
              <a:t>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lovchi</a:t>
            </a:r>
            <a:r>
              <a:rPr lang="en-US" dirty="0"/>
              <a:t> 35 kV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halqasimon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liniyasi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rib</a:t>
            </a:r>
            <a:r>
              <a:rPr lang="en-US" dirty="0"/>
              <a:t> </a:t>
            </a:r>
            <a:r>
              <a:rPr lang="en-US" dirty="0" err="1"/>
              <a:t>bitkazildi</a:t>
            </a:r>
            <a:r>
              <a:rPr lang="en-US" dirty="0"/>
              <a:t>, </a:t>
            </a:r>
            <a:r>
              <a:rPr lang="en-US" dirty="0" err="1"/>
              <a:t>shimoliy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rayonini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«Severnaya» </a:t>
            </a:r>
            <a:r>
              <a:rPr lang="en-US" dirty="0" err="1"/>
              <a:t>podstansiya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rildi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1943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Sirdaryo</a:t>
            </a:r>
            <a:r>
              <a:rPr lang="en-US" dirty="0"/>
              <a:t> </a:t>
            </a:r>
            <a:r>
              <a:rPr lang="en-US" dirty="0" err="1"/>
              <a:t>daryosida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rila</a:t>
            </a:r>
            <a:r>
              <a:rPr lang="en-US" dirty="0"/>
              <a:t> </a:t>
            </a:r>
            <a:r>
              <a:rPr lang="en-US" dirty="0" err="1"/>
              <a:t>boshlagan</a:t>
            </a:r>
            <a:r>
              <a:rPr lang="en-US" dirty="0"/>
              <a:t> 125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Far-</a:t>
            </a:r>
            <a:r>
              <a:rPr lang="en-US" dirty="0" err="1"/>
              <a:t>xod</a:t>
            </a:r>
            <a:r>
              <a:rPr lang="en-US" dirty="0"/>
              <a:t> SES i </a:t>
            </a:r>
            <a:r>
              <a:rPr lang="en-US" dirty="0" err="1"/>
              <a:t>kmiyo</a:t>
            </a:r>
            <a:r>
              <a:rPr lang="en-US" dirty="0"/>
              <a:t> </a:t>
            </a:r>
            <a:r>
              <a:rPr lang="en-US" dirty="0" err="1"/>
              <a:t>sanoatini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sug</a:t>
            </a:r>
            <a:r>
              <a:rPr lang="en-US" b="1" dirty="0" err="1"/>
              <a:t>‘</a:t>
            </a:r>
            <a:r>
              <a:rPr lang="en-US" dirty="0" err="1"/>
              <a:t>oriladigan</a:t>
            </a:r>
            <a:r>
              <a:rPr lang="en-US" dirty="0"/>
              <a:t> </a:t>
            </a:r>
            <a:r>
              <a:rPr lang="en-US" dirty="0" err="1"/>
              <a:t>yerlarni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berdi</a:t>
            </a:r>
            <a:r>
              <a:rPr lang="en-US" dirty="0"/>
              <a:t>. 700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</a:t>
            </a:r>
            <a:r>
              <a:rPr lang="en-US" b="1" dirty="0" err="1"/>
              <a:t>‘</a:t>
            </a:r>
            <a:r>
              <a:rPr lang="en-US" dirty="0" err="1"/>
              <a:t>shni</a:t>
            </a:r>
            <a:r>
              <a:rPr lang="en-US" dirty="0"/>
              <a:t> </a:t>
            </a:r>
            <a:r>
              <a:rPr lang="en-US" dirty="0" err="1"/>
              <a:t>respublikalari</a:t>
            </a:r>
            <a:r>
              <a:rPr lang="en-US" dirty="0"/>
              <a:t> </a:t>
            </a:r>
            <a:r>
              <a:rPr lang="en-US" dirty="0" err="1"/>
              <a:t>yerlarini</a:t>
            </a:r>
            <a:r>
              <a:rPr lang="en-US" dirty="0"/>
              <a:t> </a:t>
            </a:r>
            <a:r>
              <a:rPr lang="en-US" dirty="0" err="1"/>
              <a:t>uzaytirishga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to</a:t>
            </a:r>
            <a:r>
              <a:rPr lang="en-US" b="1" dirty="0" err="1"/>
              <a:t>‘</a:t>
            </a:r>
            <a:r>
              <a:rPr lang="en-US" dirty="0" err="1"/>
              <a:t>g</a:t>
            </a:r>
            <a:r>
              <a:rPr lang="en-US" b="1" dirty="0" err="1"/>
              <a:t>‘</a:t>
            </a:r>
            <a:r>
              <a:rPr lang="en-US" dirty="0" err="1"/>
              <a:t>onlari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Angren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mir</a:t>
            </a:r>
            <a:r>
              <a:rPr lang="en-US" dirty="0"/>
              <a:t> </a:t>
            </a:r>
            <a:r>
              <a:rPr lang="en-US" dirty="0" err="1"/>
              <a:t>xavzasini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zlashtirilishi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stansiyasi</a:t>
            </a:r>
            <a:r>
              <a:rPr lang="en-US" dirty="0"/>
              <a:t> 600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- </a:t>
            </a:r>
            <a:r>
              <a:rPr lang="en-US" dirty="0" err="1"/>
              <a:t>Angren</a:t>
            </a:r>
            <a:r>
              <a:rPr lang="en-US" dirty="0"/>
              <a:t> DIES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Olmaliq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markazini</a:t>
            </a:r>
            <a:r>
              <a:rPr lang="en-US" dirty="0"/>
              <a:t> (</a:t>
            </a:r>
            <a:r>
              <a:rPr lang="en-US" dirty="0" err="1"/>
              <a:t>IEYu</a:t>
            </a:r>
            <a:r>
              <a:rPr lang="en-US" dirty="0"/>
              <a:t>)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rishga</a:t>
            </a:r>
            <a:r>
              <a:rPr lang="en-US" dirty="0"/>
              <a:t> </a:t>
            </a:r>
            <a:r>
              <a:rPr lang="en-US" dirty="0" err="1"/>
              <a:t>asos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ldi</a:t>
            </a:r>
            <a:r>
              <a:rPr lang="en-US" dirty="0"/>
              <a:t>. 1972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Sirdaryo</a:t>
            </a:r>
            <a:r>
              <a:rPr lang="en-US" dirty="0"/>
              <a:t> DIES </a:t>
            </a:r>
            <a:r>
              <a:rPr lang="en-US" dirty="0" err="1"/>
              <a:t>ida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</a:t>
            </a:r>
            <a:r>
              <a:rPr lang="en-US" dirty="0"/>
              <a:t> </a:t>
            </a:r>
            <a:r>
              <a:rPr lang="en-US" dirty="0" err="1"/>
              <a:t>Osiyda</a:t>
            </a:r>
            <a:r>
              <a:rPr lang="en-US" dirty="0"/>
              <a:t> </a:t>
            </a:r>
            <a:r>
              <a:rPr lang="en-US" dirty="0" err="1"/>
              <a:t>birinchı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parametrlari</a:t>
            </a:r>
            <a:r>
              <a:rPr lang="en-US" dirty="0"/>
              <a:t>: par </a:t>
            </a:r>
            <a:r>
              <a:rPr lang="en-US" dirty="0" err="1"/>
              <a:t>bosimi</a:t>
            </a:r>
            <a:r>
              <a:rPr lang="en-US" dirty="0"/>
              <a:t> 240 </a:t>
            </a:r>
            <a:r>
              <a:rPr lang="en-US" dirty="0" err="1"/>
              <a:t>ata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545°S da </a:t>
            </a:r>
            <a:r>
              <a:rPr lang="en-US" dirty="0" err="1"/>
              <a:t>ishlovchi</a:t>
            </a:r>
            <a:r>
              <a:rPr lang="en-US" dirty="0"/>
              <a:t> 300 </a:t>
            </a:r>
            <a:r>
              <a:rPr lang="en-US" dirty="0" err="1"/>
              <a:t>MVt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bloki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tushdi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Sirdaryo</a:t>
            </a:r>
            <a:r>
              <a:rPr lang="en-US" dirty="0"/>
              <a:t> DIES </a:t>
            </a:r>
            <a:r>
              <a:rPr lang="en-US" dirty="0" err="1"/>
              <a:t>ini</a:t>
            </a:r>
            <a:r>
              <a:rPr lang="en-US" dirty="0"/>
              <a:t> 10 ta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bloklari</a:t>
            </a:r>
            <a:r>
              <a:rPr lang="en-US" dirty="0"/>
              <a:t> </a:t>
            </a:r>
            <a:r>
              <a:rPr lang="en-US" dirty="0" err="1"/>
              <a:t>ishlamoqda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08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rnatilgan</a:t>
            </a:r>
            <a:r>
              <a:rPr lang="en-US" dirty="0"/>
              <a:t> </a:t>
            </a:r>
            <a:r>
              <a:rPr lang="en-US" dirty="0" err="1"/>
              <a:t>uskunalar</a:t>
            </a:r>
            <a:r>
              <a:rPr lang="en-US" dirty="0"/>
              <a:t> </a:t>
            </a:r>
            <a:r>
              <a:rPr lang="en-US" dirty="0" err="1"/>
              <a:t>quvvatlarini</a:t>
            </a:r>
            <a:r>
              <a:rPr lang="en-US" dirty="0"/>
              <a:t> </a:t>
            </a:r>
            <a:r>
              <a:rPr lang="en-US" dirty="0" err="1"/>
              <a:t>yig</a:t>
            </a:r>
            <a:r>
              <a:rPr lang="en-US" b="1" dirty="0" err="1"/>
              <a:t>‘</a:t>
            </a:r>
            <a:r>
              <a:rPr lang="en-US" dirty="0" err="1"/>
              <a:t>indisi</a:t>
            </a:r>
            <a:r>
              <a:rPr lang="en-US" dirty="0"/>
              <a:t> 11,0 </a:t>
            </a:r>
            <a:r>
              <a:rPr lang="en-US" dirty="0" err="1"/>
              <a:t>mln.kVt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, 37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stansiyalarini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sis-</a:t>
            </a:r>
            <a:r>
              <a:rPr lang="en-US" dirty="0" err="1"/>
              <a:t>temasi</a:t>
            </a:r>
            <a:r>
              <a:rPr lang="en-US" dirty="0"/>
              <a:t> </a:t>
            </a:r>
            <a:r>
              <a:rPr lang="en-US" dirty="0" err="1"/>
              <a:t>asosini</a:t>
            </a:r>
            <a:r>
              <a:rPr lang="en-US" dirty="0"/>
              <a:t>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stanisiyalarnı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jumladan</a:t>
            </a:r>
            <a:r>
              <a:rPr lang="en-US" dirty="0"/>
              <a:t> </a:t>
            </a:r>
            <a:r>
              <a:rPr lang="en-US" dirty="0" err="1"/>
              <a:t>Sirdaryo</a:t>
            </a:r>
            <a:r>
              <a:rPr lang="en-US" dirty="0"/>
              <a:t> DIES (3,0mln. </a:t>
            </a:r>
            <a:r>
              <a:rPr lang="en-US" dirty="0" err="1"/>
              <a:t>kVt</a:t>
            </a:r>
            <a:r>
              <a:rPr lang="en-US" dirty="0"/>
              <a:t>), Toshkent (1,86 </a:t>
            </a:r>
            <a:r>
              <a:rPr lang="en-US" dirty="0" err="1"/>
              <a:t>mln.kVt</a:t>
            </a:r>
            <a:r>
              <a:rPr lang="en-US" dirty="0"/>
              <a:t>), </a:t>
            </a:r>
            <a:r>
              <a:rPr lang="en-US" dirty="0" err="1"/>
              <a:t>Yangi-Angren</a:t>
            </a:r>
            <a:r>
              <a:rPr lang="en-US" dirty="0"/>
              <a:t> (1,8 </a:t>
            </a:r>
            <a:r>
              <a:rPr lang="en-US" dirty="0" err="1"/>
              <a:t>mln.kVt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Navoiy</a:t>
            </a:r>
            <a:r>
              <a:rPr lang="en-US" dirty="0"/>
              <a:t> DIZ i (1,25 </a:t>
            </a:r>
            <a:r>
              <a:rPr lang="en-US" dirty="0" err="1"/>
              <a:t>mln.kVt</a:t>
            </a:r>
            <a:r>
              <a:rPr lang="en-US" dirty="0"/>
              <a:t>)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rsatilgan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stansiyalarda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150 </a:t>
            </a:r>
            <a:r>
              <a:rPr lang="en-US" dirty="0" err="1"/>
              <a:t>dan</a:t>
            </a:r>
            <a:r>
              <a:rPr lang="en-US" dirty="0"/>
              <a:t> 300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gan</a:t>
            </a:r>
            <a:r>
              <a:rPr lang="en-US" dirty="0"/>
              <a:t> 30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bloklar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rnatilgan</a:t>
            </a:r>
            <a:r>
              <a:rPr lang="en-US" dirty="0"/>
              <a:t>. </a:t>
            </a:r>
            <a:r>
              <a:rPr lang="en-US" dirty="0" err="1"/>
              <a:t>Loyixa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3 </a:t>
            </a:r>
            <a:r>
              <a:rPr lang="en-US" dirty="0" err="1"/>
              <a:t>mln</a:t>
            </a:r>
            <a:r>
              <a:rPr lang="en-US" dirty="0"/>
              <a:t>.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blokini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800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li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</a:t>
            </a:r>
            <a:r>
              <a:rPr lang="en-US" dirty="0"/>
              <a:t> </a:t>
            </a:r>
            <a:r>
              <a:rPr lang="en-US" dirty="0" err="1"/>
              <a:t>Osiyo</a:t>
            </a:r>
            <a:r>
              <a:rPr lang="en-US" dirty="0"/>
              <a:t>;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lgan</a:t>
            </a:r>
            <a:r>
              <a:rPr lang="en-US" dirty="0"/>
              <a:t> </a:t>
            </a:r>
            <a:r>
              <a:rPr lang="en-US" dirty="0" err="1"/>
              <a:t>Tolimarjon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DIES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b="1" dirty="0" err="1"/>
              <a:t>‘</a:t>
            </a:r>
            <a:r>
              <a:rPr lang="en-US" dirty="0" err="1"/>
              <a:t>rilishi</a:t>
            </a:r>
            <a:r>
              <a:rPr lang="en-US" dirty="0"/>
              <a:t> </a:t>
            </a:r>
            <a:r>
              <a:rPr lang="en-US" dirty="0" err="1"/>
              <a:t>davom</a:t>
            </a:r>
            <a:r>
              <a:rPr lang="en-US" dirty="0"/>
              <a:t> </a:t>
            </a:r>
            <a:r>
              <a:rPr lang="en-US" dirty="0" err="1"/>
              <a:t>etmoqda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energetikasi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Respublıkasini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vazirligi</a:t>
            </a:r>
            <a:r>
              <a:rPr lang="en-US" dirty="0"/>
              <a:t> </a:t>
            </a:r>
            <a:r>
              <a:rPr lang="en-US" dirty="0" err="1"/>
              <a:t>sistemasidagi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</a:t>
            </a:r>
            <a:r>
              <a:rPr lang="en-US" dirty="0"/>
              <a:t> </a:t>
            </a:r>
            <a:r>
              <a:rPr lang="en-US" dirty="0" err="1"/>
              <a:t>kaskadlar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. </a:t>
            </a:r>
            <a:r>
              <a:rPr lang="en-US" dirty="0" err="1"/>
              <a:t>Bularda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rta-Chirchiq</a:t>
            </a:r>
            <a:r>
              <a:rPr lang="en-US" dirty="0"/>
              <a:t> SES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kaskada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xavzasiga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600 </a:t>
            </a:r>
            <a:r>
              <a:rPr lang="en-US" dirty="0" err="1"/>
              <a:t>ming</a:t>
            </a:r>
            <a:r>
              <a:rPr lang="en-US" dirty="0"/>
              <a:t> k1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Chorvoq</a:t>
            </a:r>
            <a:r>
              <a:rPr lang="en-US" dirty="0"/>
              <a:t> SES i </a:t>
            </a:r>
            <a:r>
              <a:rPr lang="en-US" dirty="0" err="1"/>
              <a:t>va</a:t>
            </a:r>
            <a:r>
              <a:rPr lang="en-US" dirty="0"/>
              <a:t> 165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kVt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Xodjikent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tartibida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6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</a:t>
            </a:r>
            <a:r>
              <a:rPr lang="en-US" dirty="0"/>
              <a:t> </a:t>
            </a:r>
            <a:r>
              <a:rPr lang="en-US" dirty="0" err="1"/>
              <a:t>Osiyo</a:t>
            </a:r>
            <a:r>
              <a:rPr lang="en-US" dirty="0"/>
              <a:t> </a:t>
            </a:r>
            <a:r>
              <a:rPr lang="en-US" dirty="0" err="1"/>
              <a:t>Birlashgan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sistemasini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Turkmaniston</a:t>
            </a:r>
            <a:r>
              <a:rPr lang="en-US" dirty="0"/>
              <a:t>, </a:t>
            </a:r>
            <a:r>
              <a:rPr lang="en-US" dirty="0" err="1"/>
              <a:t>Tojikiston</a:t>
            </a:r>
            <a:r>
              <a:rPr lang="en-US" dirty="0"/>
              <a:t>, </a:t>
            </a:r>
            <a:r>
              <a:rPr lang="en-US" dirty="0" err="1"/>
              <a:t>Qirg</a:t>
            </a:r>
            <a:r>
              <a:rPr lang="en-US" b="1" dirty="0" err="1"/>
              <a:t>‘</a:t>
            </a:r>
            <a:r>
              <a:rPr lang="en-US" dirty="0" err="1"/>
              <a:t>iziston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Janubiy</a:t>
            </a:r>
            <a:r>
              <a:rPr lang="en-US" dirty="0"/>
              <a:t> </a:t>
            </a:r>
            <a:r>
              <a:rPr lang="en-US" dirty="0" err="1"/>
              <a:t>Qozog</a:t>
            </a:r>
            <a:r>
              <a:rPr lang="en-US" b="1" dirty="0" err="1"/>
              <a:t>‘</a:t>
            </a:r>
            <a:r>
              <a:rPr lang="en-US" dirty="0" err="1"/>
              <a:t>iston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Hozirga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tda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rta</a:t>
            </a:r>
            <a:r>
              <a:rPr lang="en-US" dirty="0"/>
              <a:t> </a:t>
            </a:r>
            <a:r>
              <a:rPr lang="en-US" dirty="0" err="1"/>
              <a:t>Osiyo</a:t>
            </a:r>
            <a:r>
              <a:rPr lang="en-US" dirty="0"/>
              <a:t> </a:t>
            </a:r>
            <a:r>
              <a:rPr lang="en-US" dirty="0" err="1"/>
              <a:t>birlashgan</a:t>
            </a:r>
            <a:r>
              <a:rPr lang="en-US" dirty="0"/>
              <a:t> </a:t>
            </a:r>
            <a:r>
              <a:rPr lang="en-US" dirty="0" err="1"/>
              <a:t>energetika</a:t>
            </a:r>
            <a:r>
              <a:rPr lang="en-US" dirty="0"/>
              <a:t> </a:t>
            </a:r>
            <a:r>
              <a:rPr lang="en-US" dirty="0" err="1"/>
              <a:t>sistemasi</a:t>
            </a:r>
            <a:r>
              <a:rPr lang="en-US" dirty="0"/>
              <a:t> (BES)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mamlakatlar</a:t>
            </a:r>
            <a:r>
              <a:rPr lang="en-US" dirty="0"/>
              <a:t> </a:t>
            </a:r>
            <a:r>
              <a:rPr lang="en-US" dirty="0" err="1"/>
              <a:t>hamkorligidan</a:t>
            </a:r>
            <a:r>
              <a:rPr lang="en-US" dirty="0"/>
              <a:t> </a:t>
            </a:r>
            <a:r>
              <a:rPr lang="en-US" dirty="0" err="1"/>
              <a:t>ajralgan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ishlamoqda</a:t>
            </a:r>
            <a:r>
              <a:rPr lang="en-US" dirty="0"/>
              <a:t>. </a:t>
            </a:r>
            <a:r>
              <a:rPr lang="en-US" dirty="0" err="1"/>
              <a:t>Faqat</a:t>
            </a:r>
            <a:r>
              <a:rPr lang="en-US" dirty="0"/>
              <a:t> Agadir-</a:t>
            </a:r>
            <a:r>
              <a:rPr lang="en-US" dirty="0" err="1"/>
              <a:t>Olmata</a:t>
            </a:r>
            <a:r>
              <a:rPr lang="en-US" dirty="0"/>
              <a:t> </a:t>
            </a:r>
            <a:r>
              <a:rPr lang="en-US" dirty="0" err="1"/>
              <a:t>orasvs</a:t>
            </a:r>
            <a:r>
              <a:rPr lang="en-US" dirty="0"/>
              <a:t> </a:t>
            </a:r>
            <a:r>
              <a:rPr lang="en-US" dirty="0" err="1"/>
              <a:t>Shimoliy</a:t>
            </a:r>
            <a:r>
              <a:rPr lang="en-US" dirty="0"/>
              <a:t> </a:t>
            </a:r>
            <a:r>
              <a:rPr lang="en-US" dirty="0" err="1"/>
              <a:t>Qozog</a:t>
            </a:r>
            <a:r>
              <a:rPr lang="en-US" b="1" dirty="0" err="1"/>
              <a:t>‘</a:t>
            </a:r>
            <a:r>
              <a:rPr lang="en-US" dirty="0" err="1"/>
              <a:t>iston</a:t>
            </a:r>
            <a:r>
              <a:rPr lang="en-US" dirty="0"/>
              <a:t> BES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</a:t>
            </a:r>
            <a:r>
              <a:rPr lang="en-US" b="1" dirty="0" err="1"/>
              <a:t>‘</a:t>
            </a:r>
            <a:r>
              <a:rPr lang="en-US" dirty="0" err="1"/>
              <a:t>laydigan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tkazuv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en-US" b="1" dirty="0" err="1"/>
              <a:t>‘</a:t>
            </a:r>
            <a:r>
              <a:rPr lang="en-US" dirty="0" err="1"/>
              <a:t>lmagan</a:t>
            </a:r>
            <a:r>
              <a:rPr lang="en-US" dirty="0"/>
              <a:t> 500 kV </a:t>
            </a:r>
            <a:r>
              <a:rPr lang="en-US" dirty="0" err="1"/>
              <a:t>kuchlanıshli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liniyasi</a:t>
            </a:r>
            <a:r>
              <a:rPr lang="en-US" dirty="0"/>
              <a:t> bor.</a:t>
            </a:r>
            <a:endParaRPr lang="ru-RU" dirty="0"/>
          </a:p>
          <a:p>
            <a:r>
              <a:rPr lang="en-US" dirty="0" err="1"/>
              <a:t>O</a:t>
            </a:r>
            <a:r>
              <a:rPr lang="en-US" b="1" dirty="0" err="1"/>
              <a:t>‘</a:t>
            </a:r>
            <a:r>
              <a:rPr lang="en-US" dirty="0" err="1"/>
              <a:t>zbekiston</a:t>
            </a:r>
            <a:r>
              <a:rPr lang="en-US" dirty="0"/>
              <a:t> </a:t>
            </a:r>
            <a:r>
              <a:rPr lang="en-US" dirty="0" err="1"/>
              <a:t>Respublikasidagi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tarmoqlash</a:t>
            </a:r>
            <a:r>
              <a:rPr lang="en-US" dirty="0"/>
              <a:t> </a:t>
            </a:r>
            <a:r>
              <a:rPr lang="en-US" dirty="0" err="1"/>
              <a:t>uzunlıgı</a:t>
            </a:r>
            <a:r>
              <a:rPr lang="en-US" dirty="0"/>
              <a:t> 220 ming.km.ni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500 kV </a:t>
            </a:r>
            <a:r>
              <a:rPr lang="en-US" dirty="0" err="1"/>
              <a:t>kuchlanishligi</a:t>
            </a:r>
            <a:r>
              <a:rPr lang="en-US" dirty="0"/>
              <a:t> 1,6 </a:t>
            </a:r>
            <a:r>
              <a:rPr lang="en-US" dirty="0" err="1"/>
              <a:t>ming</a:t>
            </a:r>
            <a:r>
              <a:rPr lang="en-US" dirty="0"/>
              <a:t> 220 kV-4,6 </a:t>
            </a:r>
            <a:r>
              <a:rPr lang="en-US" dirty="0" err="1"/>
              <a:t>ming</a:t>
            </a:r>
            <a:r>
              <a:rPr lang="en-US" dirty="0"/>
              <a:t> km, 0,4-10 kV -170 </a:t>
            </a:r>
            <a:r>
              <a:rPr lang="en-US" dirty="0" err="1"/>
              <a:t>ming</a:t>
            </a:r>
            <a:r>
              <a:rPr lang="en-US" dirty="0"/>
              <a:t>. km.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137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/>
          </a:bodyPr>
          <a:lstStyle/>
          <a:p>
            <a:r>
              <a:rPr lang="en-US" b="1" dirty="0" err="1"/>
              <a:t>O’zbekistonning</a:t>
            </a:r>
            <a:r>
              <a:rPr lang="en-US" b="1" dirty="0"/>
              <a:t> </a:t>
            </a:r>
            <a:r>
              <a:rPr lang="en-US" b="1" dirty="0" err="1"/>
              <a:t>energetika</a:t>
            </a:r>
            <a:r>
              <a:rPr lang="en-US" b="1" dirty="0"/>
              <a:t> </a:t>
            </a:r>
            <a:r>
              <a:rPr lang="en-US" b="1" dirty="0" err="1"/>
              <a:t>bozori</a:t>
            </a:r>
            <a:r>
              <a:rPr lang="en-US" b="1" dirty="0"/>
              <a:t> </a:t>
            </a:r>
            <a:r>
              <a:rPr lang="en-US" b="1" dirty="0" err="1"/>
              <a:t>haqida</a:t>
            </a:r>
            <a:r>
              <a:rPr lang="en-US" b="1" dirty="0"/>
              <a:t> </a:t>
            </a:r>
            <a:r>
              <a:rPr lang="en-US" b="1" dirty="0" err="1"/>
              <a:t>umumiy</a:t>
            </a:r>
            <a:r>
              <a:rPr lang="en-US" b="1" dirty="0"/>
              <a:t> </a:t>
            </a:r>
            <a:r>
              <a:rPr lang="en-US" b="1" dirty="0" err="1"/>
              <a:t>ma’lumot</a:t>
            </a:r>
            <a:r>
              <a:rPr lang="en-US" b="1" dirty="0"/>
              <a:t>.</a:t>
            </a:r>
            <a:endParaRPr lang="ru-RU" dirty="0"/>
          </a:p>
          <a:p>
            <a:r>
              <a:rPr lang="en-US" dirty="0"/>
              <a:t>2018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boshida</a:t>
            </a:r>
            <a:r>
              <a:rPr lang="en-US" dirty="0"/>
              <a:t>. </a:t>
            </a:r>
            <a:r>
              <a:rPr lang="en-US" dirty="0" err="1"/>
              <a:t>O’zbekistonda</a:t>
            </a:r>
            <a:r>
              <a:rPr lang="en-US" dirty="0"/>
              <a:t> </a:t>
            </a:r>
            <a:r>
              <a:rPr lang="en-US" dirty="0" err="1"/>
              <a:t>yiliga</a:t>
            </a:r>
            <a:r>
              <a:rPr lang="en-US" dirty="0"/>
              <a:t> 60 </a:t>
            </a:r>
            <a:r>
              <a:rPr lang="en-US" dirty="0" err="1"/>
              <a:t>mlrd</a:t>
            </a:r>
            <a:r>
              <a:rPr lang="en-US" dirty="0"/>
              <a:t>. </a:t>
            </a:r>
            <a:r>
              <a:rPr lang="en-US" dirty="0" err="1"/>
              <a:t>KVt</a:t>
            </a:r>
            <a:r>
              <a:rPr lang="en-US" dirty="0"/>
              <a:t> / s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, </a:t>
            </a:r>
            <a:r>
              <a:rPr lang="en-US" dirty="0" err="1"/>
              <a:t>shundan</a:t>
            </a:r>
            <a:r>
              <a:rPr lang="en-US" dirty="0"/>
              <a:t> 10% </a:t>
            </a:r>
            <a:r>
              <a:rPr lang="en-US" dirty="0" err="1"/>
              <a:t>gidroelektrostantsiyalar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90%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stantsiyalari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Mamlakatda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iste’moli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yili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 Agar 2000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oilaning</a:t>
            </a:r>
            <a:r>
              <a:rPr lang="en-US" dirty="0"/>
              <a:t> </a:t>
            </a:r>
            <a:r>
              <a:rPr lang="en-US" dirty="0" err="1"/>
              <a:t>oylik</a:t>
            </a:r>
            <a:r>
              <a:rPr lang="en-US" dirty="0"/>
              <a:t> </a:t>
            </a:r>
            <a:r>
              <a:rPr lang="en-US" dirty="0" err="1"/>
              <a:t>iste’moli</a:t>
            </a:r>
            <a:r>
              <a:rPr lang="en-US" dirty="0"/>
              <a:t> 114 </a:t>
            </a:r>
            <a:r>
              <a:rPr lang="en-US" dirty="0" err="1"/>
              <a:t>kVt</a:t>
            </a:r>
            <a:r>
              <a:rPr lang="en-US" dirty="0"/>
              <a:t> / </a:t>
            </a:r>
            <a:r>
              <a:rPr lang="en-US" dirty="0" err="1"/>
              <a:t>soatni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qilsa</a:t>
            </a:r>
            <a:r>
              <a:rPr lang="en-US" dirty="0"/>
              <a:t>, 2016 </a:t>
            </a:r>
            <a:r>
              <a:rPr lang="en-US" dirty="0" err="1"/>
              <a:t>yilga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u 35%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oshdi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160 </a:t>
            </a:r>
            <a:r>
              <a:rPr lang="en-US" dirty="0" err="1"/>
              <a:t>kVt</a:t>
            </a:r>
            <a:r>
              <a:rPr lang="en-US" dirty="0"/>
              <a:t> / </a:t>
            </a:r>
            <a:r>
              <a:rPr lang="en-US" dirty="0" err="1"/>
              <a:t>soatga</a:t>
            </a:r>
            <a:r>
              <a:rPr lang="en-US" dirty="0"/>
              <a:t> </a:t>
            </a:r>
            <a:r>
              <a:rPr lang="en-US" dirty="0" err="1"/>
              <a:t>yetdi</a:t>
            </a:r>
            <a:r>
              <a:rPr lang="en-US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43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shams.uz/wp-content/uploads/2018/11/enerof-1-300x16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244423"/>
              </p:ext>
            </p:extLst>
          </p:nvPr>
        </p:nvGraphicFramePr>
        <p:xfrm>
          <a:off x="323531" y="332655"/>
          <a:ext cx="8496938" cy="6264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167"/>
                <a:gridCol w="1414372"/>
                <a:gridCol w="707184"/>
                <a:gridCol w="503601"/>
                <a:gridCol w="503601"/>
                <a:gridCol w="503601"/>
                <a:gridCol w="503601"/>
                <a:gridCol w="503601"/>
                <a:gridCol w="610751"/>
                <a:gridCol w="610751"/>
                <a:gridCol w="1114354"/>
                <a:gridCol w="1114354"/>
              </a:tblGrid>
              <a:tr h="156133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000" dirty="0">
                          <a:effectLst/>
                        </a:rPr>
                        <a:t>N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Ko’rsatkichlar nomi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Ishlab chiqiladigan quvvat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en-US" sz="1000">
                          <a:effectLst/>
                        </a:rPr>
                        <a:t>2016 yilda (haqiqat)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en-US" sz="1000" dirty="0" err="1">
                          <a:effectLst/>
                        </a:rPr>
                        <a:t>Ishlab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chiqarish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quvvatining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kiritish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ehtimoli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Ishlab chiqarish quvvati tarkibidagi ulush %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2025-2016 yillarda o’sish sur’ati (kirish yili uchun),,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%*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7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2017y.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2018y.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2019y.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2020y.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2021y.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2025y.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2016y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2025y. </a:t>
                      </a:r>
                      <a:r>
                        <a:rPr lang="ru-RU" sz="1000" u="none" strike="noStrike">
                          <a:effectLst/>
                          <a:hlinkClick r:id="rId2"/>
                        </a:rPr>
                        <a:t>*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Jami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      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14 164,0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415,0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587,7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1 159,7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2 991,5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5 222,5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7 401,9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135,5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shu jumladan: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An’anaviy energetika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    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12 370,0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370,0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427,0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802,0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2 409,0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4 218,6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5 406,0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87,3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80,3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124,6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95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Qayta tiklanadigan energiya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1 794,0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160,7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357,7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1 003,9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1 995,9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211,3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3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shu jumladan: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7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gidroenergetika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1 793,9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157,7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382,5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1 243,9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169,3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quyosh energiyasi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0,001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3 462,5р.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shamol energiyasi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1000">
                          <a:effectLst/>
                        </a:rPr>
                        <a:t>            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102,0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302,0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3,0р.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22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797</Words>
  <Application>Microsoft Office PowerPoint</Application>
  <PresentationFormat>Экран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O'zbekiston energetikasining rivojlanishi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O'zbekiston energetikasining rivojlanishi</dc:title>
  <dc:creator>Elektrik</dc:creator>
  <cp:lastModifiedBy>Elektrik</cp:lastModifiedBy>
  <cp:revision>1</cp:revision>
  <dcterms:created xsi:type="dcterms:W3CDTF">2023-07-25T10:11:55Z</dcterms:created>
  <dcterms:modified xsi:type="dcterms:W3CDTF">2023-07-25T10:18:52Z</dcterms:modified>
</cp:coreProperties>
</file>