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29600" cy="1355576"/>
          </a:xfrm>
        </p:spPr>
        <p:txBody>
          <a:bodyPr>
            <a:noAutofit/>
          </a:bodyPr>
          <a:lstStyle/>
          <a:p>
            <a:r>
              <a:rPr lang="en-US" sz="2000" dirty="0"/>
              <a:t>Om </a:t>
            </a:r>
            <a:r>
              <a:rPr lang="en-US" sz="2000" dirty="0" err="1"/>
              <a:t>qonuni</a:t>
            </a:r>
            <a:r>
              <a:rPr lang="en-US" sz="2000" dirty="0"/>
              <a:t>. </a:t>
            </a:r>
            <a:r>
              <a:rPr lang="en-US" sz="2000" dirty="0" err="1"/>
              <a:t>Zanjirning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qismi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Om </a:t>
            </a:r>
            <a:r>
              <a:rPr lang="en-US" sz="2000" dirty="0" err="1"/>
              <a:t>qonuni</a:t>
            </a:r>
            <a:r>
              <a:rPr lang="en-US" sz="2000" dirty="0"/>
              <a:t>. </a:t>
            </a:r>
            <a:r>
              <a:rPr lang="en-US" sz="2000" dirty="0" err="1"/>
              <a:t>Zanjirning</a:t>
            </a:r>
            <a:r>
              <a:rPr lang="en-US" sz="2000" dirty="0"/>
              <a:t> </a:t>
            </a:r>
            <a:r>
              <a:rPr lang="en-US" sz="2000" dirty="0" err="1"/>
              <a:t>to’liq</a:t>
            </a:r>
            <a:r>
              <a:rPr lang="en-US" sz="2000" dirty="0"/>
              <a:t> </a:t>
            </a:r>
            <a:r>
              <a:rPr lang="en-US" sz="2000" dirty="0" err="1"/>
              <a:t>qismi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Om </a:t>
            </a:r>
            <a:r>
              <a:rPr lang="en-US" sz="2000" dirty="0" err="1"/>
              <a:t>qonuni</a:t>
            </a:r>
            <a:r>
              <a:rPr lang="en-US" sz="2000" dirty="0"/>
              <a:t>. </a:t>
            </a:r>
            <a:r>
              <a:rPr lang="en-US" sz="2000" dirty="0" err="1"/>
              <a:t>O’tkazgichlarning</a:t>
            </a:r>
            <a:r>
              <a:rPr lang="en-US" sz="2000" dirty="0"/>
              <a:t> </a:t>
            </a:r>
            <a:r>
              <a:rPr lang="en-US" sz="2000" dirty="0" err="1"/>
              <a:t>qarshiligi</a:t>
            </a:r>
            <a:r>
              <a:rPr lang="en-US" sz="2000" dirty="0"/>
              <a:t> </a:t>
            </a:r>
            <a:r>
              <a:rPr lang="en-US" sz="2000" dirty="0" err="1"/>
              <a:t>haroratga</a:t>
            </a:r>
            <a:r>
              <a:rPr lang="en-US" sz="2000" dirty="0"/>
              <a:t> </a:t>
            </a:r>
            <a:r>
              <a:rPr lang="en-US" sz="2000" dirty="0" err="1"/>
              <a:t>o’lchamiga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haroratiga</a:t>
            </a:r>
            <a:r>
              <a:rPr lang="en-US" sz="2000" dirty="0"/>
              <a:t> </a:t>
            </a:r>
            <a:r>
              <a:rPr lang="en-US" sz="2000" dirty="0" err="1"/>
              <a:t>bog’liqligi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568952" cy="4752528"/>
          </a:xfrm>
        </p:spPr>
        <p:txBody>
          <a:bodyPr/>
          <a:lstStyle/>
          <a:p>
            <a:pPr lvl="0" latinLnBrk="1"/>
            <a:r>
              <a:rPr lang="en-US" dirty="0"/>
              <a:t>Om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tushuncha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.</a:t>
            </a:r>
            <a:endParaRPr lang="ru-RU" dirty="0"/>
          </a:p>
          <a:p>
            <a:pPr lvl="0" latinLnBrk="1"/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endParaRPr lang="ru-RU" dirty="0"/>
          </a:p>
          <a:p>
            <a:pPr lvl="0" latinLnBrk="1"/>
            <a:r>
              <a:rPr lang="en-US" dirty="0" err="1"/>
              <a:t>O’tkazgichning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bog’liqligi</a:t>
            </a:r>
            <a:r>
              <a:rPr lang="en-US" dirty="0"/>
              <a:t>.</a:t>
            </a:r>
            <a:endParaRPr lang="ru-RU" dirty="0"/>
          </a:p>
          <a:p>
            <a:pPr lvl="0" latinLnBrk="1"/>
            <a:r>
              <a:rPr lang="en-US" dirty="0" err="1"/>
              <a:t>Тo’liq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70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976704"/>
              </a:xfrm>
            </p:spPr>
            <p:txBody>
              <a:bodyPr>
                <a:normAutofit fontScale="85000" lnSpcReduction="20000"/>
              </a:bodyPr>
              <a:lstStyle/>
              <a:p>
                <a:pPr latinLnBrk="1"/>
                <a:r>
                  <a:rPr lang="en-US" dirty="0"/>
                  <a:t>Om </a:t>
                </a:r>
                <a:r>
                  <a:rPr lang="en-US" dirty="0" err="1"/>
                  <a:t>qonuni</a:t>
                </a:r>
                <a:r>
                  <a:rPr lang="en-US" dirty="0"/>
                  <a:t> 1826 – </a:t>
                </a:r>
                <a:r>
                  <a:rPr lang="en-US" dirty="0" err="1"/>
                  <a:t>yilda</a:t>
                </a:r>
                <a:r>
                  <a:rPr lang="en-US" dirty="0"/>
                  <a:t> </a:t>
                </a:r>
                <a:r>
                  <a:rPr lang="en-US" dirty="0" err="1"/>
                  <a:t>nemis</a:t>
                </a:r>
                <a:r>
                  <a:rPr lang="en-US" dirty="0"/>
                  <a:t> </a:t>
                </a:r>
                <a:r>
                  <a:rPr lang="en-US" dirty="0" err="1"/>
                  <a:t>fizigi</a:t>
                </a:r>
                <a:r>
                  <a:rPr lang="en-US" dirty="0"/>
                  <a:t> Om </a:t>
                </a:r>
                <a:r>
                  <a:rPr lang="en-US" dirty="0" err="1"/>
                  <a:t>tajriba</a:t>
                </a:r>
                <a:r>
                  <a:rPr lang="en-US" dirty="0"/>
                  <a:t> </a:t>
                </a:r>
                <a:r>
                  <a:rPr lang="en-US" dirty="0" err="1"/>
                  <a:t>orqali</a:t>
                </a:r>
                <a:r>
                  <a:rPr lang="en-US" dirty="0"/>
                  <a:t> </a:t>
                </a:r>
                <a:r>
                  <a:rPr lang="en-US" dirty="0" err="1"/>
                  <a:t>o`tkazzgichdagi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kuchi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 (U)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to`g`ri</a:t>
                </a:r>
                <a:r>
                  <a:rPr lang="en-US" dirty="0"/>
                  <a:t> </a:t>
                </a:r>
                <a:r>
                  <a:rPr lang="en-US" dirty="0" err="1"/>
                  <a:t>proporsional</a:t>
                </a:r>
                <a:r>
                  <a:rPr lang="en-US" dirty="0"/>
                  <a:t>, R </a:t>
                </a:r>
                <a:r>
                  <a:rPr lang="en-US" dirty="0" err="1"/>
                  <a:t>qarshilikka</a:t>
                </a:r>
                <a:r>
                  <a:rPr lang="en-US" dirty="0"/>
                  <a:t> </a:t>
                </a:r>
                <a:r>
                  <a:rPr lang="en-US" dirty="0" err="1"/>
                  <a:t>teskari</a:t>
                </a:r>
                <a:r>
                  <a:rPr lang="en-US" dirty="0"/>
                  <a:t> </a:t>
                </a:r>
                <a:r>
                  <a:rPr lang="en-US" dirty="0" err="1"/>
                  <a:t>proporsional</a:t>
                </a:r>
                <a:r>
                  <a:rPr lang="en-US" dirty="0"/>
                  <a:t> </a:t>
                </a:r>
                <a:r>
                  <a:rPr lang="en-US" dirty="0" err="1"/>
                  <a:t>ekanligini</a:t>
                </a:r>
                <a:r>
                  <a:rPr lang="en-US" dirty="0"/>
                  <a:t> </a:t>
                </a:r>
                <a:r>
                  <a:rPr lang="en-US" dirty="0" err="1"/>
                  <a:t>aniqladi</a:t>
                </a:r>
                <a:r>
                  <a:rPr lang="en-US" dirty="0"/>
                  <a:t>. </a:t>
                </a:r>
              </a:p>
              <a:p>
                <a:pPr marL="137160" indent="0" latinLnBrk="1">
                  <a:buNone/>
                </a:pPr>
                <a:r>
                  <a:rPr lang="en-US" dirty="0" smtClean="0"/>
                  <a:t>                                         I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R</m:t>
                        </m:r>
                      </m:den>
                    </m:f>
                  </m:oMath>
                </a14:m>
                <a:endParaRPr lang="ru-RU" dirty="0"/>
              </a:p>
              <a:p>
                <a:pPr latinLnBrk="1"/>
                <a:r>
                  <a:rPr lang="en-US" dirty="0" err="1"/>
                  <a:t>bunda</a:t>
                </a:r>
                <a:r>
                  <a:rPr lang="en-US" dirty="0"/>
                  <a:t> </a:t>
                </a:r>
                <a:r>
                  <a:rPr lang="en-US" dirty="0" err="1"/>
                  <a:t>qarshilik</a:t>
                </a:r>
                <a:r>
                  <a:rPr lang="en-US" dirty="0"/>
                  <a:t> Om </a:t>
                </a:r>
                <a:r>
                  <a:rPr lang="en-US" dirty="0" err="1"/>
                  <a:t>birligida</a:t>
                </a:r>
                <a:r>
                  <a:rPr lang="en-US" dirty="0"/>
                  <a:t> </a:t>
                </a:r>
                <a:r>
                  <a:rPr lang="en-US" dirty="0" err="1"/>
                  <a:t>o`lchanadi</a:t>
                </a:r>
                <a:endParaRPr lang="ru-RU" dirty="0"/>
              </a:p>
              <a:p>
                <a:pPr latinLnBrk="1"/>
                <a:r>
                  <a:rPr lang="en-US" dirty="0" err="1"/>
                  <a:t>Qarshilik</a:t>
                </a:r>
                <a:r>
                  <a:rPr lang="en-US" dirty="0"/>
                  <a:t> </a:t>
                </a:r>
                <a:r>
                  <a:rPr lang="en-US" dirty="0" err="1"/>
                  <a:t>o`tkazilgan</a:t>
                </a:r>
                <a:r>
                  <a:rPr lang="en-US" dirty="0"/>
                  <a:t> </a:t>
                </a:r>
                <a:r>
                  <a:rPr lang="en-US" dirty="0" err="1"/>
                  <a:t>o`tkazgichning</a:t>
                </a:r>
                <a:r>
                  <a:rPr lang="en-US" dirty="0"/>
                  <a:t> </a:t>
                </a:r>
                <a:r>
                  <a:rPr lang="en-US" dirty="0" err="1"/>
                  <a:t>uzunligiga</a:t>
                </a:r>
                <a:r>
                  <a:rPr lang="en-US" dirty="0"/>
                  <a:t> </a:t>
                </a:r>
                <a:r>
                  <a:rPr lang="en-US" dirty="0" err="1"/>
                  <a:t>to`g`ri</a:t>
                </a:r>
                <a:r>
                  <a:rPr lang="en-US" dirty="0"/>
                  <a:t> </a:t>
                </a:r>
                <a:r>
                  <a:rPr lang="en-US" dirty="0" err="1"/>
                  <a:t>proporsional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ko`ndalang</a:t>
                </a:r>
                <a:r>
                  <a:rPr lang="en-US" dirty="0"/>
                  <a:t> </a:t>
                </a:r>
                <a:r>
                  <a:rPr lang="en-US" dirty="0" err="1"/>
                  <a:t>kesim</a:t>
                </a:r>
                <a:r>
                  <a:rPr lang="en-US" dirty="0"/>
                  <a:t> </a:t>
                </a:r>
                <a:r>
                  <a:rPr lang="en-US" dirty="0" err="1"/>
                  <a:t>yuzasi</a:t>
                </a:r>
                <a:r>
                  <a:rPr lang="en-US" dirty="0"/>
                  <a:t> S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teskari</a:t>
                </a:r>
                <a:r>
                  <a:rPr lang="en-US" dirty="0"/>
                  <a:t> </a:t>
                </a:r>
                <a:r>
                  <a:rPr lang="en-US" dirty="0" err="1"/>
                  <a:t>proporsional</a:t>
                </a:r>
                <a:r>
                  <a:rPr lang="en-US" dirty="0"/>
                  <a:t> </a:t>
                </a:r>
                <a:r>
                  <a:rPr lang="en-US" dirty="0" err="1"/>
                  <a:t>bo`ladi</a:t>
                </a:r>
                <a:r>
                  <a:rPr lang="en-US" dirty="0"/>
                  <a:t>:</a:t>
                </a:r>
                <a:endParaRPr lang="ru-RU" dirty="0"/>
              </a:p>
              <a:p>
                <a:pPr marL="137160" indent="0" latinLnBrk="1">
                  <a:buNone/>
                </a:pPr>
                <a:r>
                  <a:rPr lang="en-US" dirty="0" smtClean="0"/>
                  <a:t>                                         R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𝜌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endParaRPr lang="ru-RU" dirty="0"/>
              </a:p>
              <a:p>
                <a:pPr latinLnBrk="1"/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𝜌</m:t>
                    </m:r>
                  </m:oMath>
                </a14:m>
                <a:r>
                  <a:rPr lang="en-US" dirty="0"/>
                  <a:t>- </a:t>
                </a:r>
                <a:r>
                  <a:rPr lang="en-US" dirty="0" err="1"/>
                  <a:t>o`tkazgichning</a:t>
                </a:r>
                <a:r>
                  <a:rPr lang="en-US" dirty="0"/>
                  <a:t> </a:t>
                </a:r>
                <a:r>
                  <a:rPr lang="en-US" dirty="0" err="1"/>
                  <a:t>solishtirma</a:t>
                </a:r>
                <a:r>
                  <a:rPr lang="en-US" dirty="0"/>
                  <a:t> </a:t>
                </a:r>
                <a:r>
                  <a:rPr lang="en-US" dirty="0" err="1"/>
                  <a:t>qarshiligi</a:t>
                </a:r>
                <a:r>
                  <a:rPr lang="en-US" dirty="0"/>
                  <a:t>. </a:t>
                </a:r>
                <a:r>
                  <a:rPr lang="en-US" dirty="0" err="1"/>
                  <a:t>Qarshilik</a:t>
                </a:r>
                <a:r>
                  <a:rPr lang="en-US" dirty="0"/>
                  <a:t> </a:t>
                </a:r>
                <a:r>
                  <a:rPr lang="en-US" dirty="0" err="1"/>
                  <a:t>temperaturaga</a:t>
                </a:r>
                <a:r>
                  <a:rPr lang="en-US" dirty="0"/>
                  <a:t> ham </a:t>
                </a:r>
                <a:r>
                  <a:rPr lang="en-US" dirty="0" err="1"/>
                  <a:t>bog`liq</a:t>
                </a:r>
                <a:r>
                  <a:rPr lang="en-US" dirty="0"/>
                  <a:t> </a:t>
                </a:r>
                <a:r>
                  <a:rPr lang="en-US" dirty="0" err="1"/>
                  <a:t>bo`ladi</a:t>
                </a:r>
                <a:r>
                  <a:rPr lang="en-US" dirty="0"/>
                  <a:t>. </a:t>
                </a:r>
                <a:endParaRPr lang="ru-RU" dirty="0"/>
              </a:p>
              <a:p>
                <a:pPr latinLnBrk="1"/>
                <a:r>
                  <a:rPr lang="en-US" dirty="0" err="1"/>
                  <a:t>Endi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baseline="-25000" dirty="0"/>
                  <a:t>1</a:t>
                </a:r>
                <a:r>
                  <a:rPr lang="en-US" dirty="0"/>
                  <a:t>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baseline="-25000" dirty="0"/>
                  <a:t>2</a:t>
                </a:r>
                <a:r>
                  <a:rPr lang="en-US" dirty="0"/>
                  <a:t>=U </a:t>
                </a:r>
                <a:r>
                  <a:rPr lang="en-US" dirty="0" err="1"/>
                  <a:t>kuchlanish</a:t>
                </a:r>
                <a:r>
                  <a:rPr lang="en-US" dirty="0"/>
                  <a:t> </a:t>
                </a:r>
                <a:r>
                  <a:rPr lang="en-US" dirty="0" err="1"/>
                  <a:t>ta’sirida</a:t>
                </a:r>
                <a:r>
                  <a:rPr lang="en-US" dirty="0"/>
                  <a:t> </a:t>
                </a:r>
                <a:r>
                  <a:rPr lang="en-US" dirty="0" err="1"/>
                  <a:t>bo`lgan</a:t>
                </a:r>
                <a:r>
                  <a:rPr lang="en-US" dirty="0"/>
                  <a:t> R </a:t>
                </a:r>
                <a:r>
                  <a:rPr lang="en-US" dirty="0" err="1"/>
                  <a:t>qarshilikka</a:t>
                </a:r>
                <a:r>
                  <a:rPr lang="en-US" dirty="0"/>
                  <a:t> </a:t>
                </a:r>
                <a:r>
                  <a:rPr lang="en-US" dirty="0" err="1"/>
                  <a:t>o`zgarmas</a:t>
                </a:r>
                <a:r>
                  <a:rPr lang="en-US" dirty="0"/>
                  <a:t> </a:t>
                </a:r>
                <a:r>
                  <a:rPr lang="en-US" dirty="0" err="1"/>
                  <a:t>tokning</a:t>
                </a:r>
                <a:r>
                  <a:rPr lang="en-US" dirty="0"/>
                  <a:t> q </a:t>
                </a:r>
                <a:r>
                  <a:rPr lang="en-US" dirty="0" err="1"/>
                  <a:t>zaryadni</a:t>
                </a:r>
                <a:r>
                  <a:rPr lang="en-US" dirty="0"/>
                  <a:t> </a:t>
                </a:r>
                <a:r>
                  <a:rPr lang="en-US" dirty="0" err="1"/>
                  <a:t>ko`chirishda</a:t>
                </a:r>
                <a:r>
                  <a:rPr lang="en-US" dirty="0"/>
                  <a:t> </a:t>
                </a:r>
                <a:r>
                  <a:rPr lang="en-US" dirty="0" err="1"/>
                  <a:t>bajargan</a:t>
                </a:r>
                <a:r>
                  <a:rPr lang="en-US" dirty="0"/>
                  <a:t> </a:t>
                </a:r>
                <a:r>
                  <a:rPr lang="en-US" dirty="0" err="1"/>
                  <a:t>ishni</a:t>
                </a:r>
                <a:r>
                  <a:rPr lang="en-US" dirty="0"/>
                  <a:t> </a:t>
                </a:r>
                <a:r>
                  <a:rPr lang="en-US" dirty="0" err="1"/>
                  <a:t>topamiz</a:t>
                </a:r>
                <a:r>
                  <a:rPr lang="en-US" dirty="0"/>
                  <a:t>. </a:t>
                </a:r>
                <a:r>
                  <a:rPr lang="en-US" dirty="0" err="1"/>
                  <a:t>Bilamiz</a:t>
                </a:r>
                <a:r>
                  <a:rPr lang="en-US" dirty="0"/>
                  <a:t> – </a:t>
                </a:r>
                <a:r>
                  <a:rPr lang="en-US" dirty="0" err="1"/>
                  <a:t>ki</a:t>
                </a:r>
                <a:r>
                  <a:rPr lang="en-US" dirty="0"/>
                  <a:t> </a:t>
                </a:r>
                <a:r>
                  <a:rPr lang="en-US" dirty="0" err="1"/>
                  <a:t>bu</a:t>
                </a:r>
                <a:r>
                  <a:rPr lang="en-US" dirty="0"/>
                  <a:t> </a:t>
                </a:r>
                <a:r>
                  <a:rPr lang="en-US" dirty="0" err="1"/>
                  <a:t>ish</a:t>
                </a:r>
                <a:r>
                  <a:rPr lang="en-US" dirty="0"/>
                  <a:t> A=q(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baseline="-25000" dirty="0"/>
                  <a:t>1</a:t>
                </a:r>
                <a:r>
                  <a:rPr lang="en-US" dirty="0"/>
                  <a:t>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baseline="-25000" dirty="0"/>
                  <a:t>2</a:t>
                </a:r>
                <a:r>
                  <a:rPr lang="en-US" dirty="0"/>
                  <a:t>)=</a:t>
                </a:r>
                <a:r>
                  <a:rPr lang="en-US" dirty="0" err="1"/>
                  <a:t>qU</a:t>
                </a:r>
                <a:r>
                  <a:rPr lang="en-US" dirty="0"/>
                  <a:t>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teng</a:t>
                </a:r>
                <a:r>
                  <a:rPr lang="en-US" dirty="0"/>
                  <a:t>.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976704"/>
              </a:xfrm>
              <a:blipFill rotWithShape="1">
                <a:blip r:embed="rId2"/>
                <a:stretch>
                  <a:fillRect t="-1837" r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81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6120720"/>
              </a:xfrm>
            </p:spPr>
            <p:txBody>
              <a:bodyPr>
                <a:normAutofit/>
              </a:bodyPr>
              <a:lstStyle/>
              <a:p>
                <a:pPr latinLnBrk="1"/>
                <a:r>
                  <a:rPr lang="en-US" dirty="0"/>
                  <a:t>A=</a:t>
                </a:r>
                <a:r>
                  <a:rPr lang="en-US" dirty="0" err="1"/>
                  <a:t>IUt</a:t>
                </a:r>
                <a:endParaRPr lang="ru-RU" dirty="0"/>
              </a:p>
              <a:p>
                <a:pPr latinLnBrk="1"/>
                <a:r>
                  <a:rPr lang="en-US" dirty="0"/>
                  <a:t>A=I</a:t>
                </a:r>
                <a:r>
                  <a:rPr lang="en-US" baseline="30000" dirty="0"/>
                  <a:t>2</a:t>
                </a:r>
                <a:r>
                  <a:rPr lang="en-US" dirty="0"/>
                  <a:t>Rt</a:t>
                </a:r>
                <a:endParaRPr lang="ru-RU" dirty="0"/>
              </a:p>
              <a:p>
                <a:pPr latinLnBrk="1"/>
                <a:r>
                  <a:rPr lang="en-US" dirty="0"/>
                  <a:t>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R</m:t>
                        </m:r>
                      </m:den>
                    </m:f>
                  </m:oMath>
                </a14:m>
                <a:r>
                  <a:rPr lang="en-US" dirty="0"/>
                  <a:t>t.</a:t>
                </a:r>
                <a:endParaRPr lang="ru-RU" dirty="0"/>
              </a:p>
              <a:p>
                <a:pPr marL="137160" indent="0" latinLnBrk="1">
                  <a:buNone/>
                </a:pPr>
                <a:r>
                  <a:rPr lang="en-US" dirty="0" err="1"/>
                  <a:t>Har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formulani</a:t>
                </a:r>
                <a:r>
                  <a:rPr lang="en-US" dirty="0"/>
                  <a:t> </a:t>
                </a:r>
                <a:r>
                  <a:rPr lang="en-US" dirty="0" err="1"/>
                  <a:t>vaqtga</a:t>
                </a:r>
                <a:r>
                  <a:rPr lang="en-US" dirty="0"/>
                  <a:t> </a:t>
                </a:r>
                <a:r>
                  <a:rPr lang="en-US" dirty="0" err="1"/>
                  <a:t>bog`lasak</a:t>
                </a:r>
                <a:r>
                  <a:rPr lang="en-US" dirty="0"/>
                  <a:t> </a:t>
                </a:r>
                <a:r>
                  <a:rPr lang="en-US" dirty="0" err="1"/>
                  <a:t>o`zgarmas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quvvati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:r>
                  <a:rPr lang="en-US" dirty="0" err="1"/>
                  <a:t>ifodalar</a:t>
                </a:r>
                <a:r>
                  <a:rPr lang="en-US" dirty="0"/>
                  <a:t> </a:t>
                </a:r>
                <a:r>
                  <a:rPr lang="en-US" dirty="0" err="1"/>
                  <a:t>hosil</a:t>
                </a:r>
                <a:r>
                  <a:rPr lang="en-US" dirty="0"/>
                  <a:t> </a:t>
                </a:r>
                <a:r>
                  <a:rPr lang="en-US" dirty="0" err="1"/>
                  <a:t>bo`ladi</a:t>
                </a:r>
                <a:r>
                  <a:rPr lang="en-US" dirty="0"/>
                  <a:t>: </a:t>
                </a:r>
                <a:endParaRPr lang="ru-RU" dirty="0"/>
              </a:p>
              <a:p>
                <a:pPr latinLnBrk="1"/>
                <a:r>
                  <a:rPr lang="en-US" dirty="0"/>
                  <a:t>N=IU</a:t>
                </a:r>
                <a:endParaRPr lang="ru-RU" dirty="0"/>
              </a:p>
              <a:p>
                <a:pPr latinLnBrk="1"/>
                <a:r>
                  <a:rPr lang="en-US" dirty="0"/>
                  <a:t>N=I</a:t>
                </a:r>
                <a:r>
                  <a:rPr lang="en-US" baseline="30000" dirty="0"/>
                  <a:t>2</a:t>
                </a:r>
                <a:r>
                  <a:rPr lang="en-US" dirty="0"/>
                  <a:t>R</a:t>
                </a:r>
                <a:endParaRPr lang="ru-RU" dirty="0"/>
              </a:p>
              <a:p>
                <a:pPr latinLnBrk="1"/>
                <a:r>
                  <a:rPr lang="en-US" dirty="0"/>
                  <a:t>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R</m:t>
                        </m:r>
                      </m:den>
                    </m:f>
                  </m:oMath>
                </a14:m>
                <a:endParaRPr lang="ru-RU" dirty="0"/>
              </a:p>
              <a:p>
                <a:pPr marL="137160" indent="0" latinLnBrk="1">
                  <a:buNone/>
                </a:pPr>
                <a:r>
                  <a:rPr lang="en-US" dirty="0" err="1"/>
                  <a:t>Ish</a:t>
                </a:r>
                <a:r>
                  <a:rPr lang="en-US" dirty="0"/>
                  <a:t> </a:t>
                </a:r>
                <a:r>
                  <a:rPr lang="en-US" dirty="0" err="1"/>
                  <a:t>Joul</a:t>
                </a:r>
                <a:r>
                  <a:rPr lang="en-US" dirty="0"/>
                  <a:t> da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quvvat</a:t>
                </a:r>
                <a:r>
                  <a:rPr lang="en-US" dirty="0"/>
                  <a:t> </a:t>
                </a:r>
                <a:r>
                  <a:rPr lang="en-US" dirty="0" err="1"/>
                  <a:t>Vatt</a:t>
                </a:r>
                <a:r>
                  <a:rPr lang="en-US" dirty="0"/>
                  <a:t> </a:t>
                </a:r>
                <a:r>
                  <a:rPr lang="en-US" dirty="0" err="1"/>
                  <a:t>larda</a:t>
                </a:r>
                <a:r>
                  <a:rPr lang="en-US" dirty="0"/>
                  <a:t> </a:t>
                </a:r>
                <a:r>
                  <a:rPr lang="en-US" dirty="0" err="1"/>
                  <a:t>o`lchanadi</a:t>
                </a:r>
                <a:r>
                  <a:rPr lang="en-US" dirty="0"/>
                  <a:t>. </a:t>
                </a:r>
                <a:r>
                  <a:rPr lang="en-US" dirty="0" err="1"/>
                  <a:t>Elektrotexnikada</a:t>
                </a:r>
                <a:r>
                  <a:rPr lang="en-US" dirty="0"/>
                  <a:t> </a:t>
                </a:r>
                <a:r>
                  <a:rPr lang="en-US" dirty="0" err="1"/>
                  <a:t>sistemadan</a:t>
                </a:r>
                <a:r>
                  <a:rPr lang="en-US" dirty="0"/>
                  <a:t> </a:t>
                </a:r>
                <a:r>
                  <a:rPr lang="en-US" dirty="0" err="1"/>
                  <a:t>tashqari</a:t>
                </a:r>
                <a:r>
                  <a:rPr lang="en-US" dirty="0"/>
                  <a:t> </a:t>
                </a:r>
                <a:r>
                  <a:rPr lang="en-US" dirty="0" err="1"/>
                  <a:t>kilovatt</a:t>
                </a:r>
                <a:r>
                  <a:rPr lang="en-US" dirty="0"/>
                  <a:t> – </a:t>
                </a:r>
                <a:r>
                  <a:rPr lang="en-US" dirty="0" err="1"/>
                  <a:t>soat</a:t>
                </a:r>
                <a:r>
                  <a:rPr lang="en-US" dirty="0"/>
                  <a:t>  </a:t>
                </a:r>
                <a:r>
                  <a:rPr lang="en-US" dirty="0" err="1"/>
                  <a:t>degan</a:t>
                </a:r>
                <a:r>
                  <a:rPr lang="en-US" dirty="0"/>
                  <a:t> </a:t>
                </a:r>
                <a:r>
                  <a:rPr lang="en-US" dirty="0" err="1"/>
                  <a:t>birlik</a:t>
                </a:r>
                <a:r>
                  <a:rPr lang="en-US" dirty="0"/>
                  <a:t> </a:t>
                </a:r>
                <a:r>
                  <a:rPr lang="en-US" dirty="0" err="1"/>
                  <a:t>ishlatiladi</a:t>
                </a:r>
                <a:r>
                  <a:rPr lang="en-US" dirty="0"/>
                  <a:t>: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6120720"/>
              </a:xfrm>
              <a:blipFill rotWithShape="1">
                <a:blip r:embed="rId2"/>
                <a:stretch>
                  <a:fillRect t="-896" r="-1407" b="-1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35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:\12\f_clip_image00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404664"/>
            <a:ext cx="8496944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914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t="2515" b="14476"/>
          <a:stretch>
            <a:fillRect/>
          </a:stretch>
        </p:blipFill>
        <p:spPr bwMode="auto">
          <a:xfrm>
            <a:off x="395536" y="404664"/>
            <a:ext cx="8424936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316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r>
              <a:rPr lang="en-US" dirty="0"/>
              <a:t>. </a:t>
            </a:r>
            <a:r>
              <a:rPr lang="en-US" dirty="0" err="1"/>
              <a:t>O’tkazgichlarning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. </a:t>
            </a:r>
            <a:r>
              <a:rPr lang="en-US" dirty="0" err="1"/>
              <a:t>O’tkazgich</a:t>
            </a:r>
            <a:r>
              <a:rPr lang="en-US" dirty="0"/>
              <a:t> </a:t>
            </a:r>
            <a:r>
              <a:rPr lang="en-US" dirty="0" err="1"/>
              <a:t>qarshiligining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bog’liqligi</a:t>
            </a:r>
            <a:r>
              <a:rPr lang="en-US" b="1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o’tkazuvchanlik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, </a:t>
            </a:r>
            <a:r>
              <a:rPr lang="en-US" dirty="0" err="1"/>
              <a:t>o’tkazgichning</a:t>
            </a:r>
            <a:r>
              <a:rPr lang="en-US" dirty="0"/>
              <a:t> </a:t>
            </a:r>
            <a:r>
              <a:rPr lang="en-US" dirty="0" err="1"/>
              <a:t>solishtirma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,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o’tkazuvchanlik</a:t>
            </a:r>
            <a:r>
              <a:rPr lang="en-US" dirty="0"/>
              <a:t>. </a:t>
            </a:r>
            <a:r>
              <a:rPr lang="en-US" dirty="0" err="1"/>
              <a:t>O’quvchilarda</a:t>
            </a:r>
            <a:r>
              <a:rPr lang="en-US" dirty="0"/>
              <a:t> Om </a:t>
            </a:r>
            <a:r>
              <a:rPr lang="en-US" dirty="0" err="1"/>
              <a:t>qonunlari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O’tkazgichning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bog’liqligi</a:t>
            </a:r>
            <a:r>
              <a:rPr lang="en-US" dirty="0"/>
              <a:t> </a:t>
            </a:r>
            <a:r>
              <a:rPr lang="en-US" dirty="0" err="1"/>
              <a:t>ulardan</a:t>
            </a:r>
            <a:r>
              <a:rPr lang="en-US" dirty="0"/>
              <a:t> </a:t>
            </a:r>
            <a:r>
              <a:rPr lang="en-US" dirty="0" err="1"/>
              <a:t>haytda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ko’nikmalar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44392" t="72677" r="13185" b="17100"/>
          <a:stretch>
            <a:fillRect/>
          </a:stretch>
        </p:blipFill>
        <p:spPr bwMode="auto">
          <a:xfrm>
            <a:off x="1547664" y="332656"/>
            <a:ext cx="5692775" cy="110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3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Ba’zi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o`tkazgichlarning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solishtirma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qarshiliklari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148628"/>
              </p:ext>
            </p:extLst>
          </p:nvPr>
        </p:nvGraphicFramePr>
        <p:xfrm>
          <a:off x="611560" y="2132856"/>
          <a:ext cx="7848872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4436"/>
                <a:gridCol w="3924436"/>
              </a:tblGrid>
              <a:tr h="661464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Material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effectLst/>
                        </a:rPr>
                        <a:t> 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976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 err="1">
                          <a:effectLst/>
                        </a:rPr>
                        <a:t>Kumush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 err="1">
                          <a:effectLst/>
                        </a:rPr>
                        <a:t>Mis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 err="1">
                          <a:effectLst/>
                        </a:rPr>
                        <a:t>Alyuminiy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 err="1">
                          <a:effectLst/>
                        </a:rPr>
                        <a:t>Temir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1,6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1,7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2,9</a:t>
                      </a:r>
                      <a:endParaRPr lang="ru-RU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9,8</a:t>
                      </a:r>
                      <a:endParaRPr lang="ru-RU" sz="10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Рисунок 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20888"/>
            <a:ext cx="8096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91" y="2463750"/>
            <a:ext cx="4191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173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286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Om qonuni. Zanjirning bir qismi uchun Om qonuni. Zanjirning to’liq qismi uchun Om qonuni. O’tkazgichlarning qarshiligi haroratga o’lchamiga va haroratiga bog’liqligi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Ba’zi o`tkazgichlarning solishtirma qarshiliklari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qonuni. Zanjirning bir qismi uchun Om qonuni. Zanjirning to’liq qismi uchun Om qonuni. O’tkazgichlarning qarshiligi haroratga o’lchamiga va haroratiga bog’liqligi</dc:title>
  <dc:creator>Elektrik</dc:creator>
  <cp:lastModifiedBy>Elektrik</cp:lastModifiedBy>
  <cp:revision>5</cp:revision>
  <dcterms:created xsi:type="dcterms:W3CDTF">2023-07-20T10:12:26Z</dcterms:created>
  <dcterms:modified xsi:type="dcterms:W3CDTF">2023-07-20T11:34:43Z</dcterms:modified>
</cp:coreProperties>
</file>