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2" r:id="rId8"/>
    <p:sldId id="264" r:id="rId9"/>
    <p:sldId id="265"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1" clrIdx="0">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8" d="100"/>
          <a:sy n="88" d="100"/>
        </p:scale>
        <p:origin x="2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4T08:41:37.650"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41882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48434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784A2F-585A-4D22-BE86-330713F0FAE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508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07.11.2020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73782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07.11.2020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220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07.11.2020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234837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350090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00182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45241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B655A2-2E16-4237-9E52-9D1FF17703C6}" type="datetimeFigureOut">
              <a:rPr lang="ru-RU" smtClean="0"/>
              <a:t>07.11.2020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55407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B655A2-2E16-4237-9E52-9D1FF17703C6}" type="datetimeFigureOut">
              <a:rPr lang="ru-RU" smtClean="0"/>
              <a:t>07.11.2020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418845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B655A2-2E16-4237-9E52-9D1FF17703C6}" type="datetimeFigureOut">
              <a:rPr lang="ru-RU" smtClean="0"/>
              <a:t>07.11.2020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19555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B655A2-2E16-4237-9E52-9D1FF17703C6}" type="datetimeFigureOut">
              <a:rPr lang="ru-RU" smtClean="0"/>
              <a:t>07.11.2020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329651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655A2-2E16-4237-9E52-9D1FF17703C6}" type="datetimeFigureOut">
              <a:rPr lang="ru-RU" smtClean="0"/>
              <a:t>07.11.2020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2705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07.11.2020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299029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B655A2-2E16-4237-9E52-9D1FF17703C6}" type="datetimeFigureOut">
              <a:rPr lang="ru-RU" smtClean="0"/>
              <a:t>07.11.2020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784A2F-585A-4D22-BE86-330713F0FAE3}" type="slidenum">
              <a:rPr lang="ru-RU" smtClean="0"/>
              <a:t>‹#›</a:t>
            </a:fld>
            <a:endParaRPr lang="ru-RU"/>
          </a:p>
        </p:txBody>
      </p:sp>
    </p:spTree>
    <p:extLst>
      <p:ext uri="{BB962C8B-B14F-4D97-AF65-F5344CB8AC3E}">
        <p14:creationId xmlns:p14="http://schemas.microsoft.com/office/powerpoint/2010/main" val="138213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2B655A2-2E16-4237-9E52-9D1FF17703C6}" type="datetimeFigureOut">
              <a:rPr lang="ru-RU" smtClean="0"/>
              <a:t>07.11.2020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3784A2F-585A-4D22-BE86-330713F0FAE3}" type="slidenum">
              <a:rPr lang="ru-RU" smtClean="0"/>
              <a:t>‹#›</a:t>
            </a:fld>
            <a:endParaRPr lang="ru-RU"/>
          </a:p>
        </p:txBody>
      </p:sp>
    </p:spTree>
    <p:extLst>
      <p:ext uri="{BB962C8B-B14F-4D97-AF65-F5344CB8AC3E}">
        <p14:creationId xmlns:p14="http://schemas.microsoft.com/office/powerpoint/2010/main" val="2440021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1295401"/>
            <a:ext cx="8915399" cy="762000"/>
          </a:xfrm>
        </p:spPr>
        <p:txBody>
          <a:bodyPr>
            <a:normAutofit/>
          </a:bodyPr>
          <a:lstStyle/>
          <a:p>
            <a:pPr latinLnBrk="1"/>
            <a:r>
              <a:rPr lang="uz-Cyrl-UZ" sz="2200" dirty="0">
                <a:latin typeface="Times New Roman" panose="02020603050405020304" pitchFamily="18" charset="0"/>
                <a:cs typeface="Times New Roman" panose="02020603050405020304" pitchFamily="18" charset="0"/>
              </a:rPr>
              <a:t>5</a:t>
            </a:r>
            <a:r>
              <a:rPr lang="uz-Cyrl-UZ" sz="2200" dirty="0" smtClean="0">
                <a:latin typeface="Times New Roman" panose="02020603050405020304" pitchFamily="18" charset="0"/>
                <a:cs typeface="Times New Roman" panose="02020603050405020304" pitchFamily="18" charset="0"/>
              </a:rPr>
              <a:t>-мавзу    </a:t>
            </a:r>
            <a:r>
              <a:rPr lang="uz-Cyrl-UZ" sz="2400" dirty="0"/>
              <a:t>Мойлаш тизимининг вазифаси ва </a:t>
            </a:r>
            <a:r>
              <a:rPr lang="uz-Cyrl-UZ" sz="2400" dirty="0" smtClean="0"/>
              <a:t>ишлаши.</a:t>
            </a:r>
            <a:endParaRPr lang="ru-RU" sz="2400" dirty="0"/>
          </a:p>
        </p:txBody>
      </p:sp>
      <p:sp>
        <p:nvSpPr>
          <p:cNvPr id="3" name="Подзаголовок 2"/>
          <p:cNvSpPr>
            <a:spLocks noGrp="1"/>
          </p:cNvSpPr>
          <p:nvPr>
            <p:ph type="subTitle" idx="1"/>
          </p:nvPr>
        </p:nvSpPr>
        <p:spPr>
          <a:xfrm>
            <a:off x="1785257" y="2220685"/>
            <a:ext cx="10167257" cy="2503715"/>
          </a:xfrm>
        </p:spPr>
        <p:txBody>
          <a:bodyPr>
            <a:normAutofit/>
          </a:bodyPr>
          <a:lstStyle/>
          <a:p>
            <a:r>
              <a:rPr lang="uz-Cyrl-UZ" sz="2000" b="1" dirty="0" smtClean="0">
                <a:latin typeface="Times New Roman" panose="02020603050405020304" pitchFamily="18" charset="0"/>
                <a:cs typeface="Times New Roman" panose="02020603050405020304" pitchFamily="18" charset="0"/>
              </a:rPr>
              <a:t>Режа:</a:t>
            </a:r>
          </a:p>
          <a:p>
            <a:pPr latinLnBrk="1"/>
            <a:r>
              <a:rPr lang="uz-Cyrl-UZ" dirty="0"/>
              <a:t>1. Мойлаш тизимининг двигателлрада қўллнилиши ва вазифаси</a:t>
            </a:r>
            <a:endParaRPr lang="ru-RU" dirty="0"/>
          </a:p>
          <a:p>
            <a:r>
              <a:rPr lang="uz-Cyrl-UZ" dirty="0"/>
              <a:t>2. Мойлаш тизимининг тузилиши</a:t>
            </a:r>
            <a:endParaRPr lang="ru-RU" dirty="0"/>
          </a:p>
        </p:txBody>
      </p:sp>
    </p:spTree>
    <p:extLst>
      <p:ext uri="{BB962C8B-B14F-4D97-AF65-F5344CB8AC3E}">
        <p14:creationId xmlns:p14="http://schemas.microsoft.com/office/powerpoint/2010/main" val="323766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059" y="522514"/>
            <a:ext cx="10286757" cy="6030686"/>
          </a:xfrm>
          <a:prstGeom prst="rect">
            <a:avLst/>
          </a:prstGeom>
        </p:spPr>
      </p:pic>
    </p:spTree>
    <p:extLst>
      <p:ext uri="{BB962C8B-B14F-4D97-AF65-F5344CB8AC3E}">
        <p14:creationId xmlns:p14="http://schemas.microsoft.com/office/powerpoint/2010/main" val="278336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82486" y="1092107"/>
            <a:ext cx="10526486" cy="4801314"/>
          </a:xfrm>
          <a:prstGeom prst="rect">
            <a:avLst/>
          </a:prstGeom>
        </p:spPr>
        <p:txBody>
          <a:bodyPr wrap="square">
            <a:spAutoFit/>
          </a:bodyPr>
          <a:lstStyle/>
          <a:p>
            <a:pPr algn="just"/>
            <a:r>
              <a:rPr lang="uz-Cyrl-UZ" b="1" dirty="0" smtClean="0">
                <a:latin typeface="+mj-lt"/>
                <a:ea typeface="Times New Roman" panose="02020603050405020304" pitchFamily="18" charset="0"/>
                <a:cs typeface="Times New Roman" panose="02020603050405020304" pitchFamily="18" charset="0"/>
              </a:rPr>
              <a:t>     Vazifasi</a:t>
            </a:r>
            <a:r>
              <a:rPr lang="uz-Cyrl-UZ" b="1" dirty="0">
                <a:latin typeface="+mj-lt"/>
                <a:ea typeface="Times New Roman" panose="02020603050405020304" pitchFamily="18" charset="0"/>
                <a:cs typeface="Times New Roman" panose="02020603050405020304" pitchFamily="18" charset="0"/>
              </a:rPr>
              <a:t>, sxemalari va ishlashi.</a:t>
            </a:r>
            <a:r>
              <a:rPr lang="uz-Cyrl-UZ" dirty="0">
                <a:latin typeface="+mj-lt"/>
                <a:ea typeface="Times New Roman" panose="02020603050405020304" pitchFamily="18" charset="0"/>
                <a:cs typeface="Times New Roman" panose="02020603050405020304" pitchFamily="18" charset="0"/>
              </a:rPr>
              <a:t> Dvigatelning ma’lum quvvati detallarning o’zaro ishqalanishidan vujudga keladigan qarshilikni yengishga sarflanadi. Detallardagi ishqalanish yuqori bo’lsa, ular tez yoyiladi, qiziydi, dvigatelning quvvati va tejamkorligi pasayadi. Shunday ekan, moylash tizimi dvigatel detallarining ishqalanuvchi yuzalariga yetarli miqdorda moy yetkazib berish bilan ulardagi ishqalanishni va yoyilishni kamaytirish vazifasini bajaradi. Shuningdek ishqalanuvchi yuzalarni qisman sovitadi va ularda yoyilishdan xosil bulgan metal zarrachalari bilan birga moy qurumlarini yuvadi, so’ngra  karter tubidagi ifloslangan moylarni filtrlaydi.</a:t>
            </a:r>
            <a:endParaRPr lang="ru-RU" dirty="0">
              <a:latin typeface="+mj-lt"/>
              <a:ea typeface="Times New Roman" panose="02020603050405020304" pitchFamily="18" charset="0"/>
              <a:cs typeface="Times New Roman" panose="02020603050405020304" pitchFamily="18" charset="0"/>
            </a:endParaRPr>
          </a:p>
          <a:p>
            <a:pPr algn="just" latinLnBrk="1"/>
            <a:r>
              <a:rPr lang="uz-Cyrl-UZ" kern="100" dirty="0" smtClean="0">
                <a:latin typeface="+mj-lt"/>
                <a:ea typeface="Malgun Gothic" panose="020B0503020000020004" pitchFamily="34" charset="-127"/>
                <a:cs typeface="Arial" panose="020B0604020202020204" pitchFamily="34" charset="0"/>
              </a:rPr>
              <a:t>      </a:t>
            </a:r>
            <a:r>
              <a:rPr lang="en-US" kern="100" dirty="0" smtClean="0">
                <a:latin typeface="+mj-lt"/>
                <a:ea typeface="Malgun Gothic" panose="020B0503020000020004" pitchFamily="34" charset="-127"/>
                <a:cs typeface="Arial" panose="020B0604020202020204" pitchFamily="34" charset="0"/>
              </a:rPr>
              <a:t>Moy </a:t>
            </a:r>
            <a:r>
              <a:rPr lang="en-US" kern="100" dirty="0" err="1">
                <a:latin typeface="+mj-lt"/>
                <a:ea typeface="Malgun Gothic" panose="020B0503020000020004" pitchFamily="34" charset="-127"/>
                <a:cs typeface="Arial" panose="020B0604020202020204" pitchFamily="34" charset="0"/>
              </a:rPr>
              <a:t>dvigatel</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detallariga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sachratish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bosim</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ostida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yoki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aralash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usulda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berilishi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mumkin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Shunga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ko’ra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zamonaviy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avtomobil</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dvigatellarida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asosan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kombinatsiyalashgan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aralash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moylash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tizimi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qo’llaniladi</a:t>
            </a:r>
            <a:r>
              <a:rPr lang="en-US" kern="100" dirty="0">
                <a:latin typeface="+mj-lt"/>
                <a:ea typeface="Malgun Gothic" panose="020B0503020000020004" pitchFamily="34" charset="-127"/>
                <a:cs typeface="Arial" panose="020B0604020202020204" pitchFamily="34" charset="0"/>
              </a:rPr>
              <a:t>. Bu </a:t>
            </a:r>
            <a:r>
              <a:rPr lang="en-US" kern="100" dirty="0" err="1">
                <a:latin typeface="+mj-lt"/>
                <a:ea typeface="Malgun Gothic" panose="020B0503020000020004" pitchFamily="34" charset="-127"/>
                <a:cs typeface="Arial" panose="020B0604020202020204" pitchFamily="34" charset="0"/>
              </a:rPr>
              <a:t>turdagi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moylash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tizimida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katta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yuklanib</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ishlaydigan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detal</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yuzalariga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nasos</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orqali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bosim</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ostida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majburiy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qolganlariga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esa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sachratish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va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tomchi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usuli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bilan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yuboriladi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Kombinatsiyalashgan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moylash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tizimi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quyidagi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detal</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mexanizm</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va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tuzilmalardan</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tashkil</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topadi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karteri,moy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qabul</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qilgich</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nasosi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filtrlari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radiatori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klapanlari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kanallari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moyning</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satxi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bosimi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va</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xaroratini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ko’rsatuvchi</a:t>
            </a:r>
            <a:r>
              <a:rPr lang="en-US" kern="100" dirty="0">
                <a:latin typeface="+mj-lt"/>
                <a:ea typeface="Malgun Gothic" panose="020B0503020000020004" pitchFamily="34" charset="-127"/>
                <a:cs typeface="Arial" panose="020B0604020202020204" pitchFamily="34" charset="0"/>
              </a:rPr>
              <a:t> </a:t>
            </a:r>
            <a:r>
              <a:rPr lang="en-US" kern="100" dirty="0" err="1">
                <a:latin typeface="+mj-lt"/>
                <a:ea typeface="Malgun Gothic" panose="020B0503020000020004" pitchFamily="34" charset="-127"/>
                <a:cs typeface="Arial" panose="020B0604020202020204" pitchFamily="34" charset="0"/>
              </a:rPr>
              <a:t>asbob-uskunalar</a:t>
            </a:r>
            <a:r>
              <a:rPr lang="en-US" kern="100" dirty="0" smtClean="0">
                <a:latin typeface="+mj-lt"/>
                <a:ea typeface="Malgun Gothic" panose="020B0503020000020004" pitchFamily="34" charset="-127"/>
                <a:cs typeface="Arial" panose="020B0604020202020204" pitchFamily="34" charset="0"/>
              </a:rPr>
              <a:t>.</a:t>
            </a:r>
            <a:r>
              <a:rPr lang="en-US" dirty="0">
                <a:latin typeface="+mj-lt"/>
              </a:rPr>
              <a:t> </a:t>
            </a:r>
            <a:endParaRPr lang="ru-RU" dirty="0" smtClean="0">
              <a:latin typeface="+mj-lt"/>
            </a:endParaRPr>
          </a:p>
          <a:p>
            <a:pPr algn="just" latinLnBrk="1"/>
            <a:r>
              <a:rPr lang="ru-RU" dirty="0" smtClean="0">
                <a:latin typeface="+mj-lt"/>
              </a:rPr>
              <a:t>      </a:t>
            </a:r>
            <a:r>
              <a:rPr lang="en-US" dirty="0" smtClean="0">
                <a:latin typeface="+mj-lt"/>
              </a:rPr>
              <a:t>2.42-rasmda </a:t>
            </a:r>
            <a:r>
              <a:rPr lang="en-US" dirty="0" err="1">
                <a:latin typeface="+mj-lt"/>
              </a:rPr>
              <a:t>shu</a:t>
            </a:r>
            <a:r>
              <a:rPr lang="en-US" dirty="0">
                <a:latin typeface="+mj-lt"/>
              </a:rPr>
              <a:t> </a:t>
            </a:r>
            <a:r>
              <a:rPr lang="en-US" dirty="0" err="1">
                <a:latin typeface="+mj-lt"/>
              </a:rPr>
              <a:t>turdagi</a:t>
            </a:r>
            <a:r>
              <a:rPr lang="en-US" dirty="0">
                <a:latin typeface="+mj-lt"/>
              </a:rPr>
              <a:t> </a:t>
            </a:r>
            <a:r>
              <a:rPr lang="en-US" dirty="0" err="1">
                <a:latin typeface="+mj-lt"/>
              </a:rPr>
              <a:t>moylash</a:t>
            </a:r>
            <a:r>
              <a:rPr lang="en-US" dirty="0">
                <a:latin typeface="+mj-lt"/>
              </a:rPr>
              <a:t> </a:t>
            </a:r>
            <a:r>
              <a:rPr lang="en-US" dirty="0" err="1">
                <a:latin typeface="+mj-lt"/>
              </a:rPr>
              <a:t>tizimining</a:t>
            </a:r>
            <a:r>
              <a:rPr lang="en-US" dirty="0">
                <a:latin typeface="+mj-lt"/>
              </a:rPr>
              <a:t> </a:t>
            </a:r>
            <a:r>
              <a:rPr lang="en-US" dirty="0" err="1">
                <a:latin typeface="+mj-lt"/>
              </a:rPr>
              <a:t>soddalashtirilgan</a:t>
            </a:r>
            <a:r>
              <a:rPr lang="en-US" dirty="0">
                <a:latin typeface="+mj-lt"/>
              </a:rPr>
              <a:t> </a:t>
            </a:r>
            <a:r>
              <a:rPr lang="en-US" dirty="0" err="1">
                <a:latin typeface="+mj-lt"/>
              </a:rPr>
              <a:t>sxemasi</a:t>
            </a:r>
            <a:r>
              <a:rPr lang="en-US" dirty="0">
                <a:latin typeface="+mj-lt"/>
              </a:rPr>
              <a:t> </a:t>
            </a:r>
            <a:r>
              <a:rPr lang="en-US" dirty="0" err="1">
                <a:latin typeface="+mj-lt"/>
              </a:rPr>
              <a:t>keltirilgan</a:t>
            </a:r>
            <a:r>
              <a:rPr lang="en-US" dirty="0">
                <a:latin typeface="+mj-lt"/>
              </a:rPr>
              <a:t>. Moy </a:t>
            </a:r>
            <a:r>
              <a:rPr lang="en-US" dirty="0" err="1">
                <a:latin typeface="+mj-lt"/>
              </a:rPr>
              <a:t>quyish</a:t>
            </a:r>
            <a:r>
              <a:rPr lang="en-US" dirty="0">
                <a:latin typeface="+mj-lt"/>
              </a:rPr>
              <a:t> </a:t>
            </a:r>
            <a:r>
              <a:rPr lang="en-US" dirty="0" err="1">
                <a:latin typeface="+mj-lt"/>
              </a:rPr>
              <a:t>patrubogi</a:t>
            </a:r>
            <a:r>
              <a:rPr lang="en-US" dirty="0">
                <a:latin typeface="+mj-lt"/>
              </a:rPr>
              <a:t> 17 </a:t>
            </a:r>
            <a:r>
              <a:rPr lang="en-US" dirty="0" err="1">
                <a:latin typeface="+mj-lt"/>
              </a:rPr>
              <a:t>orqali</a:t>
            </a:r>
            <a:r>
              <a:rPr lang="en-US" dirty="0">
                <a:latin typeface="+mj-lt"/>
              </a:rPr>
              <a:t> </a:t>
            </a:r>
            <a:r>
              <a:rPr lang="en-US" dirty="0" err="1">
                <a:latin typeface="+mj-lt"/>
              </a:rPr>
              <a:t>moy</a:t>
            </a:r>
            <a:r>
              <a:rPr lang="en-US" dirty="0">
                <a:latin typeface="+mj-lt"/>
              </a:rPr>
              <a:t> </a:t>
            </a:r>
            <a:r>
              <a:rPr lang="en-US" dirty="0" err="1">
                <a:latin typeface="+mj-lt"/>
              </a:rPr>
              <a:t>karter</a:t>
            </a:r>
            <a:r>
              <a:rPr lang="en-US" dirty="0">
                <a:latin typeface="+mj-lt"/>
              </a:rPr>
              <a:t> </a:t>
            </a:r>
            <a:r>
              <a:rPr lang="en-US" dirty="0" err="1">
                <a:latin typeface="+mj-lt"/>
              </a:rPr>
              <a:t>tubiga</a:t>
            </a:r>
            <a:r>
              <a:rPr lang="en-US" dirty="0">
                <a:latin typeface="+mj-lt"/>
              </a:rPr>
              <a:t> </a:t>
            </a:r>
            <a:r>
              <a:rPr lang="en-US" dirty="0" err="1">
                <a:latin typeface="+mj-lt"/>
              </a:rPr>
              <a:t>quyiladi</a:t>
            </a:r>
            <a:r>
              <a:rPr lang="en-US" dirty="0">
                <a:latin typeface="+mj-lt"/>
              </a:rPr>
              <a:t>. Karter </a:t>
            </a:r>
            <a:r>
              <a:rPr lang="en-US" dirty="0" err="1">
                <a:latin typeface="+mj-lt"/>
              </a:rPr>
              <a:t>tubidagi</a:t>
            </a:r>
            <a:r>
              <a:rPr lang="en-US" dirty="0">
                <a:latin typeface="+mj-lt"/>
              </a:rPr>
              <a:t> </a:t>
            </a:r>
            <a:r>
              <a:rPr lang="en-US" dirty="0" err="1">
                <a:latin typeface="+mj-lt"/>
              </a:rPr>
              <a:t>moyning</a:t>
            </a:r>
            <a:r>
              <a:rPr lang="en-US" dirty="0">
                <a:latin typeface="+mj-lt"/>
              </a:rPr>
              <a:t> </a:t>
            </a:r>
            <a:r>
              <a:rPr lang="en-US" dirty="0" err="1">
                <a:latin typeface="+mj-lt"/>
              </a:rPr>
              <a:t>satxi</a:t>
            </a:r>
            <a:r>
              <a:rPr lang="en-US" dirty="0">
                <a:latin typeface="+mj-lt"/>
              </a:rPr>
              <a:t> </a:t>
            </a:r>
            <a:r>
              <a:rPr lang="en-US" dirty="0" err="1">
                <a:latin typeface="+mj-lt"/>
              </a:rPr>
              <a:t>aniq</a:t>
            </a:r>
            <a:r>
              <a:rPr lang="en-US" dirty="0">
                <a:latin typeface="+mj-lt"/>
              </a:rPr>
              <a:t>, </a:t>
            </a:r>
            <a:r>
              <a:rPr lang="en-US" dirty="0" err="1">
                <a:latin typeface="+mj-lt"/>
              </a:rPr>
              <a:t>ma’lum</a:t>
            </a:r>
            <a:r>
              <a:rPr lang="en-US" dirty="0">
                <a:latin typeface="+mj-lt"/>
              </a:rPr>
              <a:t> </a:t>
            </a:r>
            <a:r>
              <a:rPr lang="en-US" dirty="0" err="1">
                <a:latin typeface="+mj-lt"/>
              </a:rPr>
              <a:t>belgida</a:t>
            </a:r>
            <a:r>
              <a:rPr lang="en-US" dirty="0">
                <a:latin typeface="+mj-lt"/>
              </a:rPr>
              <a:t> </a:t>
            </a:r>
            <a:r>
              <a:rPr lang="en-US" dirty="0" err="1">
                <a:latin typeface="+mj-lt"/>
              </a:rPr>
              <a:t>bo’lishi</a:t>
            </a:r>
            <a:r>
              <a:rPr lang="en-US" dirty="0">
                <a:latin typeface="+mj-lt"/>
              </a:rPr>
              <a:t> </a:t>
            </a:r>
            <a:r>
              <a:rPr lang="en-US" dirty="0" err="1">
                <a:latin typeface="+mj-lt"/>
              </a:rPr>
              <a:t>kerak</a:t>
            </a:r>
            <a:r>
              <a:rPr lang="en-US" dirty="0">
                <a:latin typeface="+mj-lt"/>
              </a:rPr>
              <a:t> </a:t>
            </a:r>
            <a:r>
              <a:rPr lang="en-US" dirty="0" err="1">
                <a:latin typeface="+mj-lt"/>
              </a:rPr>
              <a:t>va</a:t>
            </a:r>
            <a:r>
              <a:rPr lang="en-US" dirty="0">
                <a:latin typeface="+mj-lt"/>
              </a:rPr>
              <a:t> </a:t>
            </a:r>
            <a:r>
              <a:rPr lang="en-US" dirty="0" err="1">
                <a:latin typeface="+mj-lt"/>
              </a:rPr>
              <a:t>uni</a:t>
            </a:r>
            <a:r>
              <a:rPr lang="en-US" dirty="0">
                <a:latin typeface="+mj-lt"/>
              </a:rPr>
              <a:t> </a:t>
            </a:r>
            <a:r>
              <a:rPr lang="en-US" dirty="0" err="1">
                <a:latin typeface="+mj-lt"/>
              </a:rPr>
              <a:t>moy</a:t>
            </a:r>
            <a:r>
              <a:rPr lang="en-US" dirty="0">
                <a:latin typeface="+mj-lt"/>
              </a:rPr>
              <a:t> </a:t>
            </a:r>
            <a:r>
              <a:rPr lang="en-US" dirty="0" err="1">
                <a:latin typeface="+mj-lt"/>
              </a:rPr>
              <a:t>o’lchagich</a:t>
            </a:r>
            <a:r>
              <a:rPr lang="en-US" dirty="0">
                <a:latin typeface="+mj-lt"/>
              </a:rPr>
              <a:t> </a:t>
            </a:r>
            <a:r>
              <a:rPr lang="en-US" dirty="0" err="1">
                <a:latin typeface="+mj-lt"/>
              </a:rPr>
              <a:t>sterjeni</a:t>
            </a:r>
            <a:r>
              <a:rPr lang="en-US" dirty="0">
                <a:latin typeface="+mj-lt"/>
              </a:rPr>
              <a:t> </a:t>
            </a:r>
            <a:r>
              <a:rPr lang="en-US" dirty="0" err="1">
                <a:latin typeface="+mj-lt"/>
              </a:rPr>
              <a:t>bilan</a:t>
            </a:r>
            <a:r>
              <a:rPr lang="en-US" dirty="0">
                <a:latin typeface="+mj-lt"/>
              </a:rPr>
              <a:t> </a:t>
            </a:r>
            <a:r>
              <a:rPr lang="en-US" dirty="0" err="1">
                <a:latin typeface="+mj-lt"/>
              </a:rPr>
              <a:t>nazorat</a:t>
            </a:r>
            <a:r>
              <a:rPr lang="en-US" dirty="0">
                <a:latin typeface="+mj-lt"/>
              </a:rPr>
              <a:t> </a:t>
            </a:r>
            <a:r>
              <a:rPr lang="en-US" dirty="0" err="1">
                <a:latin typeface="+mj-lt"/>
              </a:rPr>
              <a:t>qilinadi</a:t>
            </a:r>
            <a:r>
              <a:rPr lang="en-US" dirty="0">
                <a:latin typeface="+mj-lt"/>
              </a:rPr>
              <a:t>. Moy </a:t>
            </a:r>
            <a:r>
              <a:rPr lang="en-US" dirty="0" err="1">
                <a:latin typeface="+mj-lt"/>
              </a:rPr>
              <a:t>o’lchagichning</a:t>
            </a:r>
            <a:r>
              <a:rPr lang="en-US" dirty="0">
                <a:latin typeface="+mj-lt"/>
              </a:rPr>
              <a:t>  </a:t>
            </a:r>
            <a:r>
              <a:rPr lang="en-US" dirty="0" err="1">
                <a:latin typeface="+mj-lt"/>
              </a:rPr>
              <a:t>pastki</a:t>
            </a:r>
            <a:r>
              <a:rPr lang="en-US" dirty="0">
                <a:latin typeface="+mj-lt"/>
              </a:rPr>
              <a:t> </a:t>
            </a:r>
            <a:r>
              <a:rPr lang="en-US" dirty="0" err="1">
                <a:latin typeface="+mj-lt"/>
              </a:rPr>
              <a:t>uchi</a:t>
            </a:r>
            <a:r>
              <a:rPr lang="en-US" dirty="0">
                <a:latin typeface="+mj-lt"/>
              </a:rPr>
              <a:t> </a:t>
            </a:r>
            <a:r>
              <a:rPr lang="en-US" dirty="0" err="1">
                <a:latin typeface="+mj-lt"/>
              </a:rPr>
              <a:t>karter</a:t>
            </a:r>
            <a:r>
              <a:rPr lang="en-US" dirty="0">
                <a:latin typeface="+mj-lt"/>
              </a:rPr>
              <a:t> </a:t>
            </a:r>
            <a:r>
              <a:rPr lang="en-US" dirty="0" err="1">
                <a:latin typeface="+mj-lt"/>
              </a:rPr>
              <a:t>tubidagi</a:t>
            </a:r>
            <a:r>
              <a:rPr lang="en-US" dirty="0">
                <a:latin typeface="+mj-lt"/>
              </a:rPr>
              <a:t>  </a:t>
            </a:r>
            <a:r>
              <a:rPr lang="en-US" dirty="0" err="1">
                <a:latin typeface="+mj-lt"/>
              </a:rPr>
              <a:t>moyga</a:t>
            </a:r>
            <a:r>
              <a:rPr lang="en-US" dirty="0">
                <a:latin typeface="+mj-lt"/>
              </a:rPr>
              <a:t> </a:t>
            </a:r>
            <a:r>
              <a:rPr lang="en-US" dirty="0" err="1">
                <a:latin typeface="+mj-lt"/>
              </a:rPr>
              <a:t>kiritilgan</a:t>
            </a:r>
            <a:r>
              <a:rPr lang="en-US" dirty="0">
                <a:latin typeface="+mj-lt"/>
              </a:rPr>
              <a:t> </a:t>
            </a:r>
            <a:r>
              <a:rPr lang="en-US" dirty="0" err="1">
                <a:latin typeface="+mj-lt"/>
              </a:rPr>
              <a:t>bo’ladi</a:t>
            </a:r>
            <a:r>
              <a:rPr lang="en-US" dirty="0">
                <a:latin typeface="+mj-lt"/>
              </a:rPr>
              <a:t>. Karter </a:t>
            </a:r>
            <a:r>
              <a:rPr lang="en-US" dirty="0" err="1">
                <a:latin typeface="+mj-lt"/>
              </a:rPr>
              <a:t>tubiga</a:t>
            </a:r>
            <a:r>
              <a:rPr lang="en-US" dirty="0">
                <a:latin typeface="+mj-lt"/>
              </a:rPr>
              <a:t> </a:t>
            </a:r>
            <a:r>
              <a:rPr lang="en-US" dirty="0" err="1">
                <a:latin typeface="+mj-lt"/>
              </a:rPr>
              <a:t>ishlatilgan</a:t>
            </a:r>
            <a:r>
              <a:rPr lang="en-US" dirty="0">
                <a:latin typeface="+mj-lt"/>
              </a:rPr>
              <a:t> </a:t>
            </a:r>
            <a:r>
              <a:rPr lang="en-US" dirty="0" err="1">
                <a:latin typeface="+mj-lt"/>
              </a:rPr>
              <a:t>moyni</a:t>
            </a:r>
            <a:r>
              <a:rPr lang="en-US" dirty="0">
                <a:latin typeface="+mj-lt"/>
              </a:rPr>
              <a:t> </a:t>
            </a:r>
            <a:r>
              <a:rPr lang="en-US" dirty="0" err="1">
                <a:latin typeface="+mj-lt"/>
              </a:rPr>
              <a:t>to’kish</a:t>
            </a:r>
            <a:r>
              <a:rPr lang="en-US" dirty="0">
                <a:latin typeface="+mj-lt"/>
              </a:rPr>
              <a:t> </a:t>
            </a:r>
            <a:r>
              <a:rPr lang="en-US" dirty="0" err="1">
                <a:latin typeface="+mj-lt"/>
              </a:rPr>
              <a:t>uchun</a:t>
            </a:r>
            <a:r>
              <a:rPr lang="en-US" dirty="0">
                <a:latin typeface="+mj-lt"/>
              </a:rPr>
              <a:t> </a:t>
            </a:r>
            <a:r>
              <a:rPr lang="en-US" dirty="0" err="1">
                <a:latin typeface="+mj-lt"/>
              </a:rPr>
              <a:t>rezbali</a:t>
            </a:r>
            <a:r>
              <a:rPr lang="en-US" dirty="0">
                <a:latin typeface="+mj-lt"/>
              </a:rPr>
              <a:t> </a:t>
            </a:r>
            <a:r>
              <a:rPr lang="en-US" dirty="0" err="1">
                <a:latin typeface="+mj-lt"/>
              </a:rPr>
              <a:t>probka</a:t>
            </a:r>
            <a:r>
              <a:rPr lang="en-US" dirty="0">
                <a:latin typeface="+mj-lt"/>
              </a:rPr>
              <a:t> </a:t>
            </a:r>
            <a:r>
              <a:rPr lang="en-US" dirty="0" err="1">
                <a:latin typeface="+mj-lt"/>
              </a:rPr>
              <a:t>buralgan</a:t>
            </a:r>
            <a:r>
              <a:rPr lang="en-US" dirty="0">
                <a:latin typeface="+mj-lt"/>
              </a:rPr>
              <a:t>. </a:t>
            </a:r>
            <a:endParaRPr lang="ru-RU" kern="100" dirty="0">
              <a:effectLst/>
              <a:latin typeface="+mj-lt"/>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21292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 descr="C:\Мои документы\Файзуллаев Э.З\КИТОБ РАСМЛАРИ\Система смазки jpg.jpg"/>
          <p:cNvPicPr>
            <a:picLocks noChangeAspect="1" noChangeArrowheads="1"/>
          </p:cNvPicPr>
          <p:nvPr/>
        </p:nvPicPr>
        <p:blipFill>
          <a:blip r:embed="rId2">
            <a:lum bright="-6000" contrast="48000"/>
            <a:extLst>
              <a:ext uri="{28A0092B-C50C-407E-A947-70E740481C1C}">
                <a14:useLocalDpi xmlns:a14="http://schemas.microsoft.com/office/drawing/2010/main" val="0"/>
              </a:ext>
            </a:extLst>
          </a:blip>
          <a:srcRect/>
          <a:stretch>
            <a:fillRect/>
          </a:stretch>
        </p:blipFill>
        <p:spPr bwMode="auto">
          <a:xfrm>
            <a:off x="1861964" y="76200"/>
            <a:ext cx="9115487" cy="521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426029" y="5290456"/>
            <a:ext cx="10635341" cy="1366528"/>
          </a:xfrm>
          <a:prstGeom prst="rect">
            <a:avLst/>
          </a:prstGeom>
        </p:spPr>
        <p:txBody>
          <a:bodyPr wrap="square">
            <a:spAutoFit/>
          </a:bodyPr>
          <a:lstStyle/>
          <a:p>
            <a:pPr algn="ctr" latinLnBrk="1">
              <a:spcAft>
                <a:spcPts val="0"/>
              </a:spcAft>
            </a:pPr>
            <a:r>
              <a:rPr lang="en-US" kern="100" dirty="0">
                <a:latin typeface="Times New Roman" panose="02020603050405020304" pitchFamily="18" charset="0"/>
                <a:ea typeface="Malgun Gothic" panose="020B0503020000020004" pitchFamily="34" charset="-127"/>
                <a:cs typeface="Arial" panose="020B0604020202020204" pitchFamily="34" charset="0"/>
              </a:rPr>
              <a:t>2.42-rasm. </a:t>
            </a:r>
            <a:r>
              <a:rPr lang="en-US" b="1" kern="100" dirty="0" err="1">
                <a:latin typeface="Times New Roman" panose="02020603050405020304" pitchFamily="18" charset="0"/>
                <a:ea typeface="Malgun Gothic" panose="020B0503020000020004" pitchFamily="34" charset="-127"/>
                <a:cs typeface="Arial" panose="020B0604020202020204" pitchFamily="34" charset="0"/>
              </a:rPr>
              <a:t>Moylash</a:t>
            </a:r>
            <a:r>
              <a:rPr lang="en-US" b="1" kern="100" dirty="0">
                <a:latin typeface="Times New Roman" panose="02020603050405020304" pitchFamily="18" charset="0"/>
                <a:ea typeface="Malgun Gothic" panose="020B0503020000020004" pitchFamily="34" charset="-127"/>
                <a:cs typeface="Arial" panose="020B0604020202020204" pitchFamily="34" charset="0"/>
              </a:rPr>
              <a:t> </a:t>
            </a:r>
            <a:r>
              <a:rPr lang="en-US" b="1" kern="100" dirty="0" err="1">
                <a:latin typeface="Times New Roman" panose="02020603050405020304" pitchFamily="18" charset="0"/>
                <a:ea typeface="Malgun Gothic" panose="020B0503020000020004" pitchFamily="34" charset="-127"/>
                <a:cs typeface="Arial" panose="020B0604020202020204" pitchFamily="34" charset="0"/>
              </a:rPr>
              <a:t>tizimining</a:t>
            </a:r>
            <a:r>
              <a:rPr lang="en-US" b="1" kern="100" dirty="0">
                <a:latin typeface="Times New Roman" panose="02020603050405020304" pitchFamily="18" charset="0"/>
                <a:ea typeface="Malgun Gothic" panose="020B0503020000020004" pitchFamily="34" charset="-127"/>
                <a:cs typeface="Arial" panose="020B0604020202020204" pitchFamily="34" charset="0"/>
              </a:rPr>
              <a:t> </a:t>
            </a:r>
            <a:r>
              <a:rPr lang="en-US" b="1" kern="100" dirty="0" err="1">
                <a:latin typeface="Times New Roman" panose="02020603050405020304" pitchFamily="18" charset="0"/>
                <a:ea typeface="Malgun Gothic" panose="020B0503020000020004" pitchFamily="34" charset="-127"/>
                <a:cs typeface="Arial" panose="020B0604020202020204" pitchFamily="34" charset="0"/>
              </a:rPr>
              <a:t>oddiy</a:t>
            </a:r>
            <a:r>
              <a:rPr lang="en-US" b="1" kern="100" dirty="0">
                <a:latin typeface="Times New Roman" panose="02020603050405020304" pitchFamily="18" charset="0"/>
                <a:ea typeface="Malgun Gothic" panose="020B0503020000020004" pitchFamily="34" charset="-127"/>
                <a:cs typeface="Arial" panose="020B0604020202020204" pitchFamily="34" charset="0"/>
              </a:rPr>
              <a:t> </a:t>
            </a:r>
            <a:r>
              <a:rPr lang="en-US" b="1" kern="100" dirty="0" err="1">
                <a:latin typeface="Times New Roman" panose="02020603050405020304" pitchFamily="18" charset="0"/>
                <a:ea typeface="Malgun Gothic" panose="020B0503020000020004" pitchFamily="34" charset="-127"/>
                <a:cs typeface="Arial" panose="020B0604020202020204" pitchFamily="34" charset="0"/>
              </a:rPr>
              <a:t>sxemasi</a:t>
            </a:r>
            <a:r>
              <a:rPr lang="en-US" b="1" kern="100" dirty="0">
                <a:latin typeface="Times New Roman" panose="02020603050405020304" pitchFamily="18" charset="0"/>
                <a:ea typeface="Malgun Gothic" panose="020B0503020000020004" pitchFamily="34" charset="-127"/>
                <a:cs typeface="Arial" panose="020B0604020202020204" pitchFamily="34" charset="0"/>
              </a:rPr>
              <a:t>:</a:t>
            </a:r>
            <a:endParaRPr lang="ru-RU" sz="2400" kern="100" dirty="0">
              <a:latin typeface="Malgun Gothic" panose="020B0503020000020004" pitchFamily="34" charset="-127"/>
              <a:ea typeface="Malgun Gothic" panose="020B0503020000020004" pitchFamily="34" charset="-127"/>
              <a:cs typeface="Arial" panose="020B0604020202020204" pitchFamily="34" charset="0"/>
            </a:endParaRPr>
          </a:p>
          <a:p>
            <a:pPr>
              <a:lnSpc>
                <a:spcPct val="90000"/>
              </a:lnSpc>
              <a:spcAft>
                <a:spcPts val="0"/>
              </a:spcAft>
            </a:pPr>
            <a:r>
              <a:rPr lang="en-US" kern="100" dirty="0">
                <a:latin typeface="Times New Roman" panose="02020603050405020304" pitchFamily="18" charset="0"/>
                <a:ea typeface="Batang" panose="02030600000101010101" pitchFamily="18" charset="-127"/>
                <a:cs typeface="Times New Roman" panose="02020603050405020304" pitchFamily="18" charset="0"/>
              </a:rPr>
              <a:t>1-mayin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filtr</a:t>
            </a:r>
            <a:r>
              <a:rPr lang="en-US" kern="100" dirty="0">
                <a:latin typeface="Times New Roman" panose="02020603050405020304" pitchFamily="18" charset="0"/>
                <a:ea typeface="Batang" panose="02030600000101010101" pitchFamily="18" charset="-127"/>
                <a:cs typeface="Times New Roman" panose="02020603050405020304" pitchFamily="18" charset="0"/>
              </a:rPr>
              <a:t>; 2-termometr; 3-moy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radiatori</a:t>
            </a:r>
            <a:r>
              <a:rPr lang="en-US" kern="100" dirty="0">
                <a:latin typeface="Times New Roman" panose="02020603050405020304" pitchFamily="18" charset="0"/>
                <a:ea typeface="Batang" panose="02030600000101010101" pitchFamily="18" charset="-127"/>
                <a:cs typeface="Times New Roman" panose="02020603050405020304" pitchFamily="18" charset="0"/>
              </a:rPr>
              <a:t>; 4-saqlagich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klapani</a:t>
            </a:r>
            <a:r>
              <a:rPr lang="en-US" kern="100" dirty="0">
                <a:latin typeface="Times New Roman" panose="02020603050405020304" pitchFamily="18" charset="0"/>
                <a:ea typeface="Batang" panose="02030600000101010101" pitchFamily="18" charset="-127"/>
                <a:cs typeface="Times New Roman" panose="02020603050405020304" pitchFamily="18" charset="0"/>
              </a:rPr>
              <a:t>; 5-jo’mrak; 6-moy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qabul</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qilgich</a:t>
            </a:r>
            <a:r>
              <a:rPr lang="en-US" kern="100" dirty="0">
                <a:latin typeface="Times New Roman" panose="02020603050405020304" pitchFamily="18" charset="0"/>
                <a:ea typeface="Batang" panose="02030600000101010101" pitchFamily="18" charset="-127"/>
                <a:cs typeface="Times New Roman" panose="02020603050405020304" pitchFamily="18" charset="0"/>
              </a:rPr>
              <a:t>; 7-moy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nasosi</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ru-RU" kern="100" dirty="0" smtClean="0">
                <a:latin typeface="Times New Roman" panose="02020603050405020304" pitchFamily="18" charset="0"/>
                <a:ea typeface="Batang" panose="02030600000101010101" pitchFamily="18" charset="-127"/>
                <a:cs typeface="Times New Roman" panose="02020603050405020304" pitchFamily="18" charset="0"/>
              </a:rPr>
              <a:t>      </a:t>
            </a:r>
          </a:p>
          <a:p>
            <a:pPr>
              <a:lnSpc>
                <a:spcPct val="90000"/>
              </a:lnSpc>
              <a:spcAft>
                <a:spcPts val="0"/>
              </a:spcAft>
            </a:pPr>
            <a:r>
              <a:rPr lang="en-US" kern="100" dirty="0" smtClean="0">
                <a:latin typeface="Times New Roman" panose="02020603050405020304" pitchFamily="18" charset="0"/>
                <a:ea typeface="Batang" panose="02030600000101010101" pitchFamily="18" charset="-127"/>
                <a:cs typeface="Times New Roman" panose="02020603050405020304" pitchFamily="18" charset="0"/>
              </a:rPr>
              <a:t>8-reduksion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klapan</a:t>
            </a:r>
            <a:r>
              <a:rPr lang="en-US" kern="100" dirty="0">
                <a:latin typeface="Times New Roman" panose="02020603050405020304" pitchFamily="18" charset="0"/>
                <a:ea typeface="Batang" panose="02030600000101010101" pitchFamily="18" charset="-127"/>
                <a:cs typeface="Times New Roman" panose="02020603050405020304" pitchFamily="18" charset="0"/>
              </a:rPr>
              <a:t>; 9-o’tkazish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klapani</a:t>
            </a:r>
            <a:r>
              <a:rPr lang="en-US" kern="100" dirty="0">
                <a:latin typeface="Times New Roman" panose="02020603050405020304" pitchFamily="18" charset="0"/>
                <a:ea typeface="Batang" panose="02030600000101010101" pitchFamily="18" charset="-127"/>
                <a:cs typeface="Times New Roman" panose="02020603050405020304" pitchFamily="18" charset="0"/>
              </a:rPr>
              <a:t>; 10-dag’al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filtr</a:t>
            </a:r>
            <a:r>
              <a:rPr lang="en-US" kern="100" dirty="0">
                <a:latin typeface="Times New Roman" panose="02020603050405020304" pitchFamily="18" charset="0"/>
                <a:ea typeface="Batang" panose="02030600000101010101" pitchFamily="18" charset="-127"/>
                <a:cs typeface="Times New Roman" panose="02020603050405020304" pitchFamily="18" charset="0"/>
              </a:rPr>
              <a:t>; 11-manometr; 12-asosiy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moy</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kanali</a:t>
            </a:r>
            <a:r>
              <a:rPr lang="en-US" kern="100" dirty="0">
                <a:latin typeface="Times New Roman" panose="02020603050405020304" pitchFamily="18" charset="0"/>
                <a:ea typeface="Batang" panose="02030600000101010101" pitchFamily="18" charset="-127"/>
                <a:cs typeface="Times New Roman" panose="02020603050405020304" pitchFamily="18" charset="0"/>
              </a:rPr>
              <a:t>; 13-tirsakli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valning</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o’zak</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bo’yinlari</a:t>
            </a:r>
            <a:r>
              <a:rPr lang="en-US" kern="100" dirty="0">
                <a:latin typeface="Times New Roman" panose="02020603050405020304" pitchFamily="18" charset="0"/>
                <a:ea typeface="Batang" panose="02030600000101010101" pitchFamily="18" charset="-127"/>
                <a:cs typeface="Times New Roman" panose="02020603050405020304" pitchFamily="18" charset="0"/>
              </a:rPr>
              <a:t>; 14-taqsimlash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valining</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bo’yinlari</a:t>
            </a:r>
            <a:r>
              <a:rPr lang="en-US" kern="100" dirty="0">
                <a:latin typeface="Times New Roman" panose="02020603050405020304" pitchFamily="18" charset="0"/>
                <a:ea typeface="Batang" panose="02030600000101010101" pitchFamily="18" charset="-127"/>
                <a:cs typeface="Times New Roman" panose="02020603050405020304" pitchFamily="18" charset="0"/>
              </a:rPr>
              <a:t>; 15-koromislo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o’qi</a:t>
            </a:r>
            <a:r>
              <a:rPr lang="en-US" kern="100" dirty="0">
                <a:latin typeface="Times New Roman" panose="02020603050405020304" pitchFamily="18" charset="0"/>
                <a:ea typeface="Batang" panose="02030600000101010101" pitchFamily="18" charset="-127"/>
                <a:cs typeface="Times New Roman" panose="02020603050405020304" pitchFamily="18" charset="0"/>
              </a:rPr>
              <a:t>; 16-moy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sathini</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o’lchagich</a:t>
            </a:r>
            <a:r>
              <a:rPr lang="en-US" kern="100" dirty="0">
                <a:latin typeface="Times New Roman" panose="02020603050405020304" pitchFamily="18" charset="0"/>
                <a:ea typeface="Batang" panose="02030600000101010101" pitchFamily="18" charset="-127"/>
                <a:cs typeface="Times New Roman" panose="02020603050405020304" pitchFamily="18" charset="0"/>
              </a:rPr>
              <a:t>; 17-moy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quyish</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bo’g’izi</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r>
              <a:rPr lang="en-US" kern="100" dirty="0" err="1">
                <a:latin typeface="Times New Roman" panose="02020603050405020304" pitchFamily="18" charset="0"/>
                <a:ea typeface="Batang" panose="02030600000101010101" pitchFamily="18" charset="-127"/>
                <a:cs typeface="Times New Roman" panose="02020603050405020304" pitchFamily="18" charset="0"/>
              </a:rPr>
              <a:t>patrubogi</a:t>
            </a:r>
            <a:r>
              <a:rPr lang="en-US" kern="100" dirty="0">
                <a:latin typeface="Times New Roman" panose="02020603050405020304" pitchFamily="18" charset="0"/>
                <a:ea typeface="Batang" panose="02030600000101010101" pitchFamily="18" charset="-127"/>
                <a:cs typeface="Times New Roman" panose="02020603050405020304" pitchFamily="18" charset="0"/>
              </a:rPr>
              <a:t>. </a:t>
            </a:r>
            <a:endParaRPr lang="ru-RU" sz="2400" kern="100" dirty="0">
              <a:effectLst/>
              <a:latin typeface="Batang" panose="02030600000101010101" pitchFamily="18" charset="-127"/>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57120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6029" y="205953"/>
            <a:ext cx="10765971" cy="6494085"/>
          </a:xfrm>
          <a:prstGeom prst="rect">
            <a:avLst/>
          </a:prstGeom>
        </p:spPr>
        <p:txBody>
          <a:bodyPr wrap="square">
            <a:spAutoFit/>
          </a:bodyPr>
          <a:lstStyle/>
          <a:p>
            <a:pPr algn="just"/>
            <a:r>
              <a:rPr lang="ru-RU"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Karter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tubining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pastki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qismida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nasosining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7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qabul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qilgichi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6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joylashadi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Dvigatel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ishlaganda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karter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tubidagi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nasos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7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yordamida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qabul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qilgich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6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so’riladi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dag’al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xaydaladi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Dag’al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birlamchi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tozalangan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blok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karterida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ishlangan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bo’ylama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joylashgan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asosiy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12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yuboriladi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Nasos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xosil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qilingan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tizimdagi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me’oridan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ortib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ketmasligini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reduksion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klapan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8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yordamida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cheklab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turiladi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Moy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nasosida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o’rnatilgan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bu</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klapan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8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tizimga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o’tayotgan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oshiqcha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qismini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nasosning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so’rish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qaytarib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me’orda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ushlab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turadi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Dag’al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ifloslanishi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natijasida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o’tishiga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qarshiligi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ortib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tizimga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yetarli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miqdorda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ba’zi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xollarda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butunlay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o’tkazmasligi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mumkin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Bu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paytda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o’tkazish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klapani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9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chetlab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asosiy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detallarning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ishqalanuvchi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yuzalarini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moysiz</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qolishidan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saqlaydi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Asosiy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yuborilgan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ma’lum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qismi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yanada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yaxshiroq</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tozalanishi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mayin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deb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nomlangan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filtirga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yuboriladi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Asosiy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yuborilgan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xammasi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dag’al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o’tkazilgani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ketma-ket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yoki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to’la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oqimli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deb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atalsa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mayin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filtrni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esa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parellel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deyladi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Moy,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asosiy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kanalidan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blokda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vertikal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joylashgan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kanalchalar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tirsakli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valning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o’zak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bo’yinlari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taqsimlash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valining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podshipniklari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14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koromisloning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kavaksimon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o’qiga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15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yuboriladi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O’q</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ichidagi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koromislolarning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vtulkalariga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taqsimlanadi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Vtulkalardan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sachrab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chiqqan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klapan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sterjenini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moylaydi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Koromisloning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kalta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yelkasida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ochilgan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kanalcha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shtanganing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yuqorigi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So’ngra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shtanga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bo’ylab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oqib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tushayotgan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pastki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keyin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turtkich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taqsimlash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mushtchalarini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moylab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karter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tubiga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tushadi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Tirsakli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valning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shatun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podshipnigiga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o’zak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bo’ynidan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shatun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bo’yniga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ochilgan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kanalcha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Ba’zi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dvigatellarda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(YaMZ-236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dizeli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porshen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barmog’i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moylanadi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Buning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shatun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o’zagi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ichida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o’tishi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ishlangan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Tirsakli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aylanganda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podshipniklaridan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markazdan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qochma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kuch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ta’sirida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sachrab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karter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devoriga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urilib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mayda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zarrachalarga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bo’linadi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tumani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xosil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Moy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tumani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silindr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devorlariga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o’tirib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porshen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porshen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xalqalari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barmog’i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taqsimlash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valining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xarakat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o’zatuvchi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elementlari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boshqa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detallari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moylanadi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Ayrim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dvigatellarda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shatunning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pastki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kallagida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teshikcha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ishlangan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bo’lib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shatun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bo’ynidagi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kanal</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teshigi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ustma-ust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kelganida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silindr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devorining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yuzasiga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orqali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sachraladi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Moylash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tizimidagi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elektrik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manometr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11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bilan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nazorat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qilinadi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Ayrim</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dvigatellarda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xaroratini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ko’rsatuvchi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elektrik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termometr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bo’lib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datchigi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karter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tubida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o’rnatiladi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Tizimda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qizigan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radiatorda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sovitiladi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Radiatorga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borishini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to’xtatish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uchun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jo’mrak</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saqlagich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klapan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o’rnatilgan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Tizimdagi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moyning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bosimi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100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kPa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pasayganda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saqlagich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klapani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berkilib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radiatorga</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moyni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o’tishini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to’xtatadi</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38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149" y="0"/>
            <a:ext cx="9097701" cy="6858000"/>
          </a:xfrm>
          <a:prstGeom prst="rect">
            <a:avLst/>
          </a:prstGeom>
        </p:spPr>
      </p:pic>
    </p:spTree>
    <p:extLst>
      <p:ext uri="{BB962C8B-B14F-4D97-AF65-F5344CB8AC3E}">
        <p14:creationId xmlns:p14="http://schemas.microsoft.com/office/powerpoint/2010/main" val="336342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34" y="1262743"/>
            <a:ext cx="11681104" cy="5021289"/>
          </a:xfrm>
          <a:prstGeom prst="rect">
            <a:avLst/>
          </a:prstGeom>
        </p:spPr>
      </p:pic>
    </p:spTree>
    <p:extLst>
      <p:ext uri="{BB962C8B-B14F-4D97-AF65-F5344CB8AC3E}">
        <p14:creationId xmlns:p14="http://schemas.microsoft.com/office/powerpoint/2010/main" val="47698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4657" y="576066"/>
            <a:ext cx="11103429" cy="6144759"/>
          </a:xfrm>
          <a:prstGeom prst="rect">
            <a:avLst/>
          </a:prstGeom>
        </p:spPr>
        <p:txBody>
          <a:bodyPr wrap="square">
            <a:spAutoFit/>
          </a:bodyPr>
          <a:lstStyle/>
          <a:p>
            <a:pPr lvl="0" algn="ctr">
              <a:lnSpc>
                <a:spcPct val="115000"/>
              </a:lnSpc>
              <a:spcAft>
                <a:spcPts val="0"/>
              </a:spcAft>
            </a:pPr>
            <a:r>
              <a:rPr lang="en-US" b="1" i="1" dirty="0" err="1">
                <a:latin typeface="Times New Roman" panose="02020603050405020304" pitchFamily="18" charset="0"/>
                <a:ea typeface="Calibri" panose="020F0502020204030204" pitchFamily="34" charset="0"/>
                <a:cs typeface="Times New Roman" panose="02020603050405020304" pitchFamily="18" charset="0"/>
              </a:rPr>
              <a:t>Dvigatel</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karterini</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latin typeface="Times New Roman" panose="02020603050405020304" pitchFamily="18" charset="0"/>
                <a:ea typeface="Calibri" panose="020F0502020204030204" pitchFamily="34" charset="0"/>
                <a:cs typeface="Times New Roman" panose="02020603050405020304" pitchFamily="18" charset="0"/>
              </a:rPr>
              <a:t>shamollatish</a:t>
            </a:r>
            <a:r>
              <a:rPr lang="en-US" b="1" i="1" dirty="0">
                <a:latin typeface="Times New Roman" panose="02020603050405020304" pitchFamily="18" charset="0"/>
                <a:ea typeface="Calibri" panose="020F0502020204030204" pitchFamily="34" charset="0"/>
                <a:cs typeface="Times New Roman" panose="02020603050405020304" pitchFamily="18" charset="0"/>
              </a:rPr>
              <a:t>.</a:t>
            </a:r>
            <a:endParaRPr lang="ru-RU" sz="1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Bodo_uzb"/>
              <a:ea typeface="Calibri" panose="020F0502020204030204" pitchFamily="34" charset="0"/>
              <a:cs typeface="Times New Roman" panose="02020603050405020304" pitchFamily="18" charset="0"/>
            </a:endParaRPr>
          </a:p>
          <a:p>
            <a:pPr indent="449580" algn="just">
              <a:lnSpc>
                <a:spcPct val="115000"/>
              </a:lnSpc>
              <a:spcAft>
                <a:spcPts val="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Karterni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shamollatish</a:t>
            </a: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Dvigatelning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jarayonida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porshen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ustida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xosil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bo’lgan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yuqori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bosimga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gazlarning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qismi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porshen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xalkalari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silindr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oralig’idagi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tirqishdan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o’tadi</a:t>
            </a:r>
            <a:r>
              <a:rPr lang="en-US" dirty="0">
                <a:latin typeface="Times New Roman" panose="02020603050405020304" pitchFamily="18" charset="0"/>
                <a:ea typeface="Calibri" panose="020F0502020204030204" pitchFamily="34" charset="0"/>
                <a:cs typeface="Times New Roman" panose="02020603050405020304" pitchFamily="18" charset="0"/>
              </a:rPr>
              <a:t>. Bu </a:t>
            </a:r>
            <a:r>
              <a:rPr lang="en-US" dirty="0" err="1">
                <a:latin typeface="Times New Roman" panose="02020603050405020304" pitchFamily="18" charset="0"/>
                <a:ea typeface="Calibri" panose="020F0502020204030204" pitchFamily="34" charset="0"/>
                <a:cs typeface="Times New Roman" panose="02020603050405020304" pitchFamily="18" charset="0"/>
              </a:rPr>
              <a:t>gazlar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yonuvchi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aralashma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to’la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qisman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maxsulotlardan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iborat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bo’lib</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karter</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gazlari</a:t>
            </a:r>
            <a:r>
              <a:rPr lang="en-US" dirty="0">
                <a:latin typeface="Times New Roman" panose="02020603050405020304" pitchFamily="18" charset="0"/>
                <a:ea typeface="Calibri" panose="020F0502020204030204" pitchFamily="34" charset="0"/>
                <a:cs typeface="Times New Roman" panose="02020603050405020304" pitchFamily="18" charset="0"/>
              </a:rPr>
              <a:t> deb </a:t>
            </a:r>
            <a:r>
              <a:rPr lang="en-US" dirty="0" err="1">
                <a:latin typeface="Times New Roman" panose="02020603050405020304" pitchFamily="18" charset="0"/>
                <a:ea typeface="Calibri" panose="020F0502020204030204" pitchFamily="34" charset="0"/>
                <a:cs typeface="Times New Roman" panose="02020603050405020304" pitchFamily="18" charset="0"/>
              </a:rPr>
              <a:t>ataladi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o’tadigan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gazlarning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miqdori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dvigatel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yuklanishining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ortishi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shuningdek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silindr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porshen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porshen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xalkalari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yeyilishining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oshishi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natijasida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ko’payib</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boradi</a:t>
            </a:r>
            <a:r>
              <a:rPr lang="en-US" dirty="0">
                <a:latin typeface="Times New Roman" panose="02020603050405020304" pitchFamily="18" charset="0"/>
                <a:ea typeface="Calibri" panose="020F0502020204030204" pitchFamily="34" charset="0"/>
                <a:cs typeface="Times New Roman" panose="02020603050405020304" pitchFamily="18" charset="0"/>
              </a:rPr>
              <a:t>. Bu </a:t>
            </a:r>
            <a:r>
              <a:rPr lang="en-US" dirty="0" err="1">
                <a:latin typeface="Times New Roman" panose="02020603050405020304" pitchFamily="18" charset="0"/>
                <a:ea typeface="Calibri" panose="020F0502020204030204" pitchFamily="34" charset="0"/>
                <a:cs typeface="Times New Roman" panose="02020603050405020304" pitchFamily="18" charset="0"/>
              </a:rPr>
              <a:t>gazlarning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tarkibida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yonilg’i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suv</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karbonat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angidrid</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oltingugurt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azot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qisman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karbon-vodorod</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birikmalari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bo’ladi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Yonilg’i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tomchiga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aylanib</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moyni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suyultiradi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suv</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boshqa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birikmalar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moyni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oksidlaydi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natijada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moyning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sifati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yomonlashadi</a:t>
            </a:r>
            <a:r>
              <a:rPr lang="en-US" dirty="0">
                <a:latin typeface="Times New Roman" panose="02020603050405020304" pitchFamily="18" charset="0"/>
                <a:ea typeface="Calibri" panose="020F0502020204030204" pitchFamily="34" charset="0"/>
                <a:cs typeface="Times New Roman" panose="02020603050405020304" pitchFamily="18" charset="0"/>
              </a:rPr>
              <a:t>. Karter </a:t>
            </a:r>
            <a:r>
              <a:rPr lang="en-US" dirty="0" err="1">
                <a:latin typeface="Times New Roman" panose="02020603050405020304" pitchFamily="18" charset="0"/>
                <a:ea typeface="Calibri" panose="020F0502020204030204" pitchFamily="34" charset="0"/>
                <a:cs typeface="Times New Roman" panose="02020603050405020304" pitchFamily="18" charset="0"/>
              </a:rPr>
              <a:t>gazlarining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moyga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yomon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ta’sirini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kamaytirish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uchun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ularni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bo’shlig’idan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uzluksiz</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ravishda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chiqarib</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turish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lozim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bo’ladi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Shuningdek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bo’shlig’ini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yetarli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darajada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shamollatilmasa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bosimi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ortib</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tirsakli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valning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salnik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elementi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zichlovchi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qistirmalaridan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oqaboshlaydi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Bundan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tashqari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gazlar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kabina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yoki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kuzovga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o’tsa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xayodovchi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yo’lovchilarni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zaxarlaydi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Bodo_uzb"/>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Gazlarni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uzluksiz</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chiqarib</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turish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karter</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bo’shlig’ini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shamollatish</a:t>
            </a: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jarayonni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ta’minlovchi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majmua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tuzilmalarni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karterni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shamollatish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tizimi</a:t>
            </a:r>
            <a:r>
              <a:rPr lang="en-US" dirty="0">
                <a:latin typeface="Times New Roman" panose="02020603050405020304" pitchFamily="18" charset="0"/>
                <a:ea typeface="Calibri" panose="020F0502020204030204" pitchFamily="34" charset="0"/>
                <a:cs typeface="Times New Roman" panose="02020603050405020304" pitchFamily="18" charset="0"/>
              </a:rPr>
              <a:t>  deb </a:t>
            </a:r>
            <a:r>
              <a:rPr lang="en-US" dirty="0" err="1">
                <a:latin typeface="Times New Roman" panose="02020603050405020304" pitchFamily="18" charset="0"/>
                <a:ea typeface="Calibri" panose="020F0502020204030204" pitchFamily="34" charset="0"/>
                <a:cs typeface="Times New Roman" panose="02020603050405020304" pitchFamily="18" charset="0"/>
              </a:rPr>
              <a:t>ataladi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Bodo_uzb"/>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Shamollatilganda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karter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moyining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sifati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nisbatan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yaxshi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saqlanadi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almashtirish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oralig’i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uzayadi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dvigatelning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xizmat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muddati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ortadi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Bodo_uzb"/>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Avtomobil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dvigatellarida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ikki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xil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shamollatish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usuli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qo’llanilgan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bo’lib</a:t>
            </a:r>
            <a:r>
              <a:rPr lang="en-US" dirty="0">
                <a:latin typeface="Times New Roman" panose="02020603050405020304" pitchFamily="18" charset="0"/>
                <a:ea typeface="Calibri" panose="020F0502020204030204" pitchFamily="34" charset="0"/>
                <a:cs typeface="Times New Roman" panose="02020603050405020304" pitchFamily="18" charset="0"/>
              </a:rPr>
              <a:t>, agar </a:t>
            </a:r>
            <a:r>
              <a:rPr lang="en-US" dirty="0" err="1">
                <a:latin typeface="Times New Roman" panose="02020603050405020304" pitchFamily="18" charset="0"/>
                <a:ea typeface="Calibri" panose="020F0502020204030204" pitchFamily="34" charset="0"/>
                <a:cs typeface="Times New Roman" panose="02020603050405020304" pitchFamily="18" charset="0"/>
              </a:rPr>
              <a:t>karter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gazlarini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to’g’ridan-to’g’ri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tashqariga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atmosferaga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so’rilishini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ta’minlansa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ochiq</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yoki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dvigatelning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ta’minlash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tizimiga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ya’ni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kiritish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taktiga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majburiy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qaytarilsa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yopiq</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shamollatish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tizimi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deyiladi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Bodo_uzb"/>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91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557" y="587828"/>
            <a:ext cx="10605231" cy="6041571"/>
          </a:xfrm>
          <a:prstGeom prst="rect">
            <a:avLst/>
          </a:prstGeom>
        </p:spPr>
      </p:pic>
    </p:spTree>
    <p:extLst>
      <p:ext uri="{BB962C8B-B14F-4D97-AF65-F5344CB8AC3E}">
        <p14:creationId xmlns:p14="http://schemas.microsoft.com/office/powerpoint/2010/main" val="411782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298" y="688446"/>
            <a:ext cx="9449787" cy="5701467"/>
          </a:xfrm>
          <a:prstGeom prst="rect">
            <a:avLst/>
          </a:prstGeom>
        </p:spPr>
      </p:pic>
    </p:spTree>
    <p:extLst>
      <p:ext uri="{BB962C8B-B14F-4D97-AF65-F5344CB8AC3E}">
        <p14:creationId xmlns:p14="http://schemas.microsoft.com/office/powerpoint/2010/main" val="797690124"/>
      </p:ext>
    </p:extLst>
  </p:cSld>
  <p:clrMapOvr>
    <a:masterClrMapping/>
  </p:clrMapOvr>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Легкий дым</Template>
  <TotalTime>147</TotalTime>
  <Words>772</Words>
  <Application>Microsoft Office PowerPoint</Application>
  <PresentationFormat>Широкоэкранный</PresentationFormat>
  <Paragraphs>17</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Batang</vt:lpstr>
      <vt:lpstr>Malgun Gothic</vt:lpstr>
      <vt:lpstr>Arial</vt:lpstr>
      <vt:lpstr>Bodo_uzb</vt:lpstr>
      <vt:lpstr>Calibri</vt:lpstr>
      <vt:lpstr>Times New Roman</vt:lpstr>
      <vt:lpstr>Wingdings 3</vt:lpstr>
      <vt:lpstr>Легкий дым</vt:lpstr>
      <vt:lpstr>5-мавзу    Мойлаш тизимининг вазифаси ва ишлаши.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2-мавзу   Автомобилларга техник хизмат кўрсатиш ва таъмирлашда ҳавфсизлик техникаси қоидалари</dc:title>
  <dc:creator>Пользователь</dc:creator>
  <cp:lastModifiedBy>Пользователь</cp:lastModifiedBy>
  <cp:revision>51</cp:revision>
  <dcterms:created xsi:type="dcterms:W3CDTF">2020-10-28T08:15:22Z</dcterms:created>
  <dcterms:modified xsi:type="dcterms:W3CDTF">2020-11-07T10:40:44Z</dcterms:modified>
</cp:coreProperties>
</file>