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96" y="-8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B4C71EC6-210F-42DE-9C53-41977AD35B3D}" type="datetimeFigureOut">
              <a:rPr lang="ru-RU" smtClean="0"/>
              <a:t>20.07.2023</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B19B0651-EE4F-4900-A07F-96A6BFA9D0F0}"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20.07.2023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20.07.2023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20.07.2023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20.07.2023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20.07.2023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20.07.2023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20.07.2023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20.07.2023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20.07.2023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4C71EC6-210F-42DE-9C53-41977AD35B3D}" type="datetimeFigureOut">
              <a:rPr lang="ru-RU" smtClean="0"/>
              <a:t>20.07.2023</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188640"/>
            <a:ext cx="8229600" cy="2003648"/>
          </a:xfrm>
        </p:spPr>
        <p:txBody>
          <a:bodyPr>
            <a:noAutofit/>
          </a:bodyPr>
          <a:lstStyle/>
          <a:p>
            <a:r>
              <a:rPr lang="uz-Cyrl-UZ" sz="3200" dirty="0">
                <a:effectLst/>
              </a:rPr>
              <a:t>Электрт токи уриши ва бошқа жарохатлардан жабрланганларга биринчи ёрдам . Ёнғин хавфсизлиги</a:t>
            </a:r>
            <a:endParaRPr lang="ru-RU" sz="3200" dirty="0">
              <a:effectLst/>
            </a:endParaRPr>
          </a:p>
        </p:txBody>
      </p:sp>
      <p:sp>
        <p:nvSpPr>
          <p:cNvPr id="3" name="Подзаголовок 2"/>
          <p:cNvSpPr>
            <a:spLocks noGrp="1"/>
          </p:cNvSpPr>
          <p:nvPr>
            <p:ph type="subTitle" idx="1"/>
          </p:nvPr>
        </p:nvSpPr>
        <p:spPr>
          <a:xfrm>
            <a:off x="395536" y="2348880"/>
            <a:ext cx="8424936" cy="4104456"/>
          </a:xfrm>
        </p:spPr>
        <p:txBody>
          <a:bodyPr>
            <a:normAutofit fontScale="92500" lnSpcReduction="20000"/>
          </a:bodyPr>
          <a:lstStyle/>
          <a:p>
            <a:r>
              <a:rPr lang="uz-Cyrl-UZ" b="1" dirty="0"/>
              <a:t>Электр токининг хатарли жихати шундаки</a:t>
            </a:r>
            <a:r>
              <a:rPr lang="uz-Cyrl-UZ" dirty="0"/>
              <a:t> инсон, электр занжири орасига танасининг бир қисми билан уланиб қолмагунича электр токини  ҳис қила олмайди. Чунки электр энергияси инсоннинг сезги органларига таъсир этмайди. Шунинг учун, электр ускуналаридан фойдаланиш, уларга хизмат кўрсатиш ёки  таъмирлаш ишлари ўта эхтиёткорликни талаб этади.</a:t>
            </a:r>
            <a:endParaRPr lang="ru-RU" dirty="0"/>
          </a:p>
          <a:p>
            <a:pPr latinLnBrk="1"/>
            <a:r>
              <a:rPr lang="uz-Cyrl-UZ" dirty="0"/>
              <a:t>Инсон танасидан оқиб ўтувчи электр токининг энг хатарлиси “ҚЎЛДАН-ҚЎЛГА” ёки “ҚЎЛДАН-ОЁҚГА” бўлган йўналишдагисидир. Электр токи инсон танасидан оқиб ўтганда турли даражада жароҳат етказиши мумкин, бу электр токининг миқдори ва инсон танаси холатига боғлиқ.</a:t>
            </a:r>
            <a:endParaRPr lang="ru-RU" dirty="0"/>
          </a:p>
          <a:p>
            <a:endParaRPr lang="ru-RU" dirty="0"/>
          </a:p>
        </p:txBody>
      </p:sp>
    </p:spTree>
    <p:extLst>
      <p:ext uri="{BB962C8B-B14F-4D97-AF65-F5344CB8AC3E}">
        <p14:creationId xmlns:p14="http://schemas.microsoft.com/office/powerpoint/2010/main" val="3515483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atinLnBrk="1"/>
            <a:r>
              <a:rPr lang="uz-Cyrl-UZ" dirty="0">
                <a:effectLst/>
              </a:rPr>
              <a:t> Электр токи таъсирида:</a:t>
            </a:r>
            <a:endParaRPr lang="ru-RU" dirty="0">
              <a:effectLst/>
            </a:endParaRPr>
          </a:p>
        </p:txBody>
      </p:sp>
      <p:sp>
        <p:nvSpPr>
          <p:cNvPr id="3" name="Объект 2"/>
          <p:cNvSpPr>
            <a:spLocks noGrp="1"/>
          </p:cNvSpPr>
          <p:nvPr>
            <p:ph idx="1"/>
          </p:nvPr>
        </p:nvSpPr>
        <p:spPr/>
        <p:txBody>
          <a:bodyPr/>
          <a:lstStyle/>
          <a:p>
            <a:pPr lvl="0" latinLnBrk="1"/>
            <a:r>
              <a:rPr lang="uz-Cyrl-UZ" dirty="0"/>
              <a:t>Мушаклар тораяди.</a:t>
            </a:r>
            <a:endParaRPr lang="ru-RU" dirty="0"/>
          </a:p>
          <a:p>
            <a:pPr lvl="0" latinLnBrk="1"/>
            <a:r>
              <a:rPr lang="uz-Cyrl-UZ" dirty="0"/>
              <a:t>Асаб ва нафас олиш тизимлари ишдан чиқади.</a:t>
            </a:r>
            <a:endParaRPr lang="ru-RU" dirty="0"/>
          </a:p>
          <a:p>
            <a:pPr lvl="0" latinLnBrk="1"/>
            <a:r>
              <a:rPr lang="uz-Cyrl-UZ" dirty="0"/>
              <a:t>Тана куяди ва терида ёрилишлар ҳосил бўлади.</a:t>
            </a:r>
            <a:endParaRPr lang="ru-RU" dirty="0"/>
          </a:p>
          <a:p>
            <a:pPr marL="137160" indent="0">
              <a:buNone/>
            </a:pPr>
            <a:endParaRPr lang="en-US" dirty="0" smtClean="0"/>
          </a:p>
        </p:txBody>
      </p:sp>
    </p:spTree>
    <p:extLst>
      <p:ext uri="{BB962C8B-B14F-4D97-AF65-F5344CB8AC3E}">
        <p14:creationId xmlns:p14="http://schemas.microsoft.com/office/powerpoint/2010/main" val="277309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124744"/>
            <a:ext cx="8229600" cy="4709160"/>
          </a:xfrm>
        </p:spPr>
        <p:txBody>
          <a:bodyPr>
            <a:normAutofit fontScale="92500" lnSpcReduction="10000"/>
          </a:bodyPr>
          <a:lstStyle/>
          <a:p>
            <a:pPr latinLnBrk="1"/>
            <a:r>
              <a:rPr lang="uz-Cyrl-UZ" dirty="0"/>
              <a:t>Электр ускуналарига хизмат кўрсатувчи ёки  уларни таъмирловчи мутаҳасислар электр хавфсизлик қоидаларини билишлари ва бу қоидаларга амал қилишлари шарт. Электр ускуналарига хизмат кўрсатувчи мутаҳасислар учун қуйидаги шахсий химоя воситалари мавжуд.</a:t>
            </a:r>
            <a:endParaRPr lang="ru-RU" dirty="0"/>
          </a:p>
          <a:p>
            <a:pPr lvl="0" latinLnBrk="1"/>
            <a:r>
              <a:rPr lang="uz-Cyrl-UZ" dirty="0"/>
              <a:t>Дастаси изоляцияланган асбоблар.</a:t>
            </a:r>
            <a:endParaRPr lang="ru-RU" dirty="0"/>
          </a:p>
          <a:p>
            <a:pPr lvl="0" latinLnBrk="1"/>
            <a:r>
              <a:rPr lang="uz-Cyrl-UZ" dirty="0"/>
              <a:t>Энги узун кийим ёки махсус энг.</a:t>
            </a:r>
            <a:endParaRPr lang="ru-RU" dirty="0"/>
          </a:p>
          <a:p>
            <a:pPr lvl="0" latinLnBrk="1"/>
            <a:r>
              <a:rPr lang="uz-Cyrl-UZ" dirty="0"/>
              <a:t>Диэлектрик шолча.</a:t>
            </a:r>
            <a:endParaRPr lang="ru-RU" dirty="0"/>
          </a:p>
          <a:p>
            <a:pPr lvl="0" latinLnBrk="1"/>
            <a:r>
              <a:rPr lang="uz-Cyrl-UZ" dirty="0"/>
              <a:t>Диэлектрик қўлқоп.</a:t>
            </a:r>
            <a:endParaRPr lang="ru-RU" dirty="0"/>
          </a:p>
          <a:p>
            <a:pPr lvl="0" latinLnBrk="1"/>
            <a:r>
              <a:rPr lang="uz-Cyrl-UZ" dirty="0"/>
              <a:t>Ҳимоя ойна ёки маска.</a:t>
            </a:r>
            <a:endParaRPr lang="ru-RU" dirty="0"/>
          </a:p>
        </p:txBody>
      </p:sp>
    </p:spTree>
    <p:extLst>
      <p:ext uri="{BB962C8B-B14F-4D97-AF65-F5344CB8AC3E}">
        <p14:creationId xmlns:p14="http://schemas.microsoft.com/office/powerpoint/2010/main" val="724845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latinLnBrk="1"/>
            <a:r>
              <a:rPr lang="uz-Cyrl-UZ" dirty="0">
                <a:effectLst/>
              </a:rPr>
              <a:t>ЭЛЕКТР МАНБАЪСИГА УЛАНГАН ЭЛЕКТР ҚУРИЛМАЛАРИ</a:t>
            </a:r>
            <a:endParaRPr lang="ru-RU" dirty="0">
              <a:effectLst/>
            </a:endParaRPr>
          </a:p>
        </p:txBody>
      </p:sp>
      <p:sp>
        <p:nvSpPr>
          <p:cNvPr id="3" name="Объект 2"/>
          <p:cNvSpPr>
            <a:spLocks noGrp="1"/>
          </p:cNvSpPr>
          <p:nvPr>
            <p:ph idx="1"/>
          </p:nvPr>
        </p:nvSpPr>
        <p:spPr/>
        <p:txBody>
          <a:bodyPr/>
          <a:lstStyle/>
          <a:p>
            <a:pPr lvl="0" latinLnBrk="1"/>
            <a:r>
              <a:rPr lang="uz-Cyrl-UZ" dirty="0"/>
              <a:t>Химоя қопқоғини очиш/ёпиш ишлари.</a:t>
            </a:r>
            <a:endParaRPr lang="ru-RU" dirty="0"/>
          </a:p>
          <a:p>
            <a:pPr lvl="0" latinLnBrk="1"/>
            <a:r>
              <a:rPr lang="uz-Cyrl-UZ" dirty="0"/>
              <a:t>Қурилма деталини алмаштириш ишлари.</a:t>
            </a:r>
            <a:endParaRPr lang="ru-RU" dirty="0"/>
          </a:p>
          <a:p>
            <a:pPr lvl="0" latinLnBrk="1"/>
            <a:r>
              <a:rPr lang="uz-Cyrl-UZ" dirty="0"/>
              <a:t>Бўш контактни махкамлаш ёки кавшарлаш (пайка қилиш) ишлари</a:t>
            </a:r>
            <a:endParaRPr lang="ru-RU" dirty="0"/>
          </a:p>
          <a:p>
            <a:pPr marL="137160" indent="0">
              <a:buNone/>
            </a:pPr>
            <a:endParaRPr lang="ru-RU" dirty="0"/>
          </a:p>
        </p:txBody>
      </p:sp>
    </p:spTree>
    <p:extLst>
      <p:ext uri="{BB962C8B-B14F-4D97-AF65-F5344CB8AC3E}">
        <p14:creationId xmlns:p14="http://schemas.microsoft.com/office/powerpoint/2010/main" val="3483750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z-Cyrl-UZ" dirty="0">
                <a:effectLst/>
              </a:rPr>
              <a:t> ОДАМЛАРНИ ТОК УРИШ ХОЛАТИ ТЎРТ ДАРАЖАДА БАХОЛАНАДИ</a:t>
            </a:r>
            <a:endParaRPr lang="ru-RU" dirty="0"/>
          </a:p>
        </p:txBody>
      </p:sp>
      <p:sp>
        <p:nvSpPr>
          <p:cNvPr id="3" name="Объект 2"/>
          <p:cNvSpPr>
            <a:spLocks noGrp="1"/>
          </p:cNvSpPr>
          <p:nvPr>
            <p:ph idx="1"/>
          </p:nvPr>
        </p:nvSpPr>
        <p:spPr/>
        <p:txBody>
          <a:bodyPr/>
          <a:lstStyle/>
          <a:p>
            <a:pPr latinLnBrk="1"/>
            <a:r>
              <a:rPr lang="uz-Cyrl-UZ" b="1" dirty="0"/>
              <a:t>1-даража.</a:t>
            </a:r>
            <a:r>
              <a:rPr lang="uz-Cyrl-UZ" dirty="0"/>
              <a:t> Одам хушини йўқотмайди лекин мушаклар қисқаради,</a:t>
            </a:r>
            <a:endParaRPr lang="ru-RU" dirty="0"/>
          </a:p>
          <a:p>
            <a:pPr latinLnBrk="1"/>
            <a:r>
              <a:rPr lang="uz-Cyrl-UZ" b="1" dirty="0"/>
              <a:t>2-даража.</a:t>
            </a:r>
            <a:r>
              <a:rPr lang="uz-Cyrl-UZ" dirty="0"/>
              <a:t> Мушаклар қисқаради, хушини йўқатади. Лекин, нафас олиш сақланади ва юрак ишлаб туради.</a:t>
            </a:r>
            <a:endParaRPr lang="ru-RU" dirty="0"/>
          </a:p>
          <a:p>
            <a:pPr latinLnBrk="1"/>
            <a:r>
              <a:rPr lang="uz-Cyrl-UZ" b="1" dirty="0"/>
              <a:t>3-даража.</a:t>
            </a:r>
            <a:r>
              <a:rPr lang="uz-Cyrl-UZ" dirty="0"/>
              <a:t> Нафас олиш, юрак фаолияти бузилади, киши хушини йўқотади.</a:t>
            </a:r>
            <a:endParaRPr lang="ru-RU" dirty="0"/>
          </a:p>
          <a:p>
            <a:pPr latinLnBrk="1"/>
            <a:r>
              <a:rPr lang="uz-Cyrl-UZ" b="1" dirty="0"/>
              <a:t>4-даража.</a:t>
            </a:r>
            <a:r>
              <a:rPr lang="uz-Cyrl-UZ" dirty="0"/>
              <a:t> Ток уришда қон айланиши ва нафас олиши тўхтаб, клиник ўлим содир бўлади.</a:t>
            </a:r>
            <a:endParaRPr lang="ru-RU" dirty="0"/>
          </a:p>
        </p:txBody>
      </p:sp>
    </p:spTree>
    <p:extLst>
      <p:ext uri="{BB962C8B-B14F-4D97-AF65-F5344CB8AC3E}">
        <p14:creationId xmlns:p14="http://schemas.microsoft.com/office/powerpoint/2010/main" val="3809503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z-Cyrl-UZ" dirty="0">
                <a:effectLst/>
              </a:rPr>
              <a:t>Электр токидан шикастланиш сабаблари</a:t>
            </a:r>
            <a:r>
              <a:rPr lang="uz-Cyrl-UZ" dirty="0" smtClean="0">
                <a:effectLst/>
              </a:rPr>
              <a:t>.</a:t>
            </a:r>
            <a:endParaRPr lang="ru-RU" dirty="0"/>
          </a:p>
        </p:txBody>
      </p:sp>
      <p:sp>
        <p:nvSpPr>
          <p:cNvPr id="3" name="Объект 2"/>
          <p:cNvSpPr>
            <a:spLocks noGrp="1"/>
          </p:cNvSpPr>
          <p:nvPr>
            <p:ph idx="1"/>
          </p:nvPr>
        </p:nvSpPr>
        <p:spPr/>
        <p:txBody>
          <a:bodyPr>
            <a:normAutofit fontScale="85000" lnSpcReduction="20000"/>
          </a:bodyPr>
          <a:lstStyle/>
          <a:p>
            <a:pPr latinLnBrk="1"/>
            <a:r>
              <a:rPr lang="uz-Cyrl-UZ" dirty="0"/>
              <a:t>Электр ускуналардан эҳтиёткорликка риоя қилмай фойдаланиш ёки электр қурилмаларни нотўғри қўллаш жиддий авария холатларига сабаб бўлиши мумкин. Бунга одамларнинг электр токидан шикастланиши, ёнғин ва шунга ўхшаш вазиятлар мисол бўла олади.</a:t>
            </a:r>
            <a:endParaRPr lang="ru-RU" dirty="0"/>
          </a:p>
          <a:p>
            <a:pPr latinLnBrk="1"/>
            <a:r>
              <a:rPr lang="uz-Cyrl-UZ" dirty="0"/>
              <a:t>Булар рўй берган холларда ўз вақтида улрни хал қилиш (жабрланганни электр токидан халос этиш ва унга биринчи ёрдамни кўрсатиш, электр қурилмадаги юзага келган ёнғинни ўз вақтида ва хавфсиз ўчириш) муҳим ўринга эга.</a:t>
            </a:r>
            <a:endParaRPr lang="ru-RU" dirty="0"/>
          </a:p>
          <a:p>
            <a:pPr latinLnBrk="1"/>
            <a:r>
              <a:rPr lang="uz-Cyrl-UZ" dirty="0"/>
              <a:t>Хаётда инсонларни электр токидан шикастланишнинг асосий сабабларига қуйидагилар киради: электр монтаж ишлари сифатининг пастлиги, уй электр жихозларидан қониқарсиз фойдаланиш, маиший электр асбоблар билан эхтиётсиз ва нотўғри муносабатда бўлиш.</a:t>
            </a:r>
            <a:endParaRPr lang="ru-RU" dirty="0"/>
          </a:p>
        </p:txBody>
      </p:sp>
    </p:spTree>
    <p:extLst>
      <p:ext uri="{BB962C8B-B14F-4D97-AF65-F5344CB8AC3E}">
        <p14:creationId xmlns:p14="http://schemas.microsoft.com/office/powerpoint/2010/main" val="1360254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832688"/>
          </a:xfrm>
        </p:spPr>
        <p:txBody>
          <a:bodyPr>
            <a:normAutofit fontScale="85000" lnSpcReduction="10000"/>
          </a:bodyPr>
          <a:lstStyle/>
          <a:p>
            <a:pPr latinLnBrk="1"/>
            <a:r>
              <a:rPr lang="uz-Cyrl-UZ" dirty="0"/>
              <a:t>Электр монтаж ишларининг паст сифати монтаж ишларини олиб бораётган ходимларнинг уларни бажаришга бўлган эхтиётсизлик ва эътиборсизлик   муносабатлари билан изохланади. Бундай электр монтажда қуйидаги нуқсонларга йўл қўйилади:</a:t>
            </a:r>
            <a:endParaRPr lang="ru-RU" dirty="0"/>
          </a:p>
          <a:p>
            <a:pPr lvl="0"/>
            <a:r>
              <a:rPr lang="uz-Cyrl-UZ" b="1" dirty="0"/>
              <a:t>Электр занжирини нотўғри йиғиш;</a:t>
            </a:r>
            <a:endParaRPr lang="ru-RU" dirty="0"/>
          </a:p>
          <a:p>
            <a:pPr lvl="0"/>
            <a:r>
              <a:rPr lang="uz-Cyrl-UZ" b="1" dirty="0"/>
              <a:t>Фаза ўтказгичини ноль ўтказгич билан алмаштириш;</a:t>
            </a:r>
            <a:endParaRPr lang="ru-RU" dirty="0"/>
          </a:p>
          <a:p>
            <a:pPr lvl="0"/>
            <a:r>
              <a:rPr lang="uz-Cyrl-UZ" b="1" dirty="0"/>
              <a:t>Ҳимоя қилинмаган ўтказгичларни яқинлашиш имкони мавжуд жойларда (ерда, плинтус бўйлаб, чордоқда) ўтказиш;</a:t>
            </a:r>
            <a:endParaRPr lang="ru-RU" dirty="0"/>
          </a:p>
          <a:p>
            <a:pPr lvl="0"/>
            <a:r>
              <a:rPr lang="uz-Cyrl-UZ" b="1" dirty="0"/>
              <a:t>Қурилмаларнинг токли қисмларидан одамларгача бўлган хавфсизлик қоидалари билан белгиланган масофаларга риоя қилмаслик</a:t>
            </a:r>
            <a:r>
              <a:rPr lang="uz-Cyrl-UZ" b="1" dirty="0" smtClean="0"/>
              <a:t>;</a:t>
            </a:r>
            <a:r>
              <a:rPr lang="uz-Cyrl-UZ" b="1" dirty="0"/>
              <a:t> </a:t>
            </a:r>
            <a:endParaRPr lang="ru-RU" dirty="0"/>
          </a:p>
          <a:p>
            <a:pPr lvl="0"/>
            <a:r>
              <a:rPr lang="uz-Cyrl-UZ" b="1" dirty="0"/>
              <a:t>Электр жихоз корпусларини ерга улаш ёки ноллаштиришнинг йўқлиги.</a:t>
            </a:r>
            <a:endParaRPr lang="ru-RU" dirty="0"/>
          </a:p>
        </p:txBody>
      </p:sp>
    </p:spTree>
    <p:extLst>
      <p:ext uri="{BB962C8B-B14F-4D97-AF65-F5344CB8AC3E}">
        <p14:creationId xmlns:p14="http://schemas.microsoft.com/office/powerpoint/2010/main" val="4272447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z-Cyrl-UZ" dirty="0">
                <a:effectLst/>
              </a:rPr>
              <a:t>Ёнғин ўчириш воситаларини ишлатиш бўйича тавсиялар</a:t>
            </a:r>
            <a:r>
              <a:rPr lang="uz-Cyrl-UZ" dirty="0" smtClean="0">
                <a:effectLst/>
              </a:rPr>
              <a:t>.</a:t>
            </a:r>
            <a:endParaRPr lang="ru-RU" dirty="0"/>
          </a:p>
        </p:txBody>
      </p:sp>
      <p:sp>
        <p:nvSpPr>
          <p:cNvPr id="3" name="Объект 2"/>
          <p:cNvSpPr>
            <a:spLocks noGrp="1"/>
          </p:cNvSpPr>
          <p:nvPr>
            <p:ph idx="1"/>
          </p:nvPr>
        </p:nvSpPr>
        <p:spPr/>
        <p:txBody>
          <a:bodyPr>
            <a:normAutofit fontScale="77500" lnSpcReduction="20000"/>
          </a:bodyPr>
          <a:lstStyle/>
          <a:p>
            <a:pPr latinLnBrk="1"/>
            <a:r>
              <a:rPr lang="uz-Cyrl-UZ" dirty="0"/>
              <a:t>Объектни янада ишончли ҳимоя қилиш учун қўшимча ёнғинга қарши воситаларни ўрнатиш мумкин.</a:t>
            </a:r>
            <a:endParaRPr lang="ru-RU" dirty="0"/>
          </a:p>
          <a:p>
            <a:pPr latinLnBrk="1"/>
            <a:r>
              <a:rPr lang="uz-Cyrl-UZ" dirty="0"/>
              <a:t>Ёнувчан суюқлик 1 м</a:t>
            </a:r>
            <a:r>
              <a:rPr lang="uz-Cyrl-UZ" baseline="30000" dirty="0"/>
              <a:t>2</a:t>
            </a:r>
            <a:r>
              <a:rPr lang="uz-Cyrl-UZ" dirty="0"/>
              <a:t> дан ортиқ майдонга ёки 6 мм дан ортиқ чуқурликдаги қатламга тўкилиши мумкин бўлса, кўчма ёнғинга қарши воситалар ёнғиндан ҳимоя қилишнинг ягона воситаси бўлолмайди. Бундай ҳолда хонани ёнувчан суюқ дренаж тизими билан жиҳозлаш, кўчма ўт ўчириш мосламаларини ўрнатиш ёки хонани автоматик ёнғинга қарши тизим билан жиҳозлаш зарур.</a:t>
            </a:r>
            <a:endParaRPr lang="ru-RU" dirty="0"/>
          </a:p>
          <a:p>
            <a:pPr latinLnBrk="1"/>
            <a:r>
              <a:rPr lang="uz-Cyrl-UZ" dirty="0"/>
              <a:t>Aвтоматик ёки модулли ёнғин ўчириш мосламалари билан жиҳозланган хоналарни, уларнинг тахминий сонининг 50 фоизини ёнғинга қарши воситалар билан таъминлашга рухсат берилади. Ёнғин хавфи юқори бўлган объектларда статик электр зарядлари тўпланиши мумкинлиги сабабли диэлектрик материаллардан ясалган розеткалари бўлган чанг ва карбонат ангидридли ўт ўчирувчиларни ишлатишга йўл қўйилмайди</a:t>
            </a:r>
            <a:r>
              <a:rPr lang="uz-Cyrl-UZ" dirty="0" smtClean="0"/>
              <a:t>.</a:t>
            </a:r>
            <a:endParaRPr lang="ru-RU" dirty="0"/>
          </a:p>
        </p:txBody>
      </p:sp>
    </p:spTree>
    <p:extLst>
      <p:ext uri="{BB962C8B-B14F-4D97-AF65-F5344CB8AC3E}">
        <p14:creationId xmlns:p14="http://schemas.microsoft.com/office/powerpoint/2010/main" val="939193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832688"/>
          </a:xfrm>
        </p:spPr>
        <p:txBody>
          <a:bodyPr>
            <a:normAutofit fontScale="62500" lnSpcReduction="20000"/>
          </a:bodyPr>
          <a:lstStyle/>
          <a:p>
            <a:pPr latinLnBrk="1"/>
            <a:r>
              <a:rPr lang="uz-Cyrl-UZ" dirty="0"/>
              <a:t>Муайян электр иншоотларида у ёки бу усулни ёки ҳимоя воситаларини (ёки уларнинг комбинацияларини) танлаш ва ундан фойдаланиш самарадорлиги бир қатор омилларга боғлиқ, жумладан: </a:t>
            </a:r>
            <a:endParaRPr lang="ru-RU" dirty="0"/>
          </a:p>
          <a:p>
            <a:pPr marL="137160" indent="0" latinLnBrk="1">
              <a:buNone/>
            </a:pPr>
            <a:r>
              <a:rPr lang="en-US" dirty="0" smtClean="0"/>
              <a:t>       </a:t>
            </a:r>
            <a:r>
              <a:rPr lang="uz-Cyrl-UZ" dirty="0" smtClean="0"/>
              <a:t>номинал </a:t>
            </a:r>
            <a:r>
              <a:rPr lang="uz-Cyrl-UZ" dirty="0"/>
              <a:t>кучланиш;</a:t>
            </a:r>
            <a:endParaRPr lang="ru-RU" dirty="0"/>
          </a:p>
          <a:p>
            <a:pPr latinLnBrk="1"/>
            <a:r>
              <a:rPr lang="uz-Cyrl-UZ" dirty="0"/>
              <a:t>• электрни ўрнатиш токининг тури, шакли ва частотаси;</a:t>
            </a:r>
            <a:endParaRPr lang="ru-RU" dirty="0"/>
          </a:p>
          <a:p>
            <a:pPr latinLnBrk="1"/>
            <a:r>
              <a:rPr lang="uz-Cyrl-UZ" dirty="0"/>
              <a:t>• электр таъминоти усули (стационар тармоқдан, автоном қувват манбасидан);</a:t>
            </a:r>
            <a:endParaRPr lang="ru-RU" dirty="0"/>
          </a:p>
          <a:p>
            <a:pPr latinLnBrk="1"/>
            <a:r>
              <a:rPr lang="uz-Cyrl-UZ" dirty="0"/>
              <a:t>• уч фазали оқим манбасининг нейтрал режими (тўғридан-тўғри оқим манбасининг ўрта нуқтаси) - ажратилган нейтрал, тупроқли нейтрал;</a:t>
            </a:r>
            <a:endParaRPr lang="ru-RU" dirty="0"/>
          </a:p>
          <a:p>
            <a:pPr latinLnBrk="1"/>
            <a:r>
              <a:rPr lang="uz-Cyrl-UZ" dirty="0"/>
              <a:t>• ижро тури (стационар, кўчма);</a:t>
            </a:r>
            <a:endParaRPr lang="ru-RU" dirty="0"/>
          </a:p>
          <a:p>
            <a:pPr latinLnBrk="1"/>
            <a:r>
              <a:rPr lang="uz-Cyrl-UZ" dirty="0"/>
              <a:t>• атроф-муҳит шароитлари;</a:t>
            </a:r>
            <a:endParaRPr lang="ru-RU" dirty="0"/>
          </a:p>
          <a:p>
            <a:pPr latinLnBrk="1"/>
            <a:r>
              <a:rPr lang="uz-Cyrl-UZ" dirty="0"/>
              <a:t>• одамни тоқ оқимининг занжирига киритиш схемалари (тўғридан-тўғри бир фазали, тўғридан-тўғри икки фазали алоқа; қадам кучланиши остида ўтиш);</a:t>
            </a:r>
            <a:endParaRPr lang="ru-RU" dirty="0"/>
          </a:p>
          <a:p>
            <a:pPr latinLnBrk="1"/>
            <a:r>
              <a:rPr lang="uz-Cyrl-UZ" dirty="0"/>
              <a:t>• иш тури (ўрнатиш, ишга тушириш, синовдан ўтказиш) ва бошқалар.</a:t>
            </a:r>
            <a:endParaRPr lang="ru-RU" dirty="0"/>
          </a:p>
          <a:p>
            <a:pPr marL="137160" indent="0" latinLnBrk="1">
              <a:buNone/>
            </a:pPr>
            <a:r>
              <a:rPr lang="en-US" dirty="0" smtClean="0"/>
              <a:t>             </a:t>
            </a:r>
            <a:r>
              <a:rPr lang="uz-Cyrl-UZ" dirty="0" smtClean="0"/>
              <a:t>Бундан </a:t>
            </a:r>
            <a:r>
              <a:rPr lang="uz-Cyrl-UZ" dirty="0"/>
              <a:t>ташқари, ишлаш принципига кўра барча техник ҳимоя усуллари </a:t>
            </a:r>
            <a:r>
              <a:rPr lang="uz-Cyrl-UZ" dirty="0" smtClean="0"/>
              <a:t>қуйидагиларга </a:t>
            </a:r>
            <a:r>
              <a:rPr lang="uz-Cyrl-UZ" dirty="0"/>
              <a:t>бўлинади.</a:t>
            </a:r>
            <a:endParaRPr lang="ru-RU" dirty="0"/>
          </a:p>
          <a:p>
            <a:pPr latinLnBrk="1"/>
            <a:r>
              <a:rPr lang="uz-Cyrl-UZ" dirty="0"/>
              <a:t>• тегиниш ва қадам кучланишини рухсат этилган қийматларга камайтириш;</a:t>
            </a:r>
            <a:endParaRPr lang="ru-RU" dirty="0"/>
          </a:p>
          <a:p>
            <a:pPr latinLnBrk="1"/>
            <a:r>
              <a:rPr lang="uz-Cyrl-UZ" dirty="0"/>
              <a:t>• одамга тоқ таъсир қилиш вақтини чеклаш;</a:t>
            </a:r>
            <a:endParaRPr lang="ru-RU" dirty="0"/>
          </a:p>
          <a:p>
            <a:pPr latinLnBrk="1"/>
            <a:r>
              <a:rPr lang="uz-Cyrl-UZ" dirty="0"/>
              <a:t>• кучланишли қисмлар билан тўғридан-тўғри алоқа қилишни олдини олиш.</a:t>
            </a:r>
            <a:endParaRPr lang="ru-RU" dirty="0"/>
          </a:p>
          <a:p>
            <a:endParaRPr lang="ru-RU" dirty="0"/>
          </a:p>
        </p:txBody>
      </p:sp>
    </p:spTree>
    <p:extLst>
      <p:ext uri="{BB962C8B-B14F-4D97-AF65-F5344CB8AC3E}">
        <p14:creationId xmlns:p14="http://schemas.microsoft.com/office/powerpoint/2010/main" val="9419074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TotalTime>
  <Words>731</Words>
  <Application>Microsoft Office PowerPoint</Application>
  <PresentationFormat>Экран (4:3)</PresentationFormat>
  <Paragraphs>49</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Апекс</vt:lpstr>
      <vt:lpstr>Электрт токи уриши ва бошқа жарохатлардан жабрланганларга биринчи ёрдам . Ёнғин хавфсизлиги</vt:lpstr>
      <vt:lpstr> Электр токи таъсирида:</vt:lpstr>
      <vt:lpstr>Презентация PowerPoint</vt:lpstr>
      <vt:lpstr>ЭЛЕКТР МАНБАЪСИГА УЛАНГАН ЭЛЕКТР ҚУРИЛМАЛАРИ</vt:lpstr>
      <vt:lpstr> ОДАМЛАРНИ ТОК УРИШ ХОЛАТИ ТЎРТ ДАРАЖАДА БАХОЛАНАДИ</vt:lpstr>
      <vt:lpstr>Электр токидан шикастланиш сабаблари.</vt:lpstr>
      <vt:lpstr>Презентация PowerPoint</vt:lpstr>
      <vt:lpstr>Ёнғин ўчириш воситаларини ишлатиш бўйича тавсиялар.</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Электрт токи уриши ва бошқа жарохатлардан жабрланганларга биринчи ёрдам . Ёнғин хавфсизлиги</dc:title>
  <dc:creator>Elektrik</dc:creator>
  <cp:lastModifiedBy>Elektrik</cp:lastModifiedBy>
  <cp:revision>3</cp:revision>
  <dcterms:created xsi:type="dcterms:W3CDTF">2023-07-20T10:00:50Z</dcterms:created>
  <dcterms:modified xsi:type="dcterms:W3CDTF">2023-07-20T10:07:24Z</dcterms:modified>
</cp:coreProperties>
</file>