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108" y="-7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B4C71EC6-210F-42DE-9C53-41977AD35B3D}" type="datetimeFigureOut">
              <a:rPr lang="ru-RU" smtClean="0"/>
              <a:t>20.07.2023</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B19B0651-EE4F-4900-A07F-96A6BFA9D0F0}" type="slidenum">
              <a:rPr lang="ru-RU" smtClean="0"/>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20.07.2023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20.07.2023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20.07.2023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20.07.2023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B19B0651-EE4F-4900-A07F-96A6BFA9D0F0}"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20.07.2023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t>20.07.2023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4C71EC6-210F-42DE-9C53-41977AD35B3D}" type="datetimeFigureOut">
              <a:rPr lang="ru-RU" smtClean="0"/>
              <a:t>20.07.2023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20.07.2023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Объект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20.07.2023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20.07.2023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4C71EC6-210F-42DE-9C53-41977AD35B3D}" type="datetimeFigureOut">
              <a:rPr lang="ru-RU" smtClean="0"/>
              <a:t>20.07.2023</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19B0651-EE4F-4900-A07F-96A6BFA9D0F0}"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95536" y="188640"/>
            <a:ext cx="8229600" cy="1256184"/>
          </a:xfrm>
        </p:spPr>
        <p:txBody>
          <a:bodyPr>
            <a:normAutofit fontScale="90000"/>
          </a:bodyPr>
          <a:lstStyle/>
          <a:p>
            <a:r>
              <a:rPr lang="pt-BR" dirty="0">
                <a:effectLst/>
              </a:rPr>
              <a:t>Avtomatika kuchaytirgichlari</a:t>
            </a:r>
            <a:endParaRPr lang="ru-RU" dirty="0">
              <a:effectLst/>
            </a:endParaRPr>
          </a:p>
        </p:txBody>
      </p:sp>
      <p:sp>
        <p:nvSpPr>
          <p:cNvPr id="3" name="Подзаголовок 2"/>
          <p:cNvSpPr>
            <a:spLocks noGrp="1"/>
          </p:cNvSpPr>
          <p:nvPr>
            <p:ph type="subTitle" idx="1"/>
          </p:nvPr>
        </p:nvSpPr>
        <p:spPr>
          <a:xfrm>
            <a:off x="467544" y="1556792"/>
            <a:ext cx="8424936" cy="4824536"/>
          </a:xfrm>
        </p:spPr>
        <p:txBody>
          <a:bodyPr/>
          <a:lstStyle/>
          <a:p>
            <a:endParaRPr lang="pt-BR" b="1" i="1" dirty="0" smtClean="0"/>
          </a:p>
          <a:p>
            <a:r>
              <a:rPr lang="pt-BR" b="1" i="1" dirty="0" smtClean="0"/>
              <a:t>Reja</a:t>
            </a:r>
            <a:r>
              <a:rPr lang="pt-BR" b="1" i="1" dirty="0"/>
              <a:t>:</a:t>
            </a:r>
            <a:endParaRPr lang="ru-RU" dirty="0"/>
          </a:p>
          <a:p>
            <a:r>
              <a:rPr lang="pt-BR" b="1" dirty="0"/>
              <a:t>  </a:t>
            </a:r>
            <a:endParaRPr lang="ru-RU" dirty="0"/>
          </a:p>
          <a:p>
            <a:r>
              <a:rPr lang="pt-BR" b="1" dirty="0"/>
              <a:t> </a:t>
            </a:r>
            <a:endParaRPr lang="ru-RU" dirty="0"/>
          </a:p>
          <a:p>
            <a:pPr lvl="0"/>
            <a:r>
              <a:rPr lang="pt-BR" i="1" dirty="0" smtClean="0"/>
              <a:t>1.Avtomatika </a:t>
            </a:r>
            <a:r>
              <a:rPr lang="pt-BR" i="1" dirty="0"/>
              <a:t>kuchaytirgichlari xaqida umumiy  ma’lumotlar va ularga qo’yiladigan asosiy talablar</a:t>
            </a:r>
            <a:endParaRPr lang="ru-RU" dirty="0"/>
          </a:p>
          <a:p>
            <a:pPr lvl="0"/>
            <a:r>
              <a:rPr lang="en-US" i="1" dirty="0" smtClean="0"/>
              <a:t>2.</a:t>
            </a:r>
            <a:r>
              <a:rPr lang="uz-Cyrl-UZ" i="1" dirty="0" smtClean="0"/>
              <a:t>Kuchaytirgichning </a:t>
            </a:r>
            <a:r>
              <a:rPr lang="uz-Cyrl-UZ" i="1" dirty="0"/>
              <a:t>foydali ish koeffitsiyenti</a:t>
            </a:r>
            <a:endParaRPr lang="ru-RU" dirty="0"/>
          </a:p>
        </p:txBody>
      </p:sp>
    </p:spTree>
    <p:extLst>
      <p:ext uri="{BB962C8B-B14F-4D97-AF65-F5344CB8AC3E}">
        <p14:creationId xmlns:p14="http://schemas.microsoft.com/office/powerpoint/2010/main" val="8099776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p:cNvPicPr>
          <p:nvPr>
            <p:ph idx="1"/>
          </p:nvPr>
        </p:nvPicPr>
        <p:blipFill>
          <a:blip r:embed="rId2">
            <a:lum bright="-6000"/>
            <a:grayscl/>
            <a:extLst>
              <a:ext uri="{28A0092B-C50C-407E-A947-70E740481C1C}">
                <a14:useLocalDpi xmlns:a14="http://schemas.microsoft.com/office/drawing/2010/main" val="0"/>
              </a:ext>
            </a:extLst>
          </a:blip>
          <a:srcRect/>
          <a:stretch>
            <a:fillRect/>
          </a:stretch>
        </p:blipFill>
        <p:spPr bwMode="auto">
          <a:xfrm>
            <a:off x="539552" y="1484784"/>
            <a:ext cx="8136904" cy="4680520"/>
          </a:xfrm>
          <a:prstGeom prst="rect">
            <a:avLst/>
          </a:prstGeom>
          <a:noFill/>
        </p:spPr>
      </p:pic>
      <p:sp>
        <p:nvSpPr>
          <p:cNvPr id="5" name="Прямоугольник 4"/>
          <p:cNvSpPr/>
          <p:nvPr/>
        </p:nvSpPr>
        <p:spPr>
          <a:xfrm>
            <a:off x="467544" y="620688"/>
            <a:ext cx="7992888" cy="523220"/>
          </a:xfrm>
          <a:prstGeom prst="rect">
            <a:avLst/>
          </a:prstGeom>
        </p:spPr>
        <p:txBody>
          <a:bodyPr wrap="square">
            <a:spAutoFit/>
          </a:bodyPr>
          <a:lstStyle/>
          <a:p>
            <a:pPr algn="ctr"/>
            <a:r>
              <a:rPr lang="en-US" sz="2800" dirty="0" err="1"/>
              <a:t>Kuchaytirgichning</a:t>
            </a:r>
            <a:r>
              <a:rPr lang="en-US" sz="2800" dirty="0"/>
              <a:t> </a:t>
            </a:r>
            <a:r>
              <a:rPr lang="en-US" sz="2800" dirty="0" err="1"/>
              <a:t>faza</a:t>
            </a:r>
            <a:r>
              <a:rPr lang="uk-UA" sz="2800" dirty="0"/>
              <a:t>-</a:t>
            </a:r>
            <a:r>
              <a:rPr lang="en-US" sz="2800" dirty="0" err="1"/>
              <a:t>chastota</a:t>
            </a:r>
            <a:r>
              <a:rPr lang="en-US" sz="2800" dirty="0"/>
              <a:t> </a:t>
            </a:r>
            <a:r>
              <a:rPr lang="en-US" sz="2800" dirty="0" err="1"/>
              <a:t>xarakteristikasi</a:t>
            </a:r>
            <a:endParaRPr lang="ru-RU" sz="2800" dirty="0"/>
          </a:p>
        </p:txBody>
      </p:sp>
    </p:spTree>
    <p:extLst>
      <p:ext uri="{BB962C8B-B14F-4D97-AF65-F5344CB8AC3E}">
        <p14:creationId xmlns:p14="http://schemas.microsoft.com/office/powerpoint/2010/main" val="3129425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5976704"/>
          </a:xfrm>
        </p:spPr>
        <p:txBody>
          <a:bodyPr>
            <a:normAutofit fontScale="85000" lnSpcReduction="20000"/>
          </a:bodyPr>
          <a:lstStyle/>
          <a:p>
            <a:r>
              <a:rPr lang="pt-BR" dirty="0"/>
              <a:t>Avtomatika tizimlarining datchiklari beradigan signallar quvvati odatda rostlovchi organni boshqarish uchun yetarli bo’lmaydi. Datchiklarning chiqish quvvati ko’pchilik hollarda vattning mingdan bir ulushlarini tashkil etadi, vaxolanki, rostlovchi organ uchun zarur bo’lgan quvvat o’nlab va yuzlab kilovattni tashkil etishi mumkin. Rostlovchi organni boshqarish uchun yetarli quvvatga ega bo’lish va quvvatli datchiklar ishlatmaslik uchun avtomatika tizimlarida kuchaytirgichlardan foydalaniladi.</a:t>
            </a:r>
            <a:endParaRPr lang="ru-RU" dirty="0"/>
          </a:p>
          <a:p>
            <a:r>
              <a:rPr lang="pt-BR" dirty="0"/>
              <a:t>Kuchaytirgichlar chiqish quvvatining qiymatiga; kuchaytirgichga keltiriladigan yordamchi energiyaning turiga kuchaytirish koeffitsiyentiga; ishlash prinsipiga; chiqish va kirish miqdorlari o’rtasidagi bog’lanishni ko’rsatuvchi xarakteristikaning shakliga ko’ra bir-biridan farq qiladi. Avtomatika tizimlarida ishlatiladigan xozirgi kuchaytirgichlarning chiqish quvvati vattning bir necha ulushidan o’nlab va undan ortiq kilovattgacha boradi.</a:t>
            </a:r>
            <a:endParaRPr lang="ru-RU" dirty="0"/>
          </a:p>
        </p:txBody>
      </p:sp>
    </p:spTree>
    <p:extLst>
      <p:ext uri="{BB962C8B-B14F-4D97-AF65-F5344CB8AC3E}">
        <p14:creationId xmlns:p14="http://schemas.microsoft.com/office/powerpoint/2010/main" val="3587453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904696"/>
          </a:xfrm>
        </p:spPr>
        <p:txBody>
          <a:bodyPr>
            <a:normAutofit fontScale="85000" lnSpcReduction="20000"/>
          </a:bodyPr>
          <a:lstStyle/>
          <a:p>
            <a:r>
              <a:rPr lang="pt-BR" dirty="0"/>
              <a:t>Kuchaytirgichlarga keltiriladi gap yordamchi energiyaning turiga qapab elektrik, elektromexanikaviy, magnitli, elektron, gidravlik, pnevmatik va kombinatsiyalashgan kuchaytirgichlar bo’ladi. Qishloq xo’jalik ob’ektlarining avtomatikasida elekt­rik, elektro-mexanikaviy, magnitli, elektron va gidravlik kuchaytirgichlar keng ko’lamda ishlatilmoqda. Kuchaytirish koeffitsiyentiga qarab signalni ming, yuz ming va undan ortiq marta kuchaytiruvchi kuchaytirgichlar bo’ladi. Elektrik kuchaytirgichlar quvvatni, kuchlanishni yoki tok kuchini kuchaytirishi mumkin. </a:t>
            </a:r>
            <a:r>
              <a:rPr lang="ru-RU" dirty="0"/>
              <a:t>Т</a:t>
            </a:r>
            <a:r>
              <a:rPr lang="pt-BR" dirty="0"/>
              <a:t>avsifnomaning shakli jixatdan chiziqli va nochiziqli tavsifnomali kuchaytirgichlar bo’ladi. Chiziqli kuchaytirgichlarda chiqish miqdori rostlashning barcha intervallarida kirish miqdoriga to’g’ri proporsional bo’ladi. Nochiziqli kuchaytirgichlarda kirish bilan chiqish o’rtasida proporsionallik bo’lmaydi. Nochiziqli tavsifnomalarning shakli turlicha bo’ladi. </a:t>
            </a:r>
            <a:endParaRPr lang="ru-RU" dirty="0"/>
          </a:p>
        </p:txBody>
      </p:sp>
    </p:spTree>
    <p:extLst>
      <p:ext uri="{BB962C8B-B14F-4D97-AF65-F5344CB8AC3E}">
        <p14:creationId xmlns:p14="http://schemas.microsoft.com/office/powerpoint/2010/main" val="3954515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pt-BR" dirty="0">
                <a:effectLst/>
              </a:rPr>
              <a:t>Avtomatika tizimlarining kuchaytirgichlariga quyidagi talablar qo’yiladi</a:t>
            </a:r>
            <a:r>
              <a:rPr lang="pt-BR" dirty="0" smtClean="0">
                <a:effectLst/>
              </a:rPr>
              <a:t>.</a:t>
            </a:r>
            <a:endParaRPr lang="ru-RU" dirty="0"/>
          </a:p>
        </p:txBody>
      </p:sp>
      <p:sp>
        <p:nvSpPr>
          <p:cNvPr id="3" name="Объект 2"/>
          <p:cNvSpPr>
            <a:spLocks noGrp="1"/>
          </p:cNvSpPr>
          <p:nvPr>
            <p:ph idx="1"/>
          </p:nvPr>
        </p:nvSpPr>
        <p:spPr>
          <a:xfrm>
            <a:off x="457200" y="1772816"/>
            <a:ext cx="8229600" cy="4536544"/>
          </a:xfrm>
        </p:spPr>
        <p:txBody>
          <a:bodyPr/>
          <a:lstStyle/>
          <a:p>
            <a:r>
              <a:rPr lang="pt-BR" dirty="0"/>
              <a:t>1. Chiqish quvvati rostlovchi organni boshqarish uchun yetarli bo’lishi.                                          </a:t>
            </a:r>
            <a:endParaRPr lang="ru-RU" dirty="0"/>
          </a:p>
          <a:p>
            <a:r>
              <a:rPr lang="pt-BR" dirty="0"/>
              <a:t>2. </a:t>
            </a:r>
            <a:r>
              <a:rPr lang="ru-RU" dirty="0"/>
              <a:t>Х</a:t>
            </a:r>
            <a:r>
              <a:rPr lang="pt-BR" dirty="0"/>
              <a:t>arakteristikasi mumkin qadar to’g’ri chiziqqa yaqin kelishi.</a:t>
            </a:r>
            <a:endParaRPr lang="ru-RU" dirty="0"/>
          </a:p>
          <a:p>
            <a:r>
              <a:rPr lang="pt-BR" dirty="0"/>
              <a:t>3. Nosezgirligi yo’l qo’yiladigandan ortiq bo’lmasligi.</a:t>
            </a:r>
            <a:endParaRPr lang="ru-RU" dirty="0"/>
          </a:p>
          <a:p>
            <a:r>
              <a:rPr lang="pt-BR" dirty="0"/>
              <a:t>4. Signalni uzatishda kechikish xarakati minimal bo’lishi va yo’l qo’yiladigan chegaradan chiqmasligi.</a:t>
            </a:r>
            <a:endParaRPr lang="ru-RU" dirty="0"/>
          </a:p>
          <a:p>
            <a:pPr marL="137160" indent="0">
              <a:buNone/>
            </a:pPr>
            <a:endParaRPr lang="ru-RU" dirty="0"/>
          </a:p>
        </p:txBody>
      </p:sp>
    </p:spTree>
    <p:extLst>
      <p:ext uri="{BB962C8B-B14F-4D97-AF65-F5344CB8AC3E}">
        <p14:creationId xmlns:p14="http://schemas.microsoft.com/office/powerpoint/2010/main" val="25940345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6336704"/>
          </a:xfrm>
        </p:spPr>
        <p:txBody>
          <a:bodyPr>
            <a:normAutofit fontScale="77500" lnSpcReduction="20000"/>
          </a:bodyPr>
          <a:lstStyle/>
          <a:p>
            <a:r>
              <a:rPr lang="pt-BR" dirty="0"/>
              <a:t>Kuchaytirgich qurilmasi kuchaytiruvchi element, rezistor, kondensator, chiqish zanjiridagi doimiy kuchlanish manbai hamda iste’molchidan iborat. Bitta kuchaytiruvchi elementi bo’lgan zanjir kaskad deb ataladi. Kuchaytiruvchi element sifatida qanday element ishlatishiga qarab kuchaytirgichlar elektron, magnitli va boshqa hillarga bo’linadi. Ish rejimiga ko’ra ular chiziqli va nochiziqli kuchaytirgichlarga bo’linadi. Chiziqli ish rejimida ishlovchi kuchaytirgichlar kirish signalining uning shaklini o’zgartirmasdan kuchaytirib beradi. Chiziqli bo’lmagan ish rejimida ishlovchi kuchaytirgichlarda esa kirish signali ma’lum qiymatga erishganidan so’ng chiqishdagi signal o’zgarmaydi.</a:t>
            </a:r>
            <a:endParaRPr lang="ru-RU" dirty="0"/>
          </a:p>
          <a:p>
            <a:r>
              <a:rPr lang="pt-BR" dirty="0"/>
              <a:t>	Chiziqli rejimda ishlaydigan kuchaytirgichlarning asosiy xarakteristikasi amplituda chastota xarakteristikasi (ACh</a:t>
            </a:r>
            <a:r>
              <a:rPr lang="ru-RU" dirty="0"/>
              <a:t>Х</a:t>
            </a:r>
            <a:r>
              <a:rPr lang="pt-BR" dirty="0"/>
              <a:t>) dir. Ushbu xarakteristika kuchlanish bo’yicha kuchaytirish koeffitsiyentining moduli chastotaga qanday bog’liqligini ko’rsatadi. ACh</a:t>
            </a:r>
            <a:r>
              <a:rPr lang="ru-RU" dirty="0"/>
              <a:t>Х</a:t>
            </a:r>
            <a:r>
              <a:rPr lang="pt-BR" dirty="0"/>
              <a:t> siga ko’ra chiziqli kuchaytirgichlar tovush chastotalar kuchaytirgichi (</a:t>
            </a:r>
            <a:r>
              <a:rPr lang="ru-RU" dirty="0"/>
              <a:t>Т</a:t>
            </a:r>
            <a:r>
              <a:rPr lang="pt-BR" dirty="0"/>
              <a:t>ChK), quyi chastotalar kuchaytirgichi (KChK), yuqori chastotalar kuchaytirgichi (YuChK), sekin o’zgaruvchan signal kuchaytirgichi yoki o’zgarmas tok kuchaytirgichi (U</a:t>
            </a:r>
            <a:r>
              <a:rPr lang="ru-RU" dirty="0"/>
              <a:t>Т</a:t>
            </a:r>
            <a:r>
              <a:rPr lang="pt-BR" dirty="0"/>
              <a:t>K) va boshqalarga bo’linadi</a:t>
            </a:r>
            <a:r>
              <a:rPr lang="pt-BR" dirty="0" smtClean="0"/>
              <a:t>.</a:t>
            </a:r>
            <a:endParaRPr lang="ru-RU" dirty="0"/>
          </a:p>
        </p:txBody>
      </p:sp>
    </p:spTree>
    <p:extLst>
      <p:ext uri="{BB962C8B-B14F-4D97-AF65-F5344CB8AC3E}">
        <p14:creationId xmlns:p14="http://schemas.microsoft.com/office/powerpoint/2010/main" val="14466370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832688"/>
          </a:xfrm>
        </p:spPr>
        <p:txBody>
          <a:bodyPr>
            <a:normAutofit fontScale="85000" lnSpcReduction="20000"/>
          </a:bodyPr>
          <a:lstStyle/>
          <a:p>
            <a:r>
              <a:rPr lang="pt-BR" dirty="0"/>
              <a:t>	Hozirgi vaqtda eng keng tarqalgan kuchaytirgichlar kuchaytiruvchi element sifatida ikki qutbli yoki bir qutbli tranzistorlar ishlatiladi. Kuchaytirish quyidagicha amalga oshiriladi. Boshqariladigan element (tranzistor) ning kirish zanjiriga kirish signalining kuchlanishi (U</a:t>
            </a:r>
            <a:r>
              <a:rPr lang="pt-BR" baseline="-25000" dirty="0"/>
              <a:t>kir</a:t>
            </a:r>
            <a:r>
              <a:rPr lang="pt-BR" dirty="0"/>
              <a:t>) beriladi. Bu kuchlanish ta’sirida kirish zanjirida kirish toki hosil bo’ladi. Bu kichik kirish toki chiqish zanjiridagi tokda o’zgaruvchan tashkil etuvchini hamda boshqariladigan elementning chiqish zanjiridagi kirish zanjiridagi kuchlanishdan ancha katta bo’lgan o’zgaruvchan kuchlanishni hosil qiladi. Boshqariladigan elementning kirish zanjiridagi tokning chiqish zanjiridagi tokka ta’siri qancha katta bo’lsa, kuchaytirish xususiyati shuncha kuchliroq bo’ladi. Bundan tashqari chiqish tokining chiqish kuchlanishiga ta’siri qancha katta bo’lsa, (ya’ni R</a:t>
            </a:r>
            <a:r>
              <a:rPr lang="pt-BR" baseline="-25000" dirty="0"/>
              <a:t>i</a:t>
            </a:r>
            <a:r>
              <a:rPr lang="pt-BR" dirty="0"/>
              <a:t> katta), kuchaytirish shuncha kuchliroq bo’ladi.</a:t>
            </a:r>
            <a:endParaRPr lang="ru-RU" dirty="0"/>
          </a:p>
        </p:txBody>
      </p:sp>
    </p:spTree>
    <p:extLst>
      <p:ext uri="{BB962C8B-B14F-4D97-AF65-F5344CB8AC3E}">
        <p14:creationId xmlns:p14="http://schemas.microsoft.com/office/powerpoint/2010/main" val="1497544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p:cNvPicPr>
          <p:nvPr>
            <p:ph idx="1"/>
          </p:nvPr>
        </p:nvPicPr>
        <p:blipFill>
          <a:blip r:embed="rId2">
            <a:lum bright="-6000"/>
            <a:grayscl/>
            <a:extLst>
              <a:ext uri="{28A0092B-C50C-407E-A947-70E740481C1C}">
                <a14:useLocalDpi xmlns:a14="http://schemas.microsoft.com/office/drawing/2010/main" val="0"/>
              </a:ext>
            </a:extLst>
          </a:blip>
          <a:srcRect/>
          <a:stretch>
            <a:fillRect/>
          </a:stretch>
        </p:blipFill>
        <p:spPr bwMode="auto">
          <a:xfrm>
            <a:off x="755576" y="404664"/>
            <a:ext cx="7632848" cy="5904656"/>
          </a:xfrm>
          <a:prstGeom prst="rect">
            <a:avLst/>
          </a:prstGeom>
          <a:noFill/>
        </p:spPr>
      </p:pic>
    </p:spTree>
    <p:extLst>
      <p:ext uri="{BB962C8B-B14F-4D97-AF65-F5344CB8AC3E}">
        <p14:creationId xmlns:p14="http://schemas.microsoft.com/office/powerpoint/2010/main" val="30404944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p:cNvPicPr>
          <p:nvPr>
            <p:ph idx="1"/>
          </p:nvPr>
        </p:nvPicPr>
        <p:blipFill>
          <a:blip r:embed="rId2">
            <a:lum bright="-6000"/>
            <a:grayscl/>
            <a:extLst>
              <a:ext uri="{28A0092B-C50C-407E-A947-70E740481C1C}">
                <a14:useLocalDpi xmlns:a14="http://schemas.microsoft.com/office/drawing/2010/main" val="0"/>
              </a:ext>
            </a:extLst>
          </a:blip>
          <a:srcRect/>
          <a:stretch>
            <a:fillRect/>
          </a:stretch>
        </p:blipFill>
        <p:spPr bwMode="auto">
          <a:xfrm>
            <a:off x="539552" y="620688"/>
            <a:ext cx="8064896" cy="5616624"/>
          </a:xfrm>
          <a:prstGeom prst="rect">
            <a:avLst/>
          </a:prstGeom>
          <a:noFill/>
        </p:spPr>
      </p:pic>
    </p:spTree>
    <p:extLst>
      <p:ext uri="{BB962C8B-B14F-4D97-AF65-F5344CB8AC3E}">
        <p14:creationId xmlns:p14="http://schemas.microsoft.com/office/powerpoint/2010/main" val="16491933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z-Cyrl-UZ" i="1" dirty="0">
                <a:effectLst/>
              </a:rPr>
              <a:t>Kuchaytirgichning foydali ish koeffitsiyenti</a:t>
            </a:r>
            <a:endParaRPr lang="ru-RU" dirty="0">
              <a:effectLst/>
            </a:endParaRPr>
          </a:p>
        </p:txBody>
      </p:sp>
      <p:sp>
        <p:nvSpPr>
          <p:cNvPr id="3" name="Объект 2"/>
          <p:cNvSpPr>
            <a:spLocks noGrp="1"/>
          </p:cNvSpPr>
          <p:nvPr>
            <p:ph idx="1"/>
          </p:nvPr>
        </p:nvSpPr>
        <p:spPr/>
        <p:txBody>
          <a:bodyPr>
            <a:normAutofit fontScale="85000" lnSpcReduction="20000"/>
          </a:bodyPr>
          <a:lstStyle/>
          <a:p>
            <a:r>
              <a:rPr lang="ru-RU" dirty="0">
                <a:sym typeface="Symbol"/>
              </a:rPr>
              <a:t></a:t>
            </a:r>
            <a:r>
              <a:rPr lang="uz-Cyrl-UZ" dirty="0"/>
              <a:t>=R</a:t>
            </a:r>
            <a:r>
              <a:rPr lang="uz-Cyrl-UZ" baseline="-25000" dirty="0"/>
              <a:t>chik</a:t>
            </a:r>
            <a:r>
              <a:rPr lang="uz-Cyrl-UZ" dirty="0"/>
              <a:t>/R</a:t>
            </a:r>
            <a:r>
              <a:rPr lang="uz-Cyrl-UZ" baseline="-25000" dirty="0"/>
              <a:t>um </a:t>
            </a:r>
            <a:r>
              <a:rPr lang="uz-Cyrl-UZ" dirty="0"/>
              <a:t>,	</a:t>
            </a:r>
            <a:endParaRPr lang="ru-RU" dirty="0"/>
          </a:p>
          <a:p>
            <a:r>
              <a:rPr lang="uz-Cyrl-UZ" dirty="0"/>
              <a:t>bu yerda R</a:t>
            </a:r>
            <a:r>
              <a:rPr lang="uz-Cyrl-UZ" baseline="-25000" dirty="0"/>
              <a:t>um</a:t>
            </a:r>
            <a:r>
              <a:rPr lang="uz-Cyrl-UZ" dirty="0"/>
              <a:t> – kuchaytirgichning hamma manbalardan iste’mol qiladigan quvvati. Kuchaytirgichning dinamik diapazoni kirish kuchlanishining eng kichik va eng katta qiymatlarining nisbatiga teng bo’lib, dB da o’lchanadi:</a:t>
            </a:r>
            <a:endParaRPr lang="ru-RU" dirty="0"/>
          </a:p>
          <a:p>
            <a:r>
              <a:rPr lang="de-DE" dirty="0"/>
              <a:t>D=20 </a:t>
            </a:r>
            <a:r>
              <a:rPr lang="de-DE" dirty="0" err="1"/>
              <a:t>lg</a:t>
            </a:r>
            <a:r>
              <a:rPr lang="de-DE" dirty="0"/>
              <a:t> </a:t>
            </a:r>
            <a:r>
              <a:rPr lang="de-DE" dirty="0" err="1"/>
              <a:t>U</a:t>
            </a:r>
            <a:r>
              <a:rPr lang="de-DE" baseline="-25000" dirty="0" err="1"/>
              <a:t>kir</a:t>
            </a:r>
            <a:r>
              <a:rPr lang="de-DE" baseline="-25000" dirty="0"/>
              <a:t> </a:t>
            </a:r>
            <a:r>
              <a:rPr lang="de-DE" baseline="-25000" dirty="0" err="1"/>
              <a:t>max</a:t>
            </a:r>
            <a:r>
              <a:rPr lang="de-DE" dirty="0"/>
              <a:t>/</a:t>
            </a:r>
            <a:r>
              <a:rPr lang="de-DE" dirty="0" err="1"/>
              <a:t>U</a:t>
            </a:r>
            <a:r>
              <a:rPr lang="de-DE" baseline="-25000" dirty="0" err="1"/>
              <a:t>kir</a:t>
            </a:r>
            <a:r>
              <a:rPr lang="de-DE" baseline="-25000" dirty="0"/>
              <a:t> min</a:t>
            </a:r>
            <a:r>
              <a:rPr lang="uz-Cyrl-UZ" dirty="0"/>
              <a:t>	</a:t>
            </a:r>
            <a:endParaRPr lang="ru-RU" dirty="0"/>
          </a:p>
          <a:p>
            <a:r>
              <a:rPr lang="uz-Cyrl-UZ" dirty="0"/>
              <a:t>Chastotaviy buzilishlar koeffitsiyenti M(f) o’rta chastotalardagi kuchlanish bo’yicha kuchaytirish koeffitsiyenti K</a:t>
            </a:r>
            <a:r>
              <a:rPr lang="uz-Cyrl-UZ" baseline="-25000" dirty="0"/>
              <a:t>i0</a:t>
            </a:r>
            <a:r>
              <a:rPr lang="uz-Cyrl-UZ" dirty="0"/>
              <a:t> ning ixtiyoriy chastotadagi kuchlanish bo’yicha kuchaytirish koeffitsiyentiga nisbatidir:</a:t>
            </a:r>
            <a:endParaRPr lang="ru-RU" dirty="0"/>
          </a:p>
          <a:p>
            <a:r>
              <a:rPr lang="uz-Cyrl-UZ" dirty="0"/>
              <a:t>M(f)=K</a:t>
            </a:r>
            <a:r>
              <a:rPr lang="uz-Cyrl-UZ" baseline="-25000" dirty="0"/>
              <a:t>i0</a:t>
            </a:r>
            <a:r>
              <a:rPr lang="uz-Cyrl-UZ" dirty="0"/>
              <a:t>/K</a:t>
            </a:r>
            <a:r>
              <a:rPr lang="uz-Cyrl-UZ" baseline="-25000" dirty="0"/>
              <a:t>uf</a:t>
            </a:r>
            <a:r>
              <a:rPr lang="uz-Cyrl-UZ" dirty="0"/>
              <a:t>	</a:t>
            </a:r>
            <a:endParaRPr lang="ru-RU" dirty="0"/>
          </a:p>
          <a:p>
            <a:r>
              <a:rPr lang="uz-Cyrl-UZ" dirty="0"/>
              <a:t>Chiziqkli bo’lmagan buzilishlar koeffitsiyenti </a:t>
            </a:r>
            <a:r>
              <a:rPr lang="ru-RU" dirty="0">
                <a:sym typeface="Symbol"/>
              </a:rPr>
              <a:t></a:t>
            </a:r>
            <a:r>
              <a:rPr lang="uz-Cyrl-UZ" dirty="0"/>
              <a:t> yuqori chastotalar garmonikasi  o’rta kvadratik yig’indisining chiqish kuchlanishining birinchi garmonikasiga nisbatidir:</a:t>
            </a:r>
            <a:endParaRPr lang="ru-RU" dirty="0"/>
          </a:p>
          <a:p>
            <a:pPr marL="137160" indent="0">
              <a:buNone/>
            </a:pPr>
            <a:endParaRPr lang="ru-RU" dirty="0"/>
          </a:p>
        </p:txBody>
      </p:sp>
    </p:spTree>
    <p:extLst>
      <p:ext uri="{BB962C8B-B14F-4D97-AF65-F5344CB8AC3E}">
        <p14:creationId xmlns:p14="http://schemas.microsoft.com/office/powerpoint/2010/main" val="10191298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45</TotalTime>
  <Words>366</Words>
  <Application>Microsoft Office PowerPoint</Application>
  <PresentationFormat>Экран (4:3)</PresentationFormat>
  <Paragraphs>26</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Апекс</vt:lpstr>
      <vt:lpstr>Avtomatika kuchaytirgichlari</vt:lpstr>
      <vt:lpstr>Презентация PowerPoint</vt:lpstr>
      <vt:lpstr>Презентация PowerPoint</vt:lpstr>
      <vt:lpstr>Avtomatika tizimlarining kuchaytirgichlariga quyidagi talablar qo’yiladi.</vt:lpstr>
      <vt:lpstr>Презентация PowerPoint</vt:lpstr>
      <vt:lpstr>Презентация PowerPoint</vt:lpstr>
      <vt:lpstr>Презентация PowerPoint</vt:lpstr>
      <vt:lpstr>Презентация PowerPoint</vt:lpstr>
      <vt:lpstr>Kuchaytirgichning foydali ish koeffitsiyenti</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Avtomatika kuchaytirgichlari</dc:title>
  <dc:creator>Elektrik</dc:creator>
  <cp:lastModifiedBy>Elektrik</cp:lastModifiedBy>
  <cp:revision>3</cp:revision>
  <dcterms:created xsi:type="dcterms:W3CDTF">2023-07-20T08:03:14Z</dcterms:created>
  <dcterms:modified xsi:type="dcterms:W3CDTF">2023-07-20T08:59:19Z</dcterms:modified>
</cp:coreProperties>
</file>