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96" y="-8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25.07.2023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25.07.2023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25.07.2023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25.07.2023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16632"/>
            <a:ext cx="8229600" cy="1355576"/>
          </a:xfrm>
        </p:spPr>
        <p:txBody>
          <a:bodyPr>
            <a:normAutofit fontScale="90000"/>
          </a:bodyPr>
          <a:lstStyle/>
          <a:p>
            <a:r>
              <a:rPr lang="en-US" dirty="0" err="1"/>
              <a:t>Ishlab</a:t>
            </a:r>
            <a:r>
              <a:rPr lang="en-US" dirty="0"/>
              <a:t> </a:t>
            </a:r>
            <a:r>
              <a:rPr lang="en-US" dirty="0" err="1"/>
              <a:t>chiqarishda</a:t>
            </a:r>
            <a:r>
              <a:rPr lang="en-US" dirty="0"/>
              <a:t> </a:t>
            </a:r>
            <a:r>
              <a:rPr lang="en-US" dirty="0" err="1"/>
              <a:t>elektr</a:t>
            </a:r>
            <a:r>
              <a:rPr lang="en-US" dirty="0"/>
              <a:t> </a:t>
            </a:r>
            <a:r>
              <a:rPr lang="en-US" dirty="0" err="1"/>
              <a:t>xavfsizligi</a:t>
            </a:r>
            <a:r>
              <a:rPr lang="en-US" dirty="0"/>
              <a:t>.</a:t>
            </a:r>
            <a:endParaRPr lang="ru-RU" dirty="0"/>
          </a:p>
        </p:txBody>
      </p:sp>
      <p:sp>
        <p:nvSpPr>
          <p:cNvPr id="3" name="Подзаголовок 2"/>
          <p:cNvSpPr>
            <a:spLocks noGrp="1"/>
          </p:cNvSpPr>
          <p:nvPr>
            <p:ph type="subTitle" idx="1"/>
          </p:nvPr>
        </p:nvSpPr>
        <p:spPr>
          <a:xfrm>
            <a:off x="323528" y="2708920"/>
            <a:ext cx="8640960" cy="1752600"/>
          </a:xfrm>
        </p:spPr>
        <p:txBody>
          <a:bodyPr>
            <a:normAutofit fontScale="92500" lnSpcReduction="10000"/>
          </a:bodyPr>
          <a:lstStyle/>
          <a:p>
            <a:r>
              <a:rPr lang="en-US" b="1" dirty="0"/>
              <a:t>1.</a:t>
            </a:r>
            <a:r>
              <a:rPr lang="uz-Cyrl-UZ" b="1" dirty="0"/>
              <a:t> Elektromontaj ishlari xavfsizligi</a:t>
            </a:r>
            <a:endParaRPr lang="ru-RU" dirty="0"/>
          </a:p>
          <a:p>
            <a:r>
              <a:rPr lang="en-US" b="1" dirty="0"/>
              <a:t>2.</a:t>
            </a:r>
            <a:r>
              <a:rPr lang="uz-Cyrl-UZ" b="1" dirty="0"/>
              <a:t> Elektr kurilmalaridan foydalanishda xavfsizlik tadbirlari.</a:t>
            </a:r>
            <a:r>
              <a:rPr lang="uz-Cyrl-UZ" dirty="0"/>
              <a:t> </a:t>
            </a:r>
            <a:endParaRPr lang="ru-RU" dirty="0"/>
          </a:p>
          <a:p>
            <a:r>
              <a:rPr lang="uz-Cyrl-UZ" b="1" dirty="0"/>
              <a:t>3. Elektr toki zarbasi</a:t>
            </a:r>
            <a:endParaRPr lang="ru-RU" dirty="0"/>
          </a:p>
        </p:txBody>
      </p:sp>
    </p:spTree>
    <p:extLst>
      <p:ext uri="{BB962C8B-B14F-4D97-AF65-F5344CB8AC3E}">
        <p14:creationId xmlns:p14="http://schemas.microsoft.com/office/powerpoint/2010/main" val="3793850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fontScale="62500" lnSpcReduction="20000"/>
          </a:bodyPr>
          <a:lstStyle/>
          <a:p>
            <a:r>
              <a:rPr lang="uz-Cyrl-UZ" dirty="0"/>
              <a:t>Elektr tokidan himoyalanish usullari va vositalari kuchlanishga, tok turi va chastotasiga, ta’minlash manbai neytrali rejimiga, tashqi muhit sharoitlariga, elektr qurilmaning vazifasiga, insonni tok urish holatiga va boshqalarga qarab amalga oshiriladi. Elektr tokidan himoyalanishning quyidagi texnik usul va vositalari alohida yoki bir nechtasi birgalikda qo’llaniladi:</a:t>
            </a:r>
            <a:endParaRPr lang="ru-RU" dirty="0"/>
          </a:p>
          <a:p>
            <a:pPr lvl="0"/>
            <a:r>
              <a:rPr lang="uz-Cyrl-UZ" dirty="0"/>
              <a:t>Tok o’tkazuvchi </a:t>
            </a:r>
            <a:r>
              <a:rPr lang="en-US" dirty="0"/>
              <a:t>q</a:t>
            </a:r>
            <a:r>
              <a:rPr lang="uz-Cyrl-UZ" dirty="0"/>
              <a:t>ismlarni dielektrik materiallar bilan </a:t>
            </a:r>
            <a:r>
              <a:rPr lang="en-US" dirty="0"/>
              <a:t>q</a:t>
            </a:r>
            <a:r>
              <a:rPr lang="uz-Cyrl-UZ" dirty="0"/>
              <a:t>oplash, ya’ni izolyatsiyalash; </a:t>
            </a:r>
            <a:endParaRPr lang="ru-RU" dirty="0"/>
          </a:p>
          <a:p>
            <a:pPr lvl="0"/>
            <a:r>
              <a:rPr lang="uz-Cyrl-UZ" dirty="0"/>
              <a:t>Kuchlanish ostidagi o’tkazgichlarni yaqiniga borib bo’lmaydigan qilib joylashtirish;</a:t>
            </a:r>
            <a:endParaRPr lang="ru-RU" dirty="0"/>
          </a:p>
          <a:p>
            <a:pPr lvl="0"/>
            <a:r>
              <a:rPr lang="uz-Cyrl-UZ" dirty="0"/>
              <a:t>Turli to’si</a:t>
            </a:r>
            <a:r>
              <a:rPr lang="en-US" dirty="0"/>
              <a:t>q</a:t>
            </a:r>
            <a:r>
              <a:rPr lang="uz-Cyrl-UZ" dirty="0"/>
              <a:t>lar bilan elektr uskunalarini to’sish;</a:t>
            </a:r>
            <a:endParaRPr lang="ru-RU" dirty="0"/>
          </a:p>
          <a:p>
            <a:pPr lvl="0"/>
            <a:r>
              <a:rPr lang="uz-Cyrl-UZ" dirty="0"/>
              <a:t>Blokirovka </a:t>
            </a:r>
            <a:r>
              <a:rPr lang="en-US" dirty="0"/>
              <a:t>q</a:t>
            </a:r>
            <a:r>
              <a:rPr lang="uz-Cyrl-UZ" dirty="0"/>
              <a:t>urilmalarini </a:t>
            </a:r>
            <a:r>
              <a:rPr lang="en-US" dirty="0"/>
              <a:t>q</a:t>
            </a:r>
            <a:r>
              <a:rPr lang="uz-Cyrl-UZ" dirty="0"/>
              <a:t>o’llash;</a:t>
            </a:r>
            <a:endParaRPr lang="ru-RU" dirty="0"/>
          </a:p>
          <a:p>
            <a:pPr lvl="0"/>
            <a:r>
              <a:rPr lang="uz-Cyrl-UZ" dirty="0"/>
              <a:t>Kichik kuchlanishlarni </a:t>
            </a:r>
            <a:r>
              <a:rPr lang="en-US" dirty="0"/>
              <a:t>q</a:t>
            </a:r>
            <a:r>
              <a:rPr lang="uz-Cyrl-UZ" dirty="0"/>
              <a:t>o’llash; </a:t>
            </a:r>
            <a:endParaRPr lang="ru-RU" dirty="0"/>
          </a:p>
          <a:p>
            <a:pPr lvl="0"/>
            <a:r>
              <a:rPr lang="uz-Cyrl-UZ" dirty="0"/>
              <a:t>Ish o’rnini izolyatsiyalash;</a:t>
            </a:r>
            <a:endParaRPr lang="ru-RU" dirty="0"/>
          </a:p>
          <a:p>
            <a:pPr lvl="0"/>
            <a:r>
              <a:rPr lang="uz-Cyrl-UZ" dirty="0"/>
              <a:t>Elektr </a:t>
            </a:r>
            <a:r>
              <a:rPr lang="en-US" dirty="0"/>
              <a:t>q</a:t>
            </a:r>
            <a:r>
              <a:rPr lang="uz-Cyrl-UZ" dirty="0"/>
              <a:t>urilmalarini yerga ulash; </a:t>
            </a:r>
            <a:endParaRPr lang="ru-RU" dirty="0"/>
          </a:p>
          <a:p>
            <a:pPr lvl="0"/>
            <a:r>
              <a:rPr lang="uz-Cyrl-UZ" dirty="0"/>
              <a:t>Elektr </a:t>
            </a:r>
            <a:r>
              <a:rPr lang="en-US" dirty="0"/>
              <a:t>q</a:t>
            </a:r>
            <a:r>
              <a:rPr lang="uz-Cyrl-UZ" dirty="0"/>
              <a:t>urilmalarini nollash;</a:t>
            </a:r>
            <a:endParaRPr lang="ru-RU" dirty="0"/>
          </a:p>
          <a:p>
            <a:pPr lvl="0"/>
            <a:r>
              <a:rPr lang="uz-Cyrl-UZ" dirty="0"/>
              <a:t>Elektr tarmo</a:t>
            </a:r>
            <a:r>
              <a:rPr lang="en-US" dirty="0"/>
              <a:t>q</a:t>
            </a:r>
            <a:r>
              <a:rPr lang="uz-Cyrl-UZ" dirty="0"/>
              <a:t>ini </a:t>
            </a:r>
            <a:r>
              <a:rPr lang="en-US" dirty="0"/>
              <a:t>q</a:t>
            </a:r>
            <a:r>
              <a:rPr lang="uz-Cyrl-UZ" dirty="0"/>
              <a:t>ismlarga ajratish;</a:t>
            </a:r>
            <a:endParaRPr lang="ru-RU" dirty="0"/>
          </a:p>
          <a:p>
            <a:pPr lvl="0"/>
            <a:r>
              <a:rPr lang="uz-Cyrl-UZ" dirty="0"/>
              <a:t>Elektr potensiallarini tenglashtirish;</a:t>
            </a:r>
            <a:endParaRPr lang="ru-RU" dirty="0"/>
          </a:p>
          <a:p>
            <a:pPr lvl="0"/>
            <a:r>
              <a:rPr lang="uz-Cyrl-UZ" dirty="0"/>
              <a:t>Avtomatik uzgichlarni </a:t>
            </a:r>
            <a:r>
              <a:rPr lang="en-US" dirty="0"/>
              <a:t>q</a:t>
            </a:r>
            <a:r>
              <a:rPr lang="uz-Cyrl-UZ" dirty="0"/>
              <a:t>o’llash;</a:t>
            </a:r>
            <a:endParaRPr lang="ru-RU" dirty="0"/>
          </a:p>
          <a:p>
            <a:pPr lvl="0"/>
            <a:r>
              <a:rPr lang="uz-Cyrl-UZ" dirty="0"/>
              <a:t>Yerga o’tuvchi toklarni kompensasiyalash;</a:t>
            </a:r>
            <a:endParaRPr lang="ru-RU" dirty="0"/>
          </a:p>
          <a:p>
            <a:pPr lvl="0"/>
            <a:r>
              <a:rPr lang="uz-Cyrl-UZ" dirty="0"/>
              <a:t>Elektromagnit  maydon ta’siridan </a:t>
            </a:r>
            <a:r>
              <a:rPr lang="en-US" dirty="0"/>
              <a:t>h</a:t>
            </a:r>
            <a:r>
              <a:rPr lang="uz-Cyrl-UZ" dirty="0"/>
              <a:t>imoyalovchi ekranlar o’rnatish;</a:t>
            </a:r>
            <a:endParaRPr lang="ru-RU" dirty="0"/>
          </a:p>
          <a:p>
            <a:pPr lvl="0"/>
            <a:r>
              <a:rPr lang="uz-Cyrl-UZ" dirty="0"/>
              <a:t>Ogohlantiruvchi vositalarni </a:t>
            </a:r>
            <a:r>
              <a:rPr lang="en-US" dirty="0"/>
              <a:t>q</a:t>
            </a:r>
            <a:r>
              <a:rPr lang="uz-Cyrl-UZ" dirty="0"/>
              <a:t>o’llash;</a:t>
            </a:r>
            <a:endParaRPr lang="ru-RU" dirty="0"/>
          </a:p>
          <a:p>
            <a:pPr lvl="0"/>
            <a:r>
              <a:rPr lang="uz-Cyrl-UZ" dirty="0"/>
              <a:t>Shaxsiy </a:t>
            </a:r>
            <a:r>
              <a:rPr lang="en-US" dirty="0"/>
              <a:t>h</a:t>
            </a:r>
            <a:r>
              <a:rPr lang="uz-Cyrl-UZ" dirty="0"/>
              <a:t>imoya vositalarini </a:t>
            </a:r>
            <a:r>
              <a:rPr lang="en-US" dirty="0"/>
              <a:t>q</a:t>
            </a:r>
            <a:r>
              <a:rPr lang="uz-Cyrl-UZ" dirty="0"/>
              <a:t>o’llash</a:t>
            </a:r>
            <a:r>
              <a:rPr lang="uz-Cyrl-UZ" dirty="0" smtClean="0"/>
              <a:t>.</a:t>
            </a:r>
            <a:endParaRPr lang="ru-RU" dirty="0"/>
          </a:p>
        </p:txBody>
      </p:sp>
    </p:spTree>
    <p:extLst>
      <p:ext uri="{BB962C8B-B14F-4D97-AF65-F5344CB8AC3E}">
        <p14:creationId xmlns:p14="http://schemas.microsoft.com/office/powerpoint/2010/main" val="24529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80720"/>
          </a:xfrm>
        </p:spPr>
        <p:txBody>
          <a:bodyPr>
            <a:normAutofit fontScale="85000" lnSpcReduction="20000"/>
          </a:bodyPr>
          <a:lstStyle/>
          <a:p>
            <a:r>
              <a:rPr lang="uz-Cyrl-UZ" dirty="0"/>
              <a:t>Elektr mashinalari, uskunalar, asboblar, elektr uzatish tarmoqlarida tokning bir fazali tutashishi xavfli bo’lib, u qobiqlarda va tayanchlarda odamni shikastlashni vujudga keltiradi. Tutashish toki faqat jihozlardagini emas, balki asos va poydevordan o’tib, uning atrofida ham xavfli kuchlanish vujudga keltiradi. Tutashish xavfli va yong’inga sabab bo’lishi mumkin. </a:t>
            </a:r>
            <a:endParaRPr lang="ru-RU" dirty="0"/>
          </a:p>
          <a:p>
            <a:r>
              <a:rPr lang="uz-Cyrl-UZ" dirty="0"/>
              <a:t>	Elektr toki bilan shikastlanishdan va kuyishdan quyidagi usullardan biri bilan himoyalanish mumkin: elektr qurilmalarini avtomatik uzish (himoyalash uchun); jihoz qobiqlarida va uning yaqinida hosil bo’luvchi kuchlanishni pasaytirish (himoya qiluvchi yerga ulash va potensiallarni tenglashtirish); qurilmalarni nollash.</a:t>
            </a:r>
            <a:endParaRPr lang="ru-RU" dirty="0"/>
          </a:p>
          <a:p>
            <a:r>
              <a:rPr lang="uz-Cyrl-UZ" dirty="0"/>
              <a:t>	Neytrali izolyatsiyalangan tarmoqlarda bir fazali tutashish toki avariyaga uchragan qismini to’xtatish uchun yetarli emas. Shuning uchun kuchlanishni pasaytirish prinsipida ishlaydigan himoya qiluvchi yerga ulashdan foydalaniladi. U, yerda ulagich 2 ni kuchlanish ostida bo’lishi mumkin bo’lgan jihoz qobiqi 1 ning metall qismlari bilan tutashtirib amalga oshiriladi. Kuchlanishning pasayishi yerga ulangan jihoz U</a:t>
            </a:r>
            <a:r>
              <a:rPr lang="uz-Cyrl-UZ" baseline="-25000" dirty="0"/>
              <a:t>er</a:t>
            </a:r>
            <a:r>
              <a:rPr lang="uz-Cyrl-UZ" dirty="0"/>
              <a:t> kuchlanish qabul qilishi natijasida sodir bo’ladi. </a:t>
            </a:r>
            <a:endParaRPr lang="ru-RU" dirty="0"/>
          </a:p>
        </p:txBody>
      </p:sp>
    </p:spTree>
    <p:extLst>
      <p:ext uri="{BB962C8B-B14F-4D97-AF65-F5344CB8AC3E}">
        <p14:creationId xmlns:p14="http://schemas.microsoft.com/office/powerpoint/2010/main" val="432502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048712"/>
          </a:xfrm>
        </p:spPr>
        <p:txBody>
          <a:bodyPr>
            <a:normAutofit fontScale="70000" lnSpcReduction="20000"/>
          </a:bodyPr>
          <a:lstStyle/>
          <a:p>
            <a:r>
              <a:rPr lang="uz-Cyrl-UZ" dirty="0"/>
              <a:t>Elektr-montaj ishlarida ko’pincha ishlarni balandlikda  olib borishga  to’g’ri keladi, va baxtsiz  xodisalari xam ko’pincha  balandlikdan  odamning tushib  ketishi yoki odamlarning ustiga tepadan  biror narsalarning  tushib ketishi okibatida yuz berdi. Shu sababli elektr- montajchilar  o’kuv xavfsizlik  koidalariga rioya kilishi muxim axamiyatga ega . Balandlikka chikish uchun narvonlar, xavozalar, surilar kullanadi. Ularning balandligi bajariladigan  ish xarakteriga  mos bulishi kerak:  ularni kilinishiga  (stullar, yashiklar yordamida) yul kuyilmaydi. Tirab kuyiladigan  narvonlarning va ikki oyo</a:t>
            </a:r>
            <a:r>
              <a:rPr lang="en-US" dirty="0"/>
              <a:t>q</a:t>
            </a:r>
            <a:r>
              <a:rPr lang="uz-Cyrl-UZ" dirty="0"/>
              <a:t>li  narvonlarning tepadan ikki pogonasida turib ishlashi xam man kilinadi. Narvonning balandligi 5 m dan oshmasligi kerak. Narvonlarni  vakt-vakti bilan sinovdan  utkazib turish lozim. Buning uchun narvonni  tirab  (gorizont bilan 60 -70 burchak xosil kilib ) bitta  pogonasini  urtasiga yuk 2 minut osiladi ( 6 oyda 1 marta ). </a:t>
            </a:r>
            <a:endParaRPr lang="ru-RU" dirty="0"/>
          </a:p>
          <a:p>
            <a:r>
              <a:rPr lang="uz-Cyrl-UZ" dirty="0"/>
              <a:t>	Agar yuk olinganda shu joyda  deformasiya  bulsa demak narvonlarni  ishlatish man etiladi ( oyokka belgi bosiladi). Agar ishlar 4 m dan ortik, ammo  7 m dan past  balandlikda  olib borilsa  bunda kuchma xavozalarda  (piramida yoki platformalardan) foydalaniladi. Bular kamida ikki kishiga muljalangan, maydonchasi panjarali bo’lgan, roliklarda gildiratib yuriladigan vishkalardir. Ishlash vaktida piramidalarning roliklari kotiriladi, surishda  esa ularning ustida odamlar xam  asboblar xam yuk bulishi kerak</a:t>
            </a:r>
            <a:r>
              <a:rPr lang="uz-Cyrl-UZ" dirty="0" smtClean="0"/>
              <a:t>.</a:t>
            </a:r>
            <a:endParaRPr lang="ru-RU" dirty="0"/>
          </a:p>
        </p:txBody>
      </p:sp>
    </p:spTree>
    <p:extLst>
      <p:ext uri="{BB962C8B-B14F-4D97-AF65-F5344CB8AC3E}">
        <p14:creationId xmlns:p14="http://schemas.microsoft.com/office/powerpoint/2010/main" val="291033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048712"/>
          </a:xfrm>
        </p:spPr>
        <p:txBody>
          <a:bodyPr>
            <a:normAutofit fontScale="77500" lnSpcReduction="20000"/>
          </a:bodyPr>
          <a:lstStyle/>
          <a:p>
            <a:r>
              <a:rPr lang="uz-Cyrl-UZ" dirty="0"/>
              <a:t> Agar 7 m dan yukori  bo’lgan balandlikda  ishlar olib borilsa , bunda  kuzgalmas xavozalardan foydalaniladi. Bularni eni kamida 1 m bulishi lozim . Ular  panjara bilan ixotalangan bulishi kerak. Panjara balandligi  1 m kam bulishi mumkin emas  va maydonchadarga  maxkamlangan bulishi shart.  Ular inventar  bulishi lozim, ya’ni vaktincha ish joyida  tayyorlangan emas, zavodda  tayyorlanib , sinovlardan  utkazilib va pasportda belgilangan bulishi kerak. Balandlikda ishlashga fakat  instruktaj utgan shaxslargina, 5 m dan ortik balandlikda  esa tibbiet  kurigidan utgan shaxslargina kuyiladi.</a:t>
            </a:r>
            <a:endParaRPr lang="ru-RU" dirty="0"/>
          </a:p>
          <a:p>
            <a:r>
              <a:rPr lang="uz-Cyrl-UZ" dirty="0"/>
              <a:t>       Tirab kuyiladigan narvonlarda kuyilgan  xollarda ishlash man kilinadi;</a:t>
            </a:r>
            <a:endParaRPr lang="ru-RU" dirty="0"/>
          </a:p>
          <a:p>
            <a:r>
              <a:rPr lang="uz-Cyrl-UZ" dirty="0"/>
              <a:t>       a) aylanib turgan  transmissiyalar, tasmalar, ishlab turgan mashinalar yonida yoki  ular ustida;</a:t>
            </a:r>
            <a:endParaRPr lang="ru-RU" dirty="0"/>
          </a:p>
          <a:p>
            <a:r>
              <a:rPr lang="uz-Cyrl-UZ" dirty="0"/>
              <a:t>     b) tasodifan tegib ketishdan ximoya kilinmagan , kuchlanish ta’sirida turgan kismlar yakinida; </a:t>
            </a:r>
            <a:endParaRPr lang="ru-RU" dirty="0"/>
          </a:p>
          <a:p>
            <a:r>
              <a:rPr lang="uz-Cyrl-UZ" dirty="0"/>
              <a:t>       v) 2,5 m dan yukori balandlikda elektrlashtirilgan  yoki pnevmatik asboblardan foydalanilganda;</a:t>
            </a:r>
            <a:endParaRPr lang="ru-RU" dirty="0"/>
          </a:p>
          <a:p>
            <a:r>
              <a:rPr lang="uz-Cyrl-UZ" dirty="0"/>
              <a:t>       g) kesimi 4 kv.mm dan katta simlarni tortishda.</a:t>
            </a:r>
            <a:endParaRPr lang="ru-RU" dirty="0"/>
          </a:p>
        </p:txBody>
      </p:sp>
    </p:spTree>
    <p:extLst>
      <p:ext uri="{BB962C8B-B14F-4D97-AF65-F5344CB8AC3E}">
        <p14:creationId xmlns:p14="http://schemas.microsoft.com/office/powerpoint/2010/main" val="234649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480720"/>
          </a:xfrm>
        </p:spPr>
        <p:txBody>
          <a:bodyPr>
            <a:normAutofit fontScale="77500" lnSpcReduction="20000"/>
          </a:bodyPr>
          <a:lstStyle/>
          <a:p>
            <a:r>
              <a:rPr lang="uz-Cyrl-UZ" dirty="0"/>
              <a:t>Suv xo’jaligida elektr energiyasining, hamda elektr uskuna va qurilmalarining keng miqyosda ishlatilishi  bajariladigan ishlar unumdorligini va sifatini oshirishga olib keladi. Shu bilan birgalikda ba’zibir holatlarda, mehnat xavfsizligi nuqtai nazaridan, elektr toki ishlovchilar sog’ligi va hayoti uchun katta xavf tug’diradi. Ishlab chiqarishda yuz bergan jarohatlanishlar bo’yicha statik ma’lumotlar tahlili shuni ko’rsatadiki, elektr toki bilan jarohatlanish ishlab chiqarishdagi umumiy jarohatlanishning o’rtacha 1...1,5 foizini tashkil qiladi, lekin o’lim bilan tugagan umumiy baxtsiz hodisalarning esa 30...40 foizi elektr toki ta’siri natijasida yuz berganligi aniqlangan. Bu ma’lumotlar elektr tokining ishlab chiqarishdagi o’ta xavfli  omillardan bittasi ekanligini ko’rsatadi. Bundan elektr qurilmalarida ishlashda texnika xavfsizligining ijtimoiy - iqtisodiy ahamiyati qanchalik katta ekanligi ko’rinib turibdi.</a:t>
            </a:r>
            <a:endParaRPr lang="ru-RU" dirty="0"/>
          </a:p>
          <a:p>
            <a:r>
              <a:rPr lang="uz-Cyrl-UZ" dirty="0"/>
              <a:t>Demak, elektr qurilmalaridagi elektr toki xavfli omil hisoblanadi. Ishlayotganlarga ishlab chiqarish xavf­li omillari ta’sirining oldini oluvchi tashkiliy va texnik tadbirlar hamda vositalar tizimi texnika xavfsizligi deyiladi. Ishlovchilarga elektr toki, statik elektrlanish, atmosfera elektri va elektromagnit maydonining xavf­li omillari ta’sirining oldini oluvchi tashkiliy va texnik tadbirlar hamda vositalar tizimi elektr xavfsizligi deyiladi. </a:t>
            </a:r>
            <a:endParaRPr lang="ru-RU" dirty="0"/>
          </a:p>
        </p:txBody>
      </p:sp>
    </p:spTree>
    <p:extLst>
      <p:ext uri="{BB962C8B-B14F-4D97-AF65-F5344CB8AC3E}">
        <p14:creationId xmlns:p14="http://schemas.microsoft.com/office/powerpoint/2010/main" val="1031611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976704"/>
          </a:xfrm>
        </p:spPr>
        <p:txBody>
          <a:bodyPr>
            <a:normAutofit fontScale="77500" lnSpcReduction="20000"/>
          </a:bodyPr>
          <a:lstStyle/>
          <a:p>
            <a:r>
              <a:rPr lang="uz-Cyrl-UZ" dirty="0"/>
              <a:t>Elektr qurilmalaridagi texnika xavfsizligi, av</a:t>
            </a:r>
            <a:r>
              <a:rPr lang="uz-Cyrl-UZ" b="1" u="sng" dirty="0"/>
              <a:t>valo elekgr tokidan shikastlanish </a:t>
            </a:r>
            <a:r>
              <a:rPr lang="en-US" b="1" u="sng" dirty="0"/>
              <a:t>h</a:t>
            </a:r>
            <a:r>
              <a:rPr lang="uz-Cyrl-UZ" b="1" u="sng" dirty="0"/>
              <a:t>ollarining oldini </a:t>
            </a:r>
            <a:r>
              <a:rPr lang="uz-Cyrl-UZ" dirty="0"/>
              <a:t>olishga qaratilgan. Elektr tokidan shikastlanish oqi</a:t>
            </a:r>
            <a:r>
              <a:rPr lang="uz-Cyrl-UZ" b="1" u="sng" dirty="0"/>
              <a:t>batida ro’y beradigan baxtsiz hodisalarning ko’p qismi </a:t>
            </a:r>
            <a:r>
              <a:rPr lang="uz-Cyrl-UZ" dirty="0"/>
              <a:t>kuchlanishi 1000 V gacha (380/220/127 V) bo’lgan elektr qurilmalarida sodir bo’lishi aniqlangan. Binobarin, kuchlanishi 1000 V gacha bo’lgan elektr qurilmalarida ishlovchilar, elektrtexnikaga doir bilimlaridan qat’iy nazar, ko’pchilikni tashkil etadi. Odam sezgi organlarining elektr toki xavfini oldindan sezmasligi kuchlanish ta’siriga tushish ehtimolligini oshiradi.</a:t>
            </a:r>
            <a:endParaRPr lang="ru-RU" dirty="0"/>
          </a:p>
          <a:p>
            <a:r>
              <a:rPr lang="uz-Cyrl-UZ" dirty="0"/>
              <a:t>Elektr qurilmalarida sodir bo’ladigan baxtsiz </a:t>
            </a:r>
            <a:r>
              <a:rPr lang="en-US" dirty="0"/>
              <a:t>h</a:t>
            </a:r>
            <a:r>
              <a:rPr lang="uz-Cyrl-UZ" dirty="0"/>
              <a:t>odisalarning asosiy sabablari </a:t>
            </a:r>
            <a:r>
              <a:rPr lang="en-US" dirty="0"/>
              <a:t>q</a:t>
            </a:r>
            <a:r>
              <a:rPr lang="uz-Cyrl-UZ" dirty="0"/>
              <a:t>uyidagilar: </a:t>
            </a:r>
            <a:endParaRPr lang="ru-RU" dirty="0"/>
          </a:p>
          <a:p>
            <a:pPr lvl="0"/>
            <a:r>
              <a:rPr lang="uz-Cyrl-UZ" dirty="0"/>
              <a:t>kuchlanish ostida bo’lgan tok o’tkazuvchi qismlarga tasodifan tegib ketish yoki ularga xavfli masofada yaqinlashish; </a:t>
            </a:r>
            <a:endParaRPr lang="ru-RU" dirty="0"/>
          </a:p>
          <a:p>
            <a:pPr lvl="0"/>
            <a:r>
              <a:rPr lang="uz-Cyrl-UZ" dirty="0"/>
              <a:t>tokning yerga yoki elektr jihozning korpusiga tutashishi va normal sharoitda kuchlanish ostida bo’lmaydigan metall qismlarda kuchlanishnint vujudga kelishi; </a:t>
            </a:r>
            <a:endParaRPr lang="ru-RU" dirty="0"/>
          </a:p>
          <a:p>
            <a:pPr lvl="0"/>
            <a:r>
              <a:rPr lang="uz-Cyrl-UZ" dirty="0"/>
              <a:t>ishchining</a:t>
            </a:r>
            <a:r>
              <a:rPr lang="uz-Cyrl-UZ" b="1" u="sng" dirty="0"/>
              <a:t> yanglish harakati, shuningdek, kommutasion </a:t>
            </a:r>
            <a:r>
              <a:rPr lang="uz-Cyrl-UZ" dirty="0"/>
              <a:t>apparatlar bilan noto’g’ri ishlashi natijasida ishchilar ishlayotgan uzib qo’yilgan qismlarda kuchlanish paydo bo’lishi va h.k</a:t>
            </a:r>
            <a:r>
              <a:rPr lang="uz-Cyrl-UZ" dirty="0" smtClean="0"/>
              <a:t>.</a:t>
            </a:r>
            <a:endParaRPr lang="ru-RU" dirty="0"/>
          </a:p>
        </p:txBody>
      </p:sp>
    </p:spTree>
    <p:extLst>
      <p:ext uri="{BB962C8B-B14F-4D97-AF65-F5344CB8AC3E}">
        <p14:creationId xmlns:p14="http://schemas.microsoft.com/office/powerpoint/2010/main" val="2902774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336704"/>
          </a:xfrm>
        </p:spPr>
        <p:txBody>
          <a:bodyPr>
            <a:normAutofit fontScale="77500" lnSpcReduction="20000"/>
          </a:bodyPr>
          <a:lstStyle/>
          <a:p>
            <a:r>
              <a:rPr lang="uz-Cyrl-UZ" dirty="0"/>
              <a:t>Texnik va tashkiliy himoya choralari tok o’tkazuvchi qismlarga yaqin kelmaslikni  va ularga tasodifan tegib ketmaslikni ta’minlashi; tokning korpusga yoki yerga tutashganida shikastlanish xavfini bartaraf qilishi, shaxsniig elektr ustanovkalardagi yanglish harakatining oldini olishi kerak. Elektr ustanovkalarda ishlovchi shaxs muntazam o’qitib turilishi, texnika xavfsizligi bo’yicha uning bilim va mashqlari tekshirilishi kerak, u doim shaxsiy himoya vositalaridan foydalanib ishlashi shart. Shunday qilib, xavfsizlik talablari faqat jihozgagina emas, balki xizmatchilarning malakasi va xulqiga ham qo’yiladi.</a:t>
            </a:r>
            <a:endParaRPr lang="ru-RU" dirty="0"/>
          </a:p>
          <a:p>
            <a:r>
              <a:rPr lang="uz-Cyrl-UZ" dirty="0"/>
              <a:t>Elektr qurilmalaridagi texnika xavfsizligi mehnat xavfsizligi standartlar tizimi (MXST), elektr qurilmalarining o’rnatilishi, texnika xavfsizligi va texnik foydalanish qoidalari, (GOSTlar: 12.1.009—76, 12.1.006—76, 12.2.007.0—75—12.2.007.14—75, 12.1.019—79, 12.1.018—79, 12.2.020—76) bilan reglamentlangan.</a:t>
            </a:r>
            <a:endParaRPr lang="ru-RU" dirty="0"/>
          </a:p>
          <a:p>
            <a:r>
              <a:rPr lang="uz-Cyrl-UZ" dirty="0"/>
              <a:t>Elektr xavfsizligi bo’limining maqsadi — talabalarni suv xo’jaligida qo’llaniladigan elektr uskanalarida yuzaga keladigan xavf bilan, elektr toki ta’siridan himoyalanish usullari va vositalari bilan, elektr uskanalarida ishlarni xavfsiz bajarish qoidalari, shuningdek, baxtsiz hodisalar sodir bo’lganda birinchi yordam ko’rsatish qoidalari bilan tanishtirishdan iboratdir.</a:t>
            </a:r>
            <a:endParaRPr lang="ru-RU" dirty="0"/>
          </a:p>
          <a:p>
            <a:pPr marL="137160" indent="0">
              <a:buNone/>
            </a:pPr>
            <a:endParaRPr lang="ru-RU" dirty="0"/>
          </a:p>
        </p:txBody>
      </p:sp>
    </p:spTree>
    <p:extLst>
      <p:ext uri="{BB962C8B-B14F-4D97-AF65-F5344CB8AC3E}">
        <p14:creationId xmlns:p14="http://schemas.microsoft.com/office/powerpoint/2010/main" val="92095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480720"/>
          </a:xfrm>
        </p:spPr>
        <p:txBody>
          <a:bodyPr>
            <a:normAutofit fontScale="70000" lnSpcReduction="20000"/>
          </a:bodyPr>
          <a:lstStyle/>
          <a:p>
            <a:r>
              <a:rPr lang="uz-Cyrl-UZ" dirty="0"/>
              <a:t>Elektr toki ishlab chiqarishdagi o’ta xavfli omillardan bittasidir. Elektr tokining xavfli omil sifatida 5 ta o’ziga xos xususiyati mavjud:</a:t>
            </a:r>
            <a:endParaRPr lang="ru-RU" dirty="0"/>
          </a:p>
          <a:p>
            <a:pPr lvl="0"/>
            <a:r>
              <a:rPr lang="uz-Cyrl-UZ" dirty="0"/>
              <a:t>elektr toki ta’siriga tushib qolish xavfi tashqi belgilarining   yo’qligi, ya’ni inson elektr toki xavfini oldindan ko’zi bilan ko’ra olmaydi, quloqi bilan eshitmaydi va na hid bilish organlari bilan seza oladi;</a:t>
            </a:r>
            <a:endParaRPr lang="ru-RU" dirty="0"/>
          </a:p>
          <a:p>
            <a:pPr lvl="0"/>
            <a:r>
              <a:rPr lang="uz-Cyrl-UZ" dirty="0"/>
              <a:t>elektr toki bilan jarohatlanish oqibatining og’irligi: elektr tokidan jarohatlanish natijasida mehnat qobiliyatini yo’qotishning uzoq muddatli bo’lishi, jarohatlanishlarda o’lim hodisasi chastotasining nisbatan yuqoriligi, jarohatlanish sodir bo’lgan birinchi kunlardagi ishchining o’zini yaxshi sezishiga qaramasdan, tok ta’sirida uning organizmida boshlangan qaytarib bo’lmas patologik buzilishlar asta-sekin rivolanishi natijasida uning  bir necha oydan keyin ham ish qobiliyatini yo’qotishi yoki umuman halok bo’lishi;</a:t>
            </a:r>
            <a:endParaRPr lang="ru-RU" dirty="0"/>
          </a:p>
          <a:p>
            <a:pPr lvl="0"/>
            <a:r>
              <a:rPr lang="uz-Cyrl-UZ" dirty="0"/>
              <a:t>insonning o’tkazgichga tok ta’sirida “yopishib qolish” holatining yuzaga kelishi: sanoat chastotasidagi, kuchi 15...25 mA bo’lgan tok ta’sirida inson muskullarida jadal titrash va tortilib qolish holati sodir bo’ladi, buning natijasida u o’zini mustaqil ravishda tok ta’siridan qutqara olmaydi;</a:t>
            </a:r>
            <a:endParaRPr lang="ru-RU" dirty="0"/>
          </a:p>
          <a:p>
            <a:pPr lvl="0"/>
            <a:r>
              <a:rPr lang="uz-Cyrl-UZ" dirty="0"/>
              <a:t>tok ta’siri oqibatida inson tomonidan mexanik jarohat olish ehtimolining mavjudligi: tok ta’sirida inson tanasi muskullarining beixtiyor talvasali ravishda qisqarishi  natijasida mexanik jarohatlanishlar yuz beradi. Bunda terida yorilishlar, qon tomirlarida va nerv tolalarida uzilishlar, suyak chiqishlari va sinishlari sodir bo’ladi. Undan tashqari ishchi balandlikda ishlayotganda tok ta’siriga tushsa, hushini yo’qotadi va yiqilib tushishi natijasida mexanik jarohat ham olishi mumkin.</a:t>
            </a:r>
            <a:endParaRPr lang="ru-RU" dirty="0"/>
          </a:p>
        </p:txBody>
      </p:sp>
    </p:spTree>
    <p:extLst>
      <p:ext uri="{BB962C8B-B14F-4D97-AF65-F5344CB8AC3E}">
        <p14:creationId xmlns:p14="http://schemas.microsoft.com/office/powerpoint/2010/main" val="2139323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120720"/>
          </a:xfrm>
        </p:spPr>
        <p:txBody>
          <a:bodyPr>
            <a:normAutofit fontScale="62500" lnSpcReduction="20000"/>
          </a:bodyPr>
          <a:lstStyle/>
          <a:p>
            <a:pPr lvl="0"/>
            <a:r>
              <a:rPr lang="uz-Cyrl-UZ" dirty="0"/>
              <a:t>elektroftalmiya: elektr yoyida hosil bo’ladigan kuchli ultrabinafsha nurlarining ta’sirida inson ko’zi to’qimalarining shikastlanishi.</a:t>
            </a:r>
            <a:endParaRPr lang="ru-RU" dirty="0"/>
          </a:p>
          <a:p>
            <a:r>
              <a:rPr lang="uz-Cyrl-UZ" dirty="0"/>
              <a:t>Elektr tokining xavfli omil sifatida tirik to’qimalarga (organizmga) ta’sir qilishining ham, boshqa xavfli omillarga o’xshamagan, o’ziga xos xususiyatlari mavjud. Elektr toki tirik organizmga </a:t>
            </a:r>
            <a:r>
              <a:rPr lang="en-US" dirty="0"/>
              <a:t>q</a:t>
            </a:r>
            <a:r>
              <a:rPr lang="uz-Cyrl-UZ" dirty="0"/>
              <a:t>uyidagicha ta’sirlar ko’rsatadi:</a:t>
            </a:r>
            <a:endParaRPr lang="ru-RU" dirty="0"/>
          </a:p>
          <a:p>
            <a:pPr lvl="0"/>
            <a:r>
              <a:rPr lang="uz-Cyrl-UZ" dirty="0"/>
              <a:t>tokning termik ta’siri: bu ta’sir organizmdagi qon tomirlari, nerv tizimining, yurak, miya va boshqa ichki organlarning qizishi, kuyishi va ulardagi katta darajadagi funksional buzilishlar sodir bo’lishi bilan xarakterlanadi;</a:t>
            </a:r>
            <a:endParaRPr lang="ru-RU" dirty="0"/>
          </a:p>
          <a:p>
            <a:pPr lvl="0"/>
            <a:r>
              <a:rPr lang="uz-Cyrl-UZ" dirty="0"/>
              <a:t>tokning elektrolitik ta’siri: bu ta’sir organizmdagi qon va boshqa organik suyuqliklarning, hamda to’qimalarning parchalanishi va tarkibining buzilishiga olib keladi;</a:t>
            </a:r>
            <a:endParaRPr lang="ru-RU" dirty="0"/>
          </a:p>
          <a:p>
            <a:pPr lvl="0"/>
            <a:r>
              <a:rPr lang="uz-Cyrl-UZ" dirty="0"/>
              <a:t>tokning biologik ta’siri: tokning bu ta’siri asosan sog’lom organizmga xos bo’lgan bioelektr jarayonlarni izdan chiqarishi bilan xarakterlanadi, bu bioelektr jarayonlar organizmning hayotiy funksiyalari bilan yaqindan bog’langandir, masalan, tashqi tok ta’sirida organizmdagi biotoklar oqishining buzilishi natijasida to’qimalarni va muskullarni boshqarish izdan chiqadi, ixtiyorsiz titrash va qisqarishlar yuz beradi.</a:t>
            </a:r>
            <a:endParaRPr lang="ru-RU" dirty="0"/>
          </a:p>
          <a:p>
            <a:r>
              <a:rPr lang="uz-Cyrl-UZ" dirty="0"/>
              <a:t>Elektr tokining inson organizmiga xilma – xil ta’sirini shartli ravishda ikkita guruhga ajratish mumkin: elektr jarohatlanishlar  va elektr toki zarbasi (tok urishi).  Ko’p </a:t>
            </a:r>
            <a:r>
              <a:rPr lang="en-US" dirty="0"/>
              <a:t>h</a:t>
            </a:r>
            <a:r>
              <a:rPr lang="uz-Cyrl-UZ" dirty="0"/>
              <a:t>olatlarda bu ikki turdagi elektr tokidan shikastlanishlar birgalikda sodir bo’ladi. Ishlab chiqarishda ular o’rtasidagi nisbat (foiz hisobida) quyidagichadir:</a:t>
            </a:r>
            <a:endParaRPr lang="ru-RU" dirty="0"/>
          </a:p>
          <a:p>
            <a:r>
              <a:rPr lang="uz-Cyrl-UZ" dirty="0"/>
              <a:t>19 % - elektr jarohatlanishlar;</a:t>
            </a:r>
            <a:endParaRPr lang="ru-RU" dirty="0"/>
          </a:p>
          <a:p>
            <a:r>
              <a:rPr lang="uz-Cyrl-UZ" dirty="0"/>
              <a:t>26 % - tok urishi;</a:t>
            </a:r>
            <a:endParaRPr lang="ru-RU" dirty="0"/>
          </a:p>
          <a:p>
            <a:r>
              <a:rPr lang="uz-Cyrl-UZ" dirty="0"/>
              <a:t>55 % - aralash shikastlanish.</a:t>
            </a:r>
            <a:endParaRPr lang="ru-RU" dirty="0"/>
          </a:p>
        </p:txBody>
      </p:sp>
    </p:spTree>
    <p:extLst>
      <p:ext uri="{BB962C8B-B14F-4D97-AF65-F5344CB8AC3E}">
        <p14:creationId xmlns:p14="http://schemas.microsoft.com/office/powerpoint/2010/main" val="1425769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Autofit/>
          </a:bodyPr>
          <a:lstStyle/>
          <a:p>
            <a:r>
              <a:rPr lang="uz-Cyrl-UZ" sz="1800" dirty="0"/>
              <a:t>Inson tanasiga bevosita elektr toki yoki elektr yoyi ta’sir qilishi natijasida elektr jarohatlanishlari yuz beradi. Elektr jaro</a:t>
            </a:r>
            <a:r>
              <a:rPr lang="en-US" sz="1800" dirty="0"/>
              <a:t>h</a:t>
            </a:r>
            <a:r>
              <a:rPr lang="uz-Cyrl-UZ" sz="1800" dirty="0"/>
              <a:t>atlanish asosan organizmining yuza </a:t>
            </a:r>
            <a:r>
              <a:rPr lang="en-US" sz="1800" dirty="0"/>
              <a:t>q</a:t>
            </a:r>
            <a:r>
              <a:rPr lang="uz-Cyrl-UZ" sz="1800" dirty="0"/>
              <a:t>ismi, ya’ni terisining zararlanishi shaklida yuzaga keladi. Lekin ba’zi holatlarda elektr jarohatlanish organizm to’qimalarining va paylarining, shuningdek suyak to’qimalarining ham buzilishi shaklida sodir bo’lishi mumkin. Elektr jarohatlanish ochiq va yashirin ko’rinishda bo’lishi mumkin. Elektr jarohatlanishlarga quyidagilar kiradi:</a:t>
            </a:r>
            <a:endParaRPr lang="ru-RU" sz="1800" dirty="0"/>
          </a:p>
          <a:p>
            <a:pPr lvl="0"/>
            <a:r>
              <a:rPr lang="uz-Cyrl-UZ" sz="1800" dirty="0"/>
              <a:t>elektr toki ta’siridagi kuyishlar;</a:t>
            </a:r>
            <a:endParaRPr lang="ru-RU" sz="1800" dirty="0"/>
          </a:p>
          <a:p>
            <a:pPr lvl="0"/>
            <a:r>
              <a:rPr lang="uz-Cyrl-UZ" sz="1800" dirty="0"/>
              <a:t>elektr toki belgilari;</a:t>
            </a:r>
            <a:endParaRPr lang="ru-RU" sz="1800" dirty="0"/>
          </a:p>
          <a:p>
            <a:pPr lvl="0"/>
            <a:r>
              <a:rPr lang="uz-Cyrl-UZ" sz="1800" dirty="0"/>
              <a:t>terining metallanishi;</a:t>
            </a:r>
            <a:endParaRPr lang="ru-RU" sz="1800" dirty="0"/>
          </a:p>
          <a:p>
            <a:pPr lvl="0"/>
            <a:r>
              <a:rPr lang="uz-Cyrl-UZ" sz="1800" dirty="0"/>
              <a:t>mexanik shikastlanishlar;</a:t>
            </a:r>
            <a:endParaRPr lang="ru-RU" sz="1800" dirty="0"/>
          </a:p>
          <a:p>
            <a:pPr lvl="0"/>
            <a:r>
              <a:rPr lang="uz-Cyrl-UZ" sz="1800" dirty="0"/>
              <a:t>elektroftalmiya;</a:t>
            </a:r>
            <a:endParaRPr lang="ru-RU" sz="1800" dirty="0"/>
          </a:p>
          <a:p>
            <a:pPr lvl="0"/>
            <a:r>
              <a:rPr lang="uz-Cyrl-UZ" sz="1800" dirty="0"/>
              <a:t>aralash jarohatlanishlar, ya’ni kuyish bilan birgalikdagi boshqa jarohatlanishlar.</a:t>
            </a:r>
            <a:endParaRPr lang="ru-RU" sz="1800" dirty="0"/>
          </a:p>
          <a:p>
            <a:r>
              <a:rPr lang="uz-Cyrl-UZ" sz="1800" b="1" u="sng" dirty="0"/>
              <a:t>Terining jonsizlanib, qadoqqa o’xshab qolishi </a:t>
            </a:r>
            <a:r>
              <a:rPr lang="uz-Cyrl-UZ" sz="1800" dirty="0"/>
              <a:t>tok urganlik</a:t>
            </a:r>
            <a:r>
              <a:rPr lang="uz-Cyrl-UZ" sz="1800" i="1" dirty="0"/>
              <a:t> </a:t>
            </a:r>
            <a:r>
              <a:rPr lang="uz-Cyrl-UZ" sz="1800" dirty="0"/>
              <a:t>belgisidir</a:t>
            </a:r>
            <a:r>
              <a:rPr lang="uz-Cyrl-UZ" sz="1800" i="1" dirty="0"/>
              <a:t>. </a:t>
            </a:r>
            <a:r>
              <a:rPr lang="uz-Cyrl-UZ" sz="1800" dirty="0"/>
              <a:t>Vaqt o’tishi bilan (ba’zan juda uzoq yillar davomida) bu belgi asta-sekin yo’qolib boradi.</a:t>
            </a:r>
            <a:endParaRPr lang="ru-RU" sz="1800" dirty="0"/>
          </a:p>
          <a:p>
            <a:r>
              <a:rPr lang="uz-Cyrl-UZ" sz="1800" dirty="0"/>
              <a:t>Bir necha ming gradus issiqlik hosil qiladigan elektr yoy, shuningdek, inson tanasiga tok o’tkazuvchi qismning bevosita ulanib qolishi kuyishga sabab bo’ladi. Elektr yoyi razryad vaqtida, ya’ni inson yuqori kuchlanishli tok o’tadigan qismlarga yaqinlashganda, qisqa tutashish vaqtida va hokazolarda sodir bo’ladi. Elektr tokidan kuyish kuyish kasalligini vujudga keltiradi. Bu kasallik teri to’qimasiga chuqur kirib boradi va tuzalishi qiyin bo’ladi</a:t>
            </a:r>
            <a:r>
              <a:rPr lang="uz-Cyrl-UZ" sz="1800" dirty="0" smtClean="0"/>
              <a:t>.</a:t>
            </a:r>
            <a:endParaRPr lang="ru-RU" sz="1800" dirty="0"/>
          </a:p>
        </p:txBody>
      </p:sp>
    </p:spTree>
    <p:extLst>
      <p:ext uri="{BB962C8B-B14F-4D97-AF65-F5344CB8AC3E}">
        <p14:creationId xmlns:p14="http://schemas.microsoft.com/office/powerpoint/2010/main" val="3818030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TotalTime>
  <Words>1641</Words>
  <Application>Microsoft Office PowerPoint</Application>
  <PresentationFormat>Экран (4:3)</PresentationFormat>
  <Paragraphs>64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Апекс</vt:lpstr>
      <vt:lpstr>Ishlab chiqarishda elektr xavfsizligi.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Ishlab chiqarishda elektr xavfsizligi.</dc:title>
  <dc:creator>Elektrik</dc:creator>
  <cp:lastModifiedBy>Elektrik</cp:lastModifiedBy>
  <cp:revision>2</cp:revision>
  <dcterms:created xsi:type="dcterms:W3CDTF">2023-07-25T10:28:29Z</dcterms:created>
  <dcterms:modified xsi:type="dcterms:W3CDTF">2023-07-25T10:34:11Z</dcterms:modified>
</cp:coreProperties>
</file>