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7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9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094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86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524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3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59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7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7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0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4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9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3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8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40994-0000-42B8-9DBC-C41ECDC2F78F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ADE7F-36E2-46D3-A5DE-84EF1E7FD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03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574" y="509888"/>
            <a:ext cx="11360988" cy="982482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ELEKTR YUKLAMA (NAGRUZKA) VA ELEKTR ENERGIYA SARFINI HISOBLASH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574" y="1773238"/>
            <a:ext cx="11360988" cy="482597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energiya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iste’moli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ko‘pincha</a:t>
            </a:r>
            <a:r>
              <a:rPr lang="en-US" dirty="0">
                <a:effectLst/>
              </a:rPr>
              <a:t> «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yuklama</a:t>
            </a:r>
            <a:r>
              <a:rPr lang="en-US" dirty="0">
                <a:effectLst/>
              </a:rPr>
              <a:t>» </a:t>
            </a:r>
            <a:r>
              <a:rPr lang="en-US" dirty="0" err="1">
                <a:effectLst/>
              </a:rPr>
              <a:t>yoki</a:t>
            </a:r>
            <a:r>
              <a:rPr lang="en-US" dirty="0">
                <a:effectLst/>
              </a:rPr>
              <a:t> «</a:t>
            </a:r>
            <a:r>
              <a:rPr lang="en-US" dirty="0" err="1">
                <a:effectLst/>
              </a:rPr>
              <a:t>yuklama</a:t>
            </a:r>
            <a:r>
              <a:rPr lang="en-US" dirty="0">
                <a:effectLst/>
              </a:rPr>
              <a:t>» </a:t>
            </a:r>
            <a:r>
              <a:rPr lang="en-US" dirty="0" err="1">
                <a:effectLst/>
              </a:rPr>
              <a:t>tushunchasi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yuritiladi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Sanoat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korxonalarini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loyihalashda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yuklamani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hisoblash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ahamiyatga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ega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chunki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elektrotexnik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asbobuskunalar</a:t>
            </a:r>
            <a:r>
              <a:rPr lang="en-US" dirty="0">
                <a:effectLst/>
              </a:rPr>
              <a:t>, EUL (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uzatish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liniyasi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podstansiyalar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transformatorlarining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quvvati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kommutatsion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qurilmalar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hokazolar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tanlanadi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demak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kapital</a:t>
            </a:r>
            <a:r>
              <a:rPr lang="en-US" dirty="0">
                <a:effectLst/>
              </a:rPr>
              <a:t> mablag‘4.ning </a:t>
            </a:r>
            <a:r>
              <a:rPr lang="en-US" dirty="0" err="1">
                <a:effectLst/>
              </a:rPr>
              <a:t>qiymati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aniqlanadi</a:t>
            </a:r>
            <a:r>
              <a:rPr lang="en-US" dirty="0">
                <a:effectLst/>
              </a:rPr>
              <a:t>.  	 </a:t>
            </a:r>
            <a:endParaRPr lang="ru-RU" dirty="0">
              <a:effectLst/>
            </a:endParaRPr>
          </a:p>
          <a:p>
            <a:pPr algn="l"/>
            <a:r>
              <a:rPr lang="en-US" dirty="0" err="1">
                <a:effectLst/>
              </a:rPr>
              <a:t>Hozirgi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vaqtda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hisobiy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yuklamani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aniqlash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usullari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ko‘p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Hisobiy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yuklamani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aniqlashning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qator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usullarini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ko‘rib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chiqamiz</a:t>
            </a:r>
            <a:r>
              <a:rPr lang="en-US" dirty="0">
                <a:effectLst/>
              </a:rPr>
              <a:t>.</a:t>
            </a:r>
            <a:r>
              <a:rPr lang="en-US" i="1" dirty="0">
                <a:effectLst/>
              </a:rPr>
              <a:t>  </a:t>
            </a:r>
            <a:endParaRPr lang="ru-RU" dirty="0">
              <a:effectLst/>
            </a:endParaRPr>
          </a:p>
          <a:p>
            <a:pPr algn="l"/>
            <a:r>
              <a:rPr lang="en-US" i="1" dirty="0" err="1">
                <a:effectLst/>
              </a:rPr>
              <a:t>Yuklamaning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solishtirma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quvvat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zichligi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usuli</a:t>
            </a:r>
            <a:r>
              <a:rPr lang="en-US" i="1" dirty="0">
                <a:effectLst/>
              </a:rPr>
              <a:t>.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ta’minotini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loyihalashning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dastlabki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bosqichida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yuklamaning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taxminiy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qimmatini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aniqlashda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usuldan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foydalaniladi</a:t>
            </a:r>
            <a:r>
              <a:rPr lang="en-US" dirty="0">
                <a:effectLst/>
              </a:rPr>
              <a:t>. 	 </a:t>
            </a:r>
            <a:endParaRPr lang="ru-RU" dirty="0">
              <a:effectLst/>
            </a:endParaRPr>
          </a:p>
          <a:p>
            <a:pPr algn="l"/>
            <a:r>
              <a:rPr lang="en-US" dirty="0">
                <a:effectLst/>
              </a:rPr>
              <a:t>Bu </a:t>
            </a:r>
            <a:r>
              <a:rPr lang="en-US" dirty="0" err="1">
                <a:effectLst/>
              </a:rPr>
              <a:t>usul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bo‘yicha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sexning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yuzasini</a:t>
            </a:r>
            <a:r>
              <a:rPr lang="en-US" dirty="0">
                <a:effectLst/>
              </a:rPr>
              <a:t> F (m</a:t>
            </a:r>
            <a:r>
              <a:rPr lang="en-US" baseline="30000" dirty="0">
                <a:effectLst/>
              </a:rPr>
              <a:t>2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bilgan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holda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har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sohaning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solishtirma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quvvatini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ma’lumotnomalardan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olib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butun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korxona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sexlarining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taxminiy</a:t>
            </a: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quvvatini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aniqlaymiz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pPr algn="l"/>
            <a:r>
              <a:rPr lang="en-US" dirty="0" err="1">
                <a:effectLst/>
              </a:rPr>
              <a:t>Ishlab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chiqariladigan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mahsulotga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sarflanadigan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quvvat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asosida</a:t>
            </a:r>
            <a:r>
              <a:rPr lang="en-US" dirty="0">
                <a:effectLst/>
              </a:rPr>
              <a:t> ham </a:t>
            </a:r>
            <a:r>
              <a:rPr lang="en-US" dirty="0" err="1">
                <a:effectLst/>
              </a:rPr>
              <a:t>butun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korxona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sexning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umumiy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quvvatini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aniqlash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mumkin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Masalan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juft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poyabzal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ko‘rinishiga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qarab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ishlab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chiqarish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uchun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A = A</a:t>
            </a:r>
            <a:r>
              <a:rPr lang="en-US" baseline="-25000" dirty="0">
                <a:effectLst/>
              </a:rPr>
              <a:t>0 </a:t>
            </a:r>
            <a:r>
              <a:rPr lang="en-US" i="1" dirty="0">
                <a:effectLst/>
              </a:rPr>
              <a:t>– M</a:t>
            </a:r>
            <a:r>
              <a:rPr lang="en-US" baseline="-25000" dirty="0">
                <a:effectLst/>
              </a:rPr>
              <a:t>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energiya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sarflandi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deylik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raqam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ma’lumotnomalarda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Shunga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asoslanib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davomida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sarflanadigan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energiya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hisoblanadi</a:t>
            </a:r>
            <a:r>
              <a:rPr lang="en-US" dirty="0">
                <a:effectLst/>
              </a:rPr>
              <a:t>. Bu </a:t>
            </a:r>
            <a:r>
              <a:rPr lang="en-US" dirty="0" err="1">
                <a:effectLst/>
              </a:rPr>
              <a:t>formulada</a:t>
            </a:r>
            <a:r>
              <a:rPr lang="en-US" dirty="0">
                <a:effectLst/>
              </a:rPr>
              <a:t>: </a:t>
            </a:r>
            <a:r>
              <a:rPr lang="en-US" i="1" dirty="0">
                <a:effectLst/>
              </a:rPr>
              <a:t>M</a:t>
            </a:r>
            <a:r>
              <a:rPr lang="en-US" baseline="-25000" dirty="0">
                <a:effectLst/>
              </a:rPr>
              <a:t>y</a:t>
            </a:r>
            <a:r>
              <a:rPr lang="en-US" i="1" dirty="0">
                <a:effectLst/>
              </a:rPr>
              <a:t> –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yilda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chiqariladigan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mahsulot</a:t>
            </a:r>
            <a:r>
              <a:rPr lang="en-US" dirty="0">
                <a:effectLst/>
              </a:rPr>
              <a:t>. Agar </a:t>
            </a:r>
            <a:r>
              <a:rPr lang="en-US" dirty="0" err="1">
                <a:effectLst/>
              </a:rPr>
              <a:t>korxona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ikki-uch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mahsulot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chiqarsa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ularning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yig‘indisi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olinadi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Butun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korxonaning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energiya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iste’moli</a:t>
            </a:r>
            <a:r>
              <a:rPr lang="en-US" dirty="0">
                <a:effectLst/>
              </a:rPr>
              <a:t>: </a:t>
            </a:r>
            <a:endParaRPr lang="ru-RU" dirty="0">
              <a:effectLst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7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89" y="299049"/>
            <a:ext cx="10353761" cy="1326321"/>
          </a:xfrm>
        </p:spPr>
        <p:txBody>
          <a:bodyPr/>
          <a:lstStyle/>
          <a:p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ta’minoti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sxemalari</a:t>
            </a:r>
            <a:r>
              <a:rPr lang="en-US" dirty="0">
                <a:effectLst/>
              </a:rPr>
              <a:t> </a:t>
            </a:r>
            <a:endParaRPr lang="ru-RU" dirty="0"/>
          </a:p>
        </p:txBody>
      </p:sp>
      <p:pic>
        <p:nvPicPr>
          <p:cNvPr id="4" name="Picture 14070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502" y="1935921"/>
            <a:ext cx="9299275" cy="46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603849"/>
            <a:ext cx="10353762" cy="5753819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effectLst/>
              </a:rPr>
              <a:t>Sanoat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korxonasi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quriladigan</a:t>
            </a:r>
            <a:r>
              <a:rPr lang="en-US" dirty="0">
                <a:effectLst/>
              </a:rPr>
              <a:t> joy </a:t>
            </a:r>
            <a:r>
              <a:rPr lang="en-US" dirty="0" err="1">
                <a:effectLst/>
              </a:rPr>
              <a:t>ma’lum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bo‘lgandan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keyin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tashqi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ta’minot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tanlanadi</a:t>
            </a:r>
            <a:r>
              <a:rPr lang="en-US" dirty="0">
                <a:effectLst/>
              </a:rPr>
              <a:t>. </a:t>
            </a:r>
            <a:r>
              <a:rPr lang="ru-RU" dirty="0" err="1">
                <a:effectLst/>
              </a:rPr>
              <a:t>Tashqi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elektr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ta’minot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sxemalarining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uch</a:t>
            </a:r>
            <a:r>
              <a:rPr lang="ru-RU" dirty="0">
                <a:effectLst/>
              </a:rPr>
              <a:t> k </a:t>
            </a:r>
            <a:r>
              <a:rPr lang="ru-RU" dirty="0" err="1">
                <a:effectLst/>
              </a:rPr>
              <a:t>o‘rinishi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mavjud</a:t>
            </a:r>
            <a:r>
              <a:rPr lang="ru-RU" dirty="0">
                <a:effectLst/>
              </a:rPr>
              <a:t>: </a:t>
            </a:r>
          </a:p>
          <a:p>
            <a:pPr lvl="0" fontAlgn="base"/>
            <a:r>
              <a:rPr lang="ru-RU" dirty="0" err="1">
                <a:effectLst/>
              </a:rPr>
              <a:t>Korxona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hududida</a:t>
            </a:r>
            <a:r>
              <a:rPr lang="ru-RU" dirty="0">
                <a:effectLst/>
              </a:rPr>
              <a:t> 35/6 </a:t>
            </a:r>
            <a:r>
              <a:rPr lang="ru-RU" dirty="0" err="1">
                <a:effectLst/>
              </a:rPr>
              <a:t>yoki</a:t>
            </a:r>
            <a:r>
              <a:rPr lang="ru-RU" dirty="0">
                <a:effectLst/>
              </a:rPr>
              <a:t> 35/10 </a:t>
            </a:r>
            <a:r>
              <a:rPr lang="ru-RU" dirty="0" err="1">
                <a:effectLst/>
              </a:rPr>
              <a:t>kVli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pasaytiruvchi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podstansiya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qurish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va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korxonaning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ichki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hududida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elektr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energiyasini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sexlar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va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bo‘limlarga</a:t>
            </a:r>
            <a:r>
              <a:rPr lang="ru-RU" dirty="0">
                <a:effectLst/>
              </a:rPr>
              <a:t> 6 </a:t>
            </a:r>
            <a:r>
              <a:rPr lang="ru-RU" dirty="0" err="1">
                <a:effectLst/>
              </a:rPr>
              <a:t>yoki</a:t>
            </a:r>
            <a:r>
              <a:rPr lang="ru-RU" dirty="0">
                <a:effectLst/>
              </a:rPr>
              <a:t> 10 </a:t>
            </a:r>
            <a:r>
              <a:rPr lang="ru-RU" dirty="0" err="1">
                <a:effectLst/>
              </a:rPr>
              <a:t>kV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li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kuchlanishda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taqsimlash</a:t>
            </a:r>
            <a:r>
              <a:rPr lang="ru-RU" dirty="0">
                <a:effectLst/>
              </a:rPr>
              <a:t>. 	 </a:t>
            </a:r>
          </a:p>
          <a:p>
            <a:pPr lvl="0" fontAlgn="base"/>
            <a:r>
              <a:rPr lang="ru-RU" dirty="0" err="1">
                <a:effectLst/>
              </a:rPr>
              <a:t>Korxona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hududida</a:t>
            </a:r>
            <a:r>
              <a:rPr lang="ru-RU" dirty="0">
                <a:effectLst/>
              </a:rPr>
              <a:t> 6 </a:t>
            </a:r>
            <a:r>
              <a:rPr lang="ru-RU" dirty="0" err="1">
                <a:effectLst/>
              </a:rPr>
              <a:t>yoki</a:t>
            </a:r>
            <a:r>
              <a:rPr lang="ru-RU" dirty="0">
                <a:effectLst/>
              </a:rPr>
              <a:t> 10 </a:t>
            </a:r>
            <a:r>
              <a:rPr lang="ru-RU" dirty="0" err="1">
                <a:effectLst/>
              </a:rPr>
              <a:t>kV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li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taqsimlash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uskunasini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qurish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sexlar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va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bo‘linmalarga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elektr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energiyasini</a:t>
            </a:r>
            <a:r>
              <a:rPr lang="ru-RU" dirty="0">
                <a:effectLst/>
              </a:rPr>
              <a:t> 6 </a:t>
            </a:r>
            <a:r>
              <a:rPr lang="ru-RU" dirty="0" err="1">
                <a:effectLst/>
              </a:rPr>
              <a:t>yoki</a:t>
            </a:r>
            <a:r>
              <a:rPr lang="ru-RU" dirty="0">
                <a:effectLst/>
              </a:rPr>
              <a:t> 10 </a:t>
            </a:r>
            <a:r>
              <a:rPr lang="ru-RU" dirty="0" err="1">
                <a:effectLst/>
              </a:rPr>
              <a:t>kV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li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kuchlanishda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uzatish</a:t>
            </a:r>
            <a:r>
              <a:rPr lang="ru-RU" dirty="0">
                <a:effectLst/>
              </a:rPr>
              <a:t>. </a:t>
            </a:r>
          </a:p>
          <a:p>
            <a:pPr lvl="0" fontAlgn="base"/>
            <a:r>
              <a:rPr lang="ru-RU" dirty="0" err="1">
                <a:effectLst/>
              </a:rPr>
              <a:t>Tarmoq</a:t>
            </a:r>
            <a:r>
              <a:rPr lang="ru-RU" dirty="0">
                <a:effectLst/>
              </a:rPr>
              <a:t> 35/6 </a:t>
            </a:r>
            <a:r>
              <a:rPr lang="ru-RU" dirty="0" err="1">
                <a:effectLst/>
              </a:rPr>
              <a:t>yoki</a:t>
            </a:r>
            <a:r>
              <a:rPr lang="ru-RU" dirty="0">
                <a:effectLst/>
              </a:rPr>
              <a:t> 35/10 </a:t>
            </a:r>
            <a:r>
              <a:rPr lang="ru-RU" dirty="0" err="1">
                <a:effectLst/>
              </a:rPr>
              <a:t>kV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li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pasaytiruvchi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podstansiyadan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kabel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EULni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bevosita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sex</a:t>
            </a:r>
            <a:r>
              <a:rPr lang="ru-RU" dirty="0">
                <a:effectLst/>
              </a:rPr>
              <a:t> 6/0,4 </a:t>
            </a:r>
            <a:r>
              <a:rPr lang="ru-RU" dirty="0" err="1">
                <a:effectLst/>
              </a:rPr>
              <a:t>yoki</a:t>
            </a:r>
            <a:r>
              <a:rPr lang="ru-RU" dirty="0">
                <a:effectLst/>
              </a:rPr>
              <a:t> 10/0,4 </a:t>
            </a:r>
            <a:r>
              <a:rPr lang="ru-RU" dirty="0" err="1">
                <a:effectLst/>
              </a:rPr>
              <a:t>kV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li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pasaytiruvchi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podstansiyalar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bilan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bog‘lash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Ana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shu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elektr</a:t>
            </a:r>
            <a:r>
              <a:rPr lang="ru-RU" dirty="0">
                <a:effectLst/>
              </a:rPr>
              <a:t> t </a:t>
            </a:r>
            <a:r>
              <a:rPr lang="ru-RU" dirty="0" err="1">
                <a:effectLst/>
              </a:rPr>
              <a:t>a’minot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sxemasini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ko‘rib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chiqamiz</a:t>
            </a:r>
            <a:r>
              <a:rPr lang="ru-RU" dirty="0">
                <a:effectLst/>
              </a:rPr>
              <a:t>. </a:t>
            </a:r>
          </a:p>
          <a:p>
            <a:r>
              <a:rPr lang="ru-RU" dirty="0" err="1">
                <a:effectLst/>
              </a:rPr>
              <a:t>Faraz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qilaylik</a:t>
            </a:r>
            <a:r>
              <a:rPr lang="ru-RU" dirty="0">
                <a:effectLst/>
              </a:rPr>
              <a:t>, 10-rasmda </a:t>
            </a:r>
            <a:r>
              <a:rPr lang="ru-RU" dirty="0" err="1">
                <a:effectLst/>
              </a:rPr>
              <a:t>sanoat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korxonasi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va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tarmoq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podstansiyasi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ya’ni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elektr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tarmoqlar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boshqarmasiga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qarashli</a:t>
            </a:r>
            <a:r>
              <a:rPr lang="ru-RU" dirty="0">
                <a:effectLst/>
              </a:rPr>
              <a:t> 35/10 </a:t>
            </a:r>
            <a:r>
              <a:rPr lang="ru-RU" dirty="0" err="1">
                <a:effectLst/>
              </a:rPr>
              <a:t>yoki</a:t>
            </a:r>
            <a:r>
              <a:rPr lang="ru-RU" dirty="0">
                <a:effectLst/>
              </a:rPr>
              <a:t> 35/6 </a:t>
            </a:r>
            <a:r>
              <a:rPr lang="ru-RU" dirty="0" err="1">
                <a:effectLst/>
              </a:rPr>
              <a:t>kV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kuchlanishli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podstansiya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berilgan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Korxonaning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elektr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ta’minoti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tizimini</a:t>
            </a:r>
            <a:r>
              <a:rPr lang="ru-RU" dirty="0">
                <a:effectLst/>
              </a:rPr>
              <a:t> (ETT) </a:t>
            </a:r>
            <a:r>
              <a:rPr lang="ru-RU" dirty="0" err="1">
                <a:effectLst/>
              </a:rPr>
              <a:t>loyihalashtirish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kerak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Har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bir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sex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yoki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bo‘linma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va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butun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korxonaning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elektr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yuklamasi</a:t>
            </a:r>
            <a:r>
              <a:rPr lang="ru-RU" dirty="0">
                <a:effectLst/>
              </a:rPr>
              <a:t> ( </a:t>
            </a:r>
            <a:r>
              <a:rPr lang="ru-RU" dirty="0" err="1">
                <a:effectLst/>
              </a:rPr>
              <a:t>yuklamasi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jadvaldan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aniqlanadi</a:t>
            </a:r>
            <a:r>
              <a:rPr lang="ru-RU" dirty="0">
                <a:effectLst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95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077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234" y="483079"/>
            <a:ext cx="10817523" cy="59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083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463" y="379563"/>
            <a:ext cx="10860657" cy="59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6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ta’minoti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tizimining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texnik-iqtisodiy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ko‘rsatkichlari</a:t>
            </a:r>
            <a:r>
              <a:rPr lang="en-US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408" y="1935921"/>
            <a:ext cx="11662913" cy="461152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effectLst/>
              </a:rPr>
              <a:t>Hozirgi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bozor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iqtisodiyoti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tobora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rivojlanib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borayotgan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vaqtda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iqtisodiy</a:t>
            </a:r>
            <a:r>
              <a:rPr lang="en-US" dirty="0">
                <a:effectLst/>
              </a:rPr>
              <a:t> </a:t>
            </a:r>
            <a:r>
              <a:rPr lang="en-US" baseline="-25000" dirty="0">
                <a:effectLst/>
              </a:rPr>
              <a:t> </a:t>
            </a:r>
            <a:r>
              <a:rPr lang="en-US" dirty="0" err="1">
                <a:effectLst/>
              </a:rPr>
              <a:t>ko‘rsatkichlar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ahamiyatga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ega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Iqtisodiy</a:t>
            </a:r>
            <a:r>
              <a:rPr lang="en-US" dirty="0">
                <a:effectLst/>
              </a:rPr>
              <a:t> 	</a:t>
            </a:r>
            <a:r>
              <a:rPr lang="en-US" dirty="0" err="1">
                <a:effectLst/>
              </a:rPr>
              <a:t>ko‘rsatkichlarni</a:t>
            </a:r>
            <a:r>
              <a:rPr lang="en-US" dirty="0">
                <a:effectLst/>
              </a:rPr>
              <a:t> 	</a:t>
            </a:r>
            <a:r>
              <a:rPr lang="en-US" dirty="0" err="1">
                <a:effectLst/>
              </a:rPr>
              <a:t>chuqur</a:t>
            </a:r>
            <a:r>
              <a:rPr lang="en-US" dirty="0">
                <a:effectLst/>
              </a:rPr>
              <a:t> 	</a:t>
            </a:r>
            <a:r>
              <a:rPr lang="en-US" dirty="0" err="1">
                <a:effectLst/>
              </a:rPr>
              <a:t>o‘rganish</a:t>
            </a:r>
            <a:r>
              <a:rPr lang="en-US" dirty="0">
                <a:effectLst/>
              </a:rPr>
              <a:t> 	</a:t>
            </a:r>
            <a:r>
              <a:rPr lang="en-US" dirty="0" err="1">
                <a:effectLst/>
              </a:rPr>
              <a:t>talab</a:t>
            </a:r>
            <a:r>
              <a:rPr lang="en-US" dirty="0">
                <a:effectLst/>
              </a:rPr>
              <a:t> 	</a:t>
            </a:r>
            <a:r>
              <a:rPr lang="en-US" dirty="0" err="1">
                <a:effectLst/>
              </a:rPr>
              <a:t>etiladi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Elektroenergetikada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iqtisodiyotning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ko‘rsatkichlari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quyidagilar</a:t>
            </a:r>
            <a:r>
              <a:rPr lang="en-US" dirty="0">
                <a:effectLst/>
              </a:rPr>
              <a:t>: </a:t>
            </a:r>
            <a:endParaRPr lang="ru-RU" dirty="0">
              <a:effectLst/>
            </a:endParaRPr>
          </a:p>
          <a:p>
            <a:pPr lvl="0" fontAlgn="base"/>
            <a:r>
              <a:rPr lang="en-US" i="1" dirty="0" err="1">
                <a:effectLst/>
              </a:rPr>
              <a:t>Kapital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mablag</a:t>
            </a:r>
            <a:r>
              <a:rPr lang="en-US" i="1" dirty="0">
                <a:effectLst/>
              </a:rPr>
              <a:t>‘, </a:t>
            </a:r>
            <a:r>
              <a:rPr lang="en-US" dirty="0">
                <a:effectLst/>
              </a:rPr>
              <a:t>K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belgilanadi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Davlat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boshqa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muassasalar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xorijiy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banklar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shaxsiy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mablag‘lar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hisobidan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shakllanuvchi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mablag</a:t>
            </a:r>
            <a:r>
              <a:rPr lang="en-US" dirty="0">
                <a:effectLst/>
              </a:rPr>
              <a:t>‘ </a:t>
            </a:r>
            <a:r>
              <a:rPr lang="en-US" dirty="0" err="1">
                <a:effectLst/>
              </a:rPr>
              <a:t>bo‘lib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inshootlar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ya’ni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uzatish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liniyalari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stansiya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podstansiya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boshqa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en-US" dirty="0">
                <a:effectLst/>
              </a:rPr>
              <a:t> </a:t>
            </a:r>
            <a:r>
              <a:rPr lang="ru-RU" dirty="0" err="1">
                <a:effectLst/>
              </a:rPr>
              <a:t>elektroenergetika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inshootlari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qurilishiga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sarflanadi</a:t>
            </a:r>
            <a:r>
              <a:rPr lang="ru-RU" dirty="0">
                <a:effectLst/>
              </a:rPr>
              <a:t>. </a:t>
            </a:r>
          </a:p>
          <a:p>
            <a:pPr lvl="0" fontAlgn="base"/>
            <a:r>
              <a:rPr lang="en-US" i="1" dirty="0">
                <a:effectLst/>
              </a:rPr>
              <a:t>1 k W *</a:t>
            </a:r>
            <a:r>
              <a:rPr lang="en-US" i="1" dirty="0" err="1">
                <a:effectLst/>
              </a:rPr>
              <a:t>soat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elektr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energiyasining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narxi</a:t>
            </a:r>
            <a:r>
              <a:rPr lang="en-US" i="1" dirty="0">
                <a:effectLst/>
              </a:rPr>
              <a:t>,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belgilanadi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pPr lvl="0" fontAlgn="base"/>
            <a:r>
              <a:rPr lang="en-US" i="1" dirty="0" err="1">
                <a:effectLst/>
              </a:rPr>
              <a:t>Elektr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tarmoqdan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yil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davomida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foydalanishning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umumiy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xarajatlari</a:t>
            </a:r>
            <a:r>
              <a:rPr lang="en-US" i="1" dirty="0">
                <a:effectLst/>
              </a:rPr>
              <a:t>, </a:t>
            </a:r>
            <a:r>
              <a:rPr lang="en-US" dirty="0">
                <a:effectLst/>
              </a:rPr>
              <a:t>/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belgilanadi</a:t>
            </a:r>
            <a:r>
              <a:rPr lang="en-US" dirty="0">
                <a:effectLst/>
              </a:rPr>
              <a:t>. 	 </a:t>
            </a:r>
            <a:endParaRPr lang="ru-RU" dirty="0">
              <a:effectLst/>
            </a:endParaRPr>
          </a:p>
          <a:p>
            <a:pPr lvl="0" fontAlgn="base"/>
            <a:r>
              <a:rPr lang="en-US" i="1" dirty="0" err="1">
                <a:effectLst/>
              </a:rPr>
              <a:t>Elektr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energiyasi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tannarxi</a:t>
            </a:r>
            <a:r>
              <a:rPr lang="en-US" i="1" dirty="0">
                <a:effectLst/>
              </a:rPr>
              <a:t>, </a:t>
            </a:r>
            <a:r>
              <a:rPr lang="en-US" i="1" dirty="0" err="1">
                <a:effectLst/>
              </a:rPr>
              <a:t>po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belgilanadi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pPr lvl="0" fontAlgn="base"/>
            <a:r>
              <a:rPr lang="en-US" i="1" dirty="0" err="1">
                <a:effectLst/>
              </a:rPr>
              <a:t>Ziyon</a:t>
            </a:r>
            <a:r>
              <a:rPr lang="en-US" i="1" dirty="0">
                <a:effectLst/>
              </a:rPr>
              <a:t>.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ta’minlash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uzilganda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sanoat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korxonasi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ziyon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belgilanadi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pPr lvl="0" fontAlgn="base"/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stansiya</a:t>
            </a:r>
            <a:r>
              <a:rPr lang="en-US" dirty="0">
                <a:effectLst/>
              </a:rPr>
              <a:t>, EUL, </a:t>
            </a:r>
            <a:r>
              <a:rPr lang="en-US" dirty="0" err="1">
                <a:effectLst/>
              </a:rPr>
              <a:t>podstansiyalar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xarajatlarining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sof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daromad</a:t>
            </a:r>
            <a:r>
              <a:rPr lang="en-US" dirty="0">
                <a:effectLst/>
              </a:rPr>
              <a:t> </a:t>
            </a:r>
            <a:r>
              <a:rPr lang="en-US" baseline="-25000" dirty="0">
                <a:effectLst/>
              </a:rPr>
              <a:t> </a:t>
            </a:r>
            <a:r>
              <a:rPr lang="en-US" dirty="0" err="1">
                <a:effectLst/>
              </a:rPr>
              <a:t>hisobidan</a:t>
            </a:r>
            <a:r>
              <a:rPr lang="en-US" dirty="0">
                <a:effectLst/>
              </a:rPr>
              <a:t> </a:t>
            </a:r>
            <a:r>
              <a:rPr lang="en-US" i="1" dirty="0" err="1">
                <a:effectLst/>
              </a:rPr>
              <a:t>qoplanadigan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vaqt</a:t>
            </a:r>
            <a:r>
              <a:rPr lang="en-US" i="1" dirty="0">
                <a:effectLst/>
              </a:rPr>
              <a:t>, TQ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belgilanadi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sistemaning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kapital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mablag‘i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tashkil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qiluvchilari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ya’ni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stansiya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podstansiya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EULning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kapital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mablag‘laridan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iborat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3747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17</TotalTime>
  <Words>137</Words>
  <Application>Microsoft Office PowerPoint</Application>
  <PresentationFormat>Произвольный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Damask</vt:lpstr>
      <vt:lpstr>ELEKTR YUKLAMA (NAGRUZKA) VA ELEKTR ENERGIYA SARFINI HISOBLASH </vt:lpstr>
      <vt:lpstr>Elektr ta’minoti sxemalari </vt:lpstr>
      <vt:lpstr>Презентация PowerPoint</vt:lpstr>
      <vt:lpstr>Презентация PowerPoint</vt:lpstr>
      <vt:lpstr>Презентация PowerPoint</vt:lpstr>
      <vt:lpstr>Elektr ta’minoti tizimining texnik-iqtisodiy ko‘rsatkichlari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 YUKLAMA (NAGRUZKA) VA ELEKTR ENERGIYA SARFINI HISOBLASH</dc:title>
  <dc:creator>Электрик</dc:creator>
  <cp:lastModifiedBy>Elektrik</cp:lastModifiedBy>
  <cp:revision>3</cp:revision>
  <dcterms:created xsi:type="dcterms:W3CDTF">2021-12-24T05:01:50Z</dcterms:created>
  <dcterms:modified xsi:type="dcterms:W3CDTF">2023-07-07T10:01:12Z</dcterms:modified>
</cp:coreProperties>
</file>