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7" r:id="rId1"/>
  </p:sldMasterIdLst>
  <p:sldIdLst>
    <p:sldId id="260" r:id="rId2"/>
    <p:sldId id="256" r:id="rId3"/>
    <p:sldId id="261" r:id="rId4"/>
    <p:sldId id="257" r:id="rId5"/>
    <p:sldId id="258" r:id="rId6"/>
    <p:sldId id="259" r:id="rId7"/>
    <p:sldId id="263" r:id="rId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0" d="100"/>
          <a:sy n="60" d="100"/>
        </p:scale>
        <p:origin x="-78" y="-8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35D71E03-A57A-4F08-8801-C78D574825FC}" type="datetimeFigureOut">
              <a:rPr lang="ru-RU" smtClean="0"/>
              <a:t>07.07.2023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C4A14E9-A378-479B-AEEB-D6F2A4A54AEB}" type="slidenum">
              <a:rPr lang="ru-RU" smtClean="0"/>
              <a:t>‹#›</a:t>
            </a:fld>
            <a:endParaRPr lang="ru-RU"/>
          </a:p>
        </p:txBody>
      </p:sp>
    </p:spTree>
    <p:extLst>
      <p:ext uri="{BB962C8B-B14F-4D97-AF65-F5344CB8AC3E}">
        <p14:creationId xmlns:p14="http://schemas.microsoft.com/office/powerpoint/2010/main" val="3221876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5D71E03-A57A-4F08-8801-C78D574825FC}" type="datetimeFigureOut">
              <a:rPr lang="ru-RU" smtClean="0"/>
              <a:t>07.07.2023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C4A14E9-A378-479B-AEEB-D6F2A4A54AEB}" type="slidenum">
              <a:rPr lang="ru-RU" smtClean="0"/>
              <a:t>‹#›</a:t>
            </a:fld>
            <a:endParaRPr lang="ru-RU"/>
          </a:p>
        </p:txBody>
      </p:sp>
    </p:spTree>
    <p:extLst>
      <p:ext uri="{BB962C8B-B14F-4D97-AF65-F5344CB8AC3E}">
        <p14:creationId xmlns:p14="http://schemas.microsoft.com/office/powerpoint/2010/main" val="766291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5D71E03-A57A-4F08-8801-C78D574825FC}" type="datetimeFigureOut">
              <a:rPr lang="ru-RU" smtClean="0"/>
              <a:t>07.07.2023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C4A14E9-A378-479B-AEEB-D6F2A4A54AEB}"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7246268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5D71E03-A57A-4F08-8801-C78D574825FC}" type="datetimeFigureOut">
              <a:rPr lang="ru-RU" smtClean="0"/>
              <a:t>07.07.2023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C4A14E9-A378-479B-AEEB-D6F2A4A54AEB}" type="slidenum">
              <a:rPr lang="ru-RU" smtClean="0"/>
              <a:t>‹#›</a:t>
            </a:fld>
            <a:endParaRPr lang="ru-RU"/>
          </a:p>
        </p:txBody>
      </p:sp>
    </p:spTree>
    <p:extLst>
      <p:ext uri="{BB962C8B-B14F-4D97-AF65-F5344CB8AC3E}">
        <p14:creationId xmlns:p14="http://schemas.microsoft.com/office/powerpoint/2010/main" val="42054990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5D71E03-A57A-4F08-8801-C78D574825FC}" type="datetimeFigureOut">
              <a:rPr lang="ru-RU" smtClean="0"/>
              <a:t>07.07.2023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C4A14E9-A378-479B-AEEB-D6F2A4A54AEB}"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648190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5D71E03-A57A-4F08-8801-C78D574825FC}" type="datetimeFigureOut">
              <a:rPr lang="ru-RU" smtClean="0"/>
              <a:t>07.07.2023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C4A14E9-A378-479B-AEEB-D6F2A4A54AEB}" type="slidenum">
              <a:rPr lang="ru-RU" smtClean="0"/>
              <a:t>‹#›</a:t>
            </a:fld>
            <a:endParaRPr lang="ru-RU"/>
          </a:p>
        </p:txBody>
      </p:sp>
    </p:spTree>
    <p:extLst>
      <p:ext uri="{BB962C8B-B14F-4D97-AF65-F5344CB8AC3E}">
        <p14:creationId xmlns:p14="http://schemas.microsoft.com/office/powerpoint/2010/main" val="8258468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5D71E03-A57A-4F08-8801-C78D574825FC}" type="datetimeFigureOut">
              <a:rPr lang="ru-RU" smtClean="0"/>
              <a:t>07.07.2023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C4A14E9-A378-479B-AEEB-D6F2A4A54AEB}" type="slidenum">
              <a:rPr lang="ru-RU" smtClean="0"/>
              <a:t>‹#›</a:t>
            </a:fld>
            <a:endParaRPr lang="ru-RU"/>
          </a:p>
        </p:txBody>
      </p:sp>
    </p:spTree>
    <p:extLst>
      <p:ext uri="{BB962C8B-B14F-4D97-AF65-F5344CB8AC3E}">
        <p14:creationId xmlns:p14="http://schemas.microsoft.com/office/powerpoint/2010/main" val="30639328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5D71E03-A57A-4F08-8801-C78D574825FC}" type="datetimeFigureOut">
              <a:rPr lang="ru-RU" smtClean="0"/>
              <a:t>07.07.2023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C4A14E9-A378-479B-AEEB-D6F2A4A54AEB}" type="slidenum">
              <a:rPr lang="ru-RU" smtClean="0"/>
              <a:t>‹#›</a:t>
            </a:fld>
            <a:endParaRPr lang="ru-RU"/>
          </a:p>
        </p:txBody>
      </p:sp>
    </p:spTree>
    <p:extLst>
      <p:ext uri="{BB962C8B-B14F-4D97-AF65-F5344CB8AC3E}">
        <p14:creationId xmlns:p14="http://schemas.microsoft.com/office/powerpoint/2010/main" val="3892082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5D71E03-A57A-4F08-8801-C78D574825FC}" type="datetimeFigureOut">
              <a:rPr lang="ru-RU" smtClean="0"/>
              <a:t>07.07.2023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C4A14E9-A378-479B-AEEB-D6F2A4A54AEB}" type="slidenum">
              <a:rPr lang="ru-RU" smtClean="0"/>
              <a:t>‹#›</a:t>
            </a:fld>
            <a:endParaRPr lang="ru-RU"/>
          </a:p>
        </p:txBody>
      </p:sp>
    </p:spTree>
    <p:extLst>
      <p:ext uri="{BB962C8B-B14F-4D97-AF65-F5344CB8AC3E}">
        <p14:creationId xmlns:p14="http://schemas.microsoft.com/office/powerpoint/2010/main" val="420342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5D71E03-A57A-4F08-8801-C78D574825FC}" type="datetimeFigureOut">
              <a:rPr lang="ru-RU" smtClean="0"/>
              <a:t>07.07.2023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C4A14E9-A378-479B-AEEB-D6F2A4A54AEB}" type="slidenum">
              <a:rPr lang="ru-RU" smtClean="0"/>
              <a:t>‹#›</a:t>
            </a:fld>
            <a:endParaRPr lang="ru-RU"/>
          </a:p>
        </p:txBody>
      </p:sp>
    </p:spTree>
    <p:extLst>
      <p:ext uri="{BB962C8B-B14F-4D97-AF65-F5344CB8AC3E}">
        <p14:creationId xmlns:p14="http://schemas.microsoft.com/office/powerpoint/2010/main" val="1855967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35D71E03-A57A-4F08-8801-C78D574825FC}" type="datetimeFigureOut">
              <a:rPr lang="ru-RU" smtClean="0"/>
              <a:t>07.07.2023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C4A14E9-A378-479B-AEEB-D6F2A4A54AEB}" type="slidenum">
              <a:rPr lang="ru-RU" smtClean="0"/>
              <a:t>‹#›</a:t>
            </a:fld>
            <a:endParaRPr lang="ru-RU"/>
          </a:p>
        </p:txBody>
      </p:sp>
    </p:spTree>
    <p:extLst>
      <p:ext uri="{BB962C8B-B14F-4D97-AF65-F5344CB8AC3E}">
        <p14:creationId xmlns:p14="http://schemas.microsoft.com/office/powerpoint/2010/main" val="51118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35D71E03-A57A-4F08-8801-C78D574825FC}" type="datetimeFigureOut">
              <a:rPr lang="ru-RU" smtClean="0"/>
              <a:t>07.07.2023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C4A14E9-A378-479B-AEEB-D6F2A4A54AEB}" type="slidenum">
              <a:rPr lang="ru-RU" smtClean="0"/>
              <a:t>‹#›</a:t>
            </a:fld>
            <a:endParaRPr lang="ru-RU"/>
          </a:p>
        </p:txBody>
      </p:sp>
    </p:spTree>
    <p:extLst>
      <p:ext uri="{BB962C8B-B14F-4D97-AF65-F5344CB8AC3E}">
        <p14:creationId xmlns:p14="http://schemas.microsoft.com/office/powerpoint/2010/main" val="2736596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35D71E03-A57A-4F08-8801-C78D574825FC}" type="datetimeFigureOut">
              <a:rPr lang="ru-RU" smtClean="0"/>
              <a:t>07.07.2023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C4A14E9-A378-479B-AEEB-D6F2A4A54AEB}" type="slidenum">
              <a:rPr lang="ru-RU" smtClean="0"/>
              <a:t>‹#›</a:t>
            </a:fld>
            <a:endParaRPr lang="ru-RU"/>
          </a:p>
        </p:txBody>
      </p:sp>
    </p:spTree>
    <p:extLst>
      <p:ext uri="{BB962C8B-B14F-4D97-AF65-F5344CB8AC3E}">
        <p14:creationId xmlns:p14="http://schemas.microsoft.com/office/powerpoint/2010/main" val="4206524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D71E03-A57A-4F08-8801-C78D574825FC}" type="datetimeFigureOut">
              <a:rPr lang="ru-RU" smtClean="0"/>
              <a:t>07.07.2023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C4A14E9-A378-479B-AEEB-D6F2A4A54AEB}" type="slidenum">
              <a:rPr lang="ru-RU" smtClean="0"/>
              <a:t>‹#›</a:t>
            </a:fld>
            <a:endParaRPr lang="ru-RU"/>
          </a:p>
        </p:txBody>
      </p:sp>
    </p:spTree>
    <p:extLst>
      <p:ext uri="{BB962C8B-B14F-4D97-AF65-F5344CB8AC3E}">
        <p14:creationId xmlns:p14="http://schemas.microsoft.com/office/powerpoint/2010/main" val="4009771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35D71E03-A57A-4F08-8801-C78D574825FC}" type="datetimeFigureOut">
              <a:rPr lang="ru-RU" smtClean="0"/>
              <a:t>07.07.2023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C4A14E9-A378-479B-AEEB-D6F2A4A54AEB}" type="slidenum">
              <a:rPr lang="ru-RU" smtClean="0"/>
              <a:t>‹#›</a:t>
            </a:fld>
            <a:endParaRPr lang="ru-RU"/>
          </a:p>
        </p:txBody>
      </p:sp>
    </p:spTree>
    <p:extLst>
      <p:ext uri="{BB962C8B-B14F-4D97-AF65-F5344CB8AC3E}">
        <p14:creationId xmlns:p14="http://schemas.microsoft.com/office/powerpoint/2010/main" val="788441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5D71E03-A57A-4F08-8801-C78D574825FC}" type="datetimeFigureOut">
              <a:rPr lang="ru-RU" smtClean="0"/>
              <a:t>07.07.2023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C4A14E9-A378-479B-AEEB-D6F2A4A54AEB}" type="slidenum">
              <a:rPr lang="ru-RU" smtClean="0"/>
              <a:t>‹#›</a:t>
            </a:fld>
            <a:endParaRPr lang="ru-RU"/>
          </a:p>
        </p:txBody>
      </p:sp>
    </p:spTree>
    <p:extLst>
      <p:ext uri="{BB962C8B-B14F-4D97-AF65-F5344CB8AC3E}">
        <p14:creationId xmlns:p14="http://schemas.microsoft.com/office/powerpoint/2010/main" val="873037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5D71E03-A57A-4F08-8801-C78D574825FC}" type="datetimeFigureOut">
              <a:rPr lang="ru-RU" smtClean="0"/>
              <a:t>07.07.2023</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C4A14E9-A378-479B-AEEB-D6F2A4A54AEB}" type="slidenum">
              <a:rPr lang="ru-RU" smtClean="0"/>
              <a:t>‹#›</a:t>
            </a:fld>
            <a:endParaRPr lang="ru-RU"/>
          </a:p>
        </p:txBody>
      </p:sp>
    </p:spTree>
    <p:extLst>
      <p:ext uri="{BB962C8B-B14F-4D97-AF65-F5344CB8AC3E}">
        <p14:creationId xmlns:p14="http://schemas.microsoft.com/office/powerpoint/2010/main" val="2538367822"/>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 id="2147483809" r:id="rId12"/>
    <p:sldLayoutId id="2147483810" r:id="rId13"/>
    <p:sldLayoutId id="2147483811" r:id="rId14"/>
    <p:sldLayoutId id="2147483812" r:id="rId15"/>
    <p:sldLayoutId id="214748381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32" name="Объект 1131"/>
          <p:cNvPicPr>
            <a:picLocks noGrp="1" noChangeAspect="1"/>
          </p:cNvPicPr>
          <p:nvPr>
            <p:ph idx="1"/>
          </p:nvPr>
        </p:nvPicPr>
        <p:blipFill rotWithShape="1">
          <a:blip r:embed="rId2"/>
          <a:srcRect l="39308" t="26304" r="25230" b="11675"/>
          <a:stretch/>
        </p:blipFill>
        <p:spPr>
          <a:xfrm>
            <a:off x="838200" y="129396"/>
            <a:ext cx="9532189" cy="6616462"/>
          </a:xfrm>
          <a:prstGeom prst="rect">
            <a:avLst/>
          </a:prstGeom>
        </p:spPr>
      </p:pic>
      <p:sp>
        <p:nvSpPr>
          <p:cNvPr id="59" name="Rectangle 56"/>
          <p:cNvSpPr>
            <a:spLocks noChangeArrowheads="1"/>
          </p:cNvSpPr>
          <p:nvPr/>
        </p:nvSpPr>
        <p:spPr bwMode="auto">
          <a:xfrm>
            <a:off x="185737" y="46582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69900" algn="just" defTabSz="914400" rtl="0" eaLnBrk="0" fontAlgn="base" latinLnBrk="0" hangingPunct="0">
              <a:lnSpc>
                <a:spcPct val="100000"/>
              </a:lnSpc>
              <a:spcBef>
                <a:spcPct val="0"/>
              </a:spcBef>
              <a:spcAft>
                <a:spcPct val="0"/>
              </a:spcAft>
              <a:buClrTx/>
              <a:buSzTx/>
              <a:buFontTx/>
              <a:buNone/>
              <a:tabLst/>
            </a:pPr>
            <a:r>
              <a:rPr kumimoji="0" lang="uz-Cyrl-UZ" altLang="ko-KR"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uz-Cyrl-UZ" altLang="ko-KR" sz="1800" b="0" i="0" u="none" strike="noStrike" cap="none" normalizeH="0" baseline="0" smtClean="0">
              <a:ln>
                <a:noFill/>
              </a:ln>
              <a:solidFill>
                <a:schemeClr val="tx1"/>
              </a:solidFill>
              <a:effectLst/>
              <a:latin typeface="Arial" panose="020B0604020202020204" pitchFamily="34" charset="0"/>
            </a:endParaRPr>
          </a:p>
        </p:txBody>
      </p:sp>
      <p:sp>
        <p:nvSpPr>
          <p:cNvPr id="61" name="Rectangle 57"/>
          <p:cNvSpPr>
            <a:spLocks noChangeArrowheads="1"/>
          </p:cNvSpPr>
          <p:nvPr/>
        </p:nvSpPr>
        <p:spPr bwMode="auto">
          <a:xfrm>
            <a:off x="223837" y="1068789"/>
            <a:ext cx="231986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1143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69900" algn="l" defTabSz="914400" rtl="0" eaLnBrk="0" fontAlgn="base" latinLnBrk="0" hangingPunct="0">
              <a:lnSpc>
                <a:spcPct val="100000"/>
              </a:lnSpc>
              <a:spcBef>
                <a:spcPct val="0"/>
              </a:spcBef>
              <a:spcAft>
                <a:spcPct val="0"/>
              </a:spcAft>
              <a:buClrTx/>
              <a:buSzTx/>
              <a:buFontTx/>
              <a:buNone/>
              <a:tabLst/>
            </a:pPr>
            <a:r>
              <a:rPr kumimoji="0" lang="uz-Cyrl-UZ" altLang="ko-KR"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endParaRPr kumimoji="0" lang="ru-RU" altLang="ko-KR" sz="800" b="0" i="0" u="none" strike="noStrike" cap="none" normalizeH="0" baseline="0" dirty="0" smtClean="0">
              <a:ln>
                <a:noFill/>
              </a:ln>
              <a:solidFill>
                <a:schemeClr val="tx1"/>
              </a:solidFill>
              <a:effectLst/>
            </a:endParaRPr>
          </a:p>
          <a:p>
            <a:pPr marL="0" marR="0" lvl="0" indent="469900" algn="l" defTabSz="914400" rtl="0" eaLnBrk="0" fontAlgn="base" latinLnBrk="0" hangingPunct="0">
              <a:lnSpc>
                <a:spcPct val="100000"/>
              </a:lnSpc>
              <a:spcBef>
                <a:spcPct val="0"/>
              </a:spcBef>
              <a:spcAft>
                <a:spcPct val="0"/>
              </a:spcAft>
              <a:buClrTx/>
              <a:buSzTx/>
              <a:buFontTx/>
              <a:buNone/>
              <a:tabLst/>
            </a:pPr>
            <a:endParaRPr kumimoji="0" lang="ru-RU" altLang="ko-K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49237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a:srcRect l="39524" t="21322" r="24920" b="11376"/>
          <a:stretch/>
        </p:blipFill>
        <p:spPr>
          <a:xfrm>
            <a:off x="812800" y="0"/>
            <a:ext cx="9753600" cy="6211669"/>
          </a:xfrm>
          <a:prstGeom prst="rect">
            <a:avLst/>
          </a:prstGeom>
        </p:spPr>
      </p:pic>
      <p:sp>
        <p:nvSpPr>
          <p:cNvPr id="5" name="Прямоугольник 4"/>
          <p:cNvSpPr/>
          <p:nvPr/>
        </p:nvSpPr>
        <p:spPr>
          <a:xfrm>
            <a:off x="1219200" y="6211669"/>
            <a:ext cx="9347200" cy="646331"/>
          </a:xfrm>
          <a:prstGeom prst="rect">
            <a:avLst/>
          </a:prstGeom>
        </p:spPr>
        <p:txBody>
          <a:bodyPr wrap="square">
            <a:spAutoFit/>
          </a:bodyPr>
          <a:lstStyle/>
          <a:p>
            <a:r>
              <a:rPr lang="uz-Cyrl-UZ" kern="100" dirty="0" smtClean="0">
                <a:effectLst/>
                <a:latin typeface="Times New Roman" panose="02020603050405020304" pitchFamily="18" charset="0"/>
                <a:ea typeface="Batang"/>
              </a:rPr>
              <a:t>Бу ерда майдон йўналиши электростатик куч йўналишига тенг. Агар Q[C] заряди Р нуқтасида жойлашган бўлса, </a:t>
            </a:r>
            <a:r>
              <a:rPr lang="uz-Latn-UZ" kern="100" dirty="0" smtClean="0">
                <a:effectLst/>
                <a:latin typeface="Times New Roman" panose="02020603050405020304" pitchFamily="18" charset="0"/>
                <a:ea typeface="Batang"/>
              </a:rPr>
              <a:t>Q </a:t>
            </a:r>
            <a:r>
              <a:rPr lang="uz-Cyrl-UZ" kern="100" dirty="0" smtClean="0">
                <a:effectLst/>
                <a:latin typeface="Times New Roman" panose="02020603050405020304" pitchFamily="18" charset="0"/>
                <a:ea typeface="Batang"/>
              </a:rPr>
              <a:t>зарядига таъсир этувчи </a:t>
            </a:r>
            <a:r>
              <a:rPr lang="uz-Cyrl-UZ" dirty="0"/>
              <a:t>электростатик куч, қуйидагига тенг:</a:t>
            </a:r>
            <a:endParaRPr lang="ru-RU" dirty="0"/>
          </a:p>
        </p:txBody>
      </p:sp>
    </p:spTree>
    <p:extLst>
      <p:ext uri="{BB962C8B-B14F-4D97-AF65-F5344CB8AC3E}">
        <p14:creationId xmlns:p14="http://schemas.microsoft.com/office/powerpoint/2010/main" val="1439404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ChangeArrowheads="1"/>
          </p:cNvSpPr>
          <p:nvPr/>
        </p:nvSpPr>
        <p:spPr bwMode="auto">
          <a:xfrm>
            <a:off x="275771" y="1393371"/>
            <a:ext cx="12726294" cy="1621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graphicFrame>
        <p:nvGraphicFramePr>
          <p:cNvPr id="8" name="Объект 7"/>
          <p:cNvGraphicFramePr>
            <a:graphicFrameLocks noChangeAspect="1"/>
          </p:cNvGraphicFramePr>
          <p:nvPr>
            <p:extLst>
              <p:ext uri="{D42A27DB-BD31-4B8C-83A1-F6EECF244321}">
                <p14:modId xmlns:p14="http://schemas.microsoft.com/office/powerpoint/2010/main" val="2356789493"/>
              </p:ext>
            </p:extLst>
          </p:nvPr>
        </p:nvGraphicFramePr>
        <p:xfrm>
          <a:off x="4928054" y="286219"/>
          <a:ext cx="2589213" cy="709613"/>
        </p:xfrm>
        <a:graphic>
          <a:graphicData uri="http://schemas.openxmlformats.org/presentationml/2006/ole">
            <mc:AlternateContent xmlns:mc="http://schemas.openxmlformats.org/markup-compatibility/2006">
              <mc:Choice xmlns:v="urn:schemas-microsoft-com:vml" Requires="v">
                <p:oleObj spid="_x0000_s2060" name="Уравнение" r:id="rId3" imgW="736560" imgH="203040" progId="Equation.3">
                  <p:embed/>
                </p:oleObj>
              </mc:Choice>
              <mc:Fallback>
                <p:oleObj name="Уравнение" r:id="rId3" imgW="736560" imgH="203040" progId="Equation.3">
                  <p:embed/>
                  <p:pic>
                    <p:nvPicPr>
                      <p:cNvPr id="0" name="Object 4"/>
                      <p:cNvPicPr>
                        <a:picLocks noChangeAspect="1" noChangeArrowheads="1"/>
                      </p:cNvPicPr>
                      <p:nvPr/>
                    </p:nvPicPr>
                    <p:blipFill>
                      <a:blip r:embed="rId4"/>
                      <a:srcRect/>
                      <a:stretch>
                        <a:fillRect/>
                      </a:stretch>
                    </p:blipFill>
                    <p:spPr bwMode="auto">
                      <a:xfrm>
                        <a:off x="4928054" y="286219"/>
                        <a:ext cx="2589213" cy="709613"/>
                      </a:xfrm>
                      <a:prstGeom prst="rect">
                        <a:avLst/>
                      </a:prstGeom>
                      <a:noFill/>
                    </p:spPr>
                  </p:pic>
                </p:oleObj>
              </mc:Fallback>
            </mc:AlternateContent>
          </a:graphicData>
        </a:graphic>
      </p:graphicFrame>
      <p:sp>
        <p:nvSpPr>
          <p:cNvPr id="9" name="Rectangle 6"/>
          <p:cNvSpPr>
            <a:spLocks noChangeArrowheads="1"/>
          </p:cNvSpPr>
          <p:nvPr/>
        </p:nvSpPr>
        <p:spPr bwMode="auto">
          <a:xfrm>
            <a:off x="174170" y="1188231"/>
            <a:ext cx="12017829" cy="5170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uz-Cyrl-UZ" altLang="ko-KR" sz="2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Электр майдонининг чизиқлари . </a:t>
            </a:r>
            <a:r>
              <a:rPr kumimoji="0" lang="uz-Cyrl-UZ" altLang="ko-KR" sz="2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Электр майдонини кўзга кўринадиган қилиш учун, биз электр майдони чизиқлари йўналишини кўрсатиш учун, бўшлиқнинг турли нуқталарида бир қатор чизиқлар ўтказамиз. Куч чизиқларининг хусусиятларини қуйидаги бандлар билан умумлаштирамиз:</a:t>
            </a:r>
            <a:endParaRPr kumimoji="0" lang="ru-RU" altLang="ko-KR" sz="22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z-Cyrl-UZ" altLang="ko-KR" sz="2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1) Куч чизиқлари электр майдонининг йўналишини кўрсатишади; майдон ҳар қандай нуқтада куч чизиқларига яқин йўналиши бўйича кўрсатилади.</a:t>
            </a:r>
            <a:endParaRPr kumimoji="0" lang="ru-RU" altLang="ko-KR" sz="22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z-Cyrl-UZ" altLang="ko-KR" sz="2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2) Чизиқлар шундай ўтказилиши керакки, Е электр майдони, мазкур чизиқларга перпендикуляр бўлган майдон бирлигидан ўтган чизиқлар сонига мутаносиб бўлиши керак.</a:t>
            </a:r>
            <a:endParaRPr kumimoji="0" lang="ru-RU" altLang="ko-KR" sz="22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ko-KR" sz="2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3) </a:t>
            </a:r>
            <a:r>
              <a:rPr kumimoji="0" lang="uz-Cyrl-UZ" altLang="ko-KR" sz="2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Электр майдони чизиқлар фақат мусбат зарядларда бошланади ва манфий зарядларда тугайди</a:t>
            </a:r>
            <a:r>
              <a:rPr kumimoji="0" lang="ru-RU" altLang="ko-KR" sz="2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endParaRPr kumimoji="0" lang="ru-RU" altLang="ko-KR" sz="22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ko-KR" sz="22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Электроизоляцион</a:t>
            </a:r>
            <a:r>
              <a:rPr kumimoji="0" lang="ru-RU" altLang="ko-KR" sz="2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ru-RU" altLang="ko-KR" sz="22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материаллар</a:t>
            </a:r>
            <a:r>
              <a:rPr kumimoji="0" lang="ru-RU" altLang="ko-KR" sz="2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ru-RU" altLang="ko-KR" sz="22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тўғрисида</a:t>
            </a:r>
            <a:r>
              <a:rPr kumimoji="0" lang="ru-RU" altLang="ko-KR" sz="2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ru-RU" altLang="ko-KR" sz="22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маълумотлар</a:t>
            </a:r>
            <a:r>
              <a:rPr kumimoji="0" lang="ru-RU" altLang="ko-KR" sz="2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ru-RU" altLang="ko-KR" sz="2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Эл</a:t>
            </a:r>
            <a:r>
              <a:rPr kumimoji="0" lang="uz-Cyrl-UZ" altLang="ko-KR" sz="2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ектромонтаж ишларини бажаришда алохида эътиборни электроизоляцион  материалларига қаратиш мақсадга мувофиқ. Электр химоя материалларига бир қатор пленкали ва матоли изоляция ленталари, яъни химоя тасмалари, шу билан бирга электрўтказгични ва кабелни хар қандай шароитда ташқи таъсирларга дош берадиган ва уларни химоя этадиган хилма-хил гофрали шланглар, пластик ва пўлат қувирлар ишлатилади. Бунда гофрали шлангларни тўғри қўллаш уларнинг ранги ва диаметрига боғлиқ.</a:t>
            </a:r>
            <a:endParaRPr kumimoji="0" lang="uz-Cyrl-UZ" altLang="ko-KR" sz="2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69962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6056" y="-2225615"/>
            <a:ext cx="10845800" cy="6029863"/>
          </a:xfrm>
        </p:spPr>
        <p:txBody>
          <a:bodyPr>
            <a:noAutofit/>
          </a:bodyPr>
          <a:lstStyle/>
          <a:p>
            <a:pPr latinLnBrk="1"/>
            <a:r>
              <a:rPr lang="uz-Cyrl-UZ" sz="2000" dirty="0" smtClean="0">
                <a:latin typeface="Times New Roman" panose="02020603050405020304" pitchFamily="18" charset="0"/>
                <a:cs typeface="Times New Roman" panose="02020603050405020304" pitchFamily="18" charset="0"/>
              </a:rPr>
              <a:t/>
            </a:r>
            <a:br>
              <a:rPr lang="uz-Cyrl-UZ" sz="2000" dirty="0" smtClean="0">
                <a:latin typeface="Times New Roman" panose="02020603050405020304" pitchFamily="18" charset="0"/>
                <a:cs typeface="Times New Roman" panose="02020603050405020304" pitchFamily="18" charset="0"/>
              </a:rPr>
            </a:br>
            <a:r>
              <a:rPr lang="uz-Cyrl-UZ" sz="2000" dirty="0">
                <a:latin typeface="Times New Roman" panose="02020603050405020304" pitchFamily="18" charset="0"/>
                <a:cs typeface="Times New Roman" panose="02020603050405020304" pitchFamily="18" charset="0"/>
              </a:rPr>
              <a:t/>
            </a:r>
            <a:br>
              <a:rPr lang="uz-Cyrl-UZ" sz="2000" dirty="0">
                <a:latin typeface="Times New Roman" panose="02020603050405020304" pitchFamily="18" charset="0"/>
                <a:cs typeface="Times New Roman" panose="02020603050405020304" pitchFamily="18" charset="0"/>
              </a:rPr>
            </a:br>
            <a:r>
              <a:rPr lang="uz-Cyrl-UZ" sz="2000" dirty="0" smtClean="0">
                <a:latin typeface="Times New Roman" panose="02020603050405020304" pitchFamily="18" charset="0"/>
                <a:cs typeface="Times New Roman" panose="02020603050405020304" pitchFamily="18" charset="0"/>
              </a:rPr>
              <a:t/>
            </a:r>
            <a:br>
              <a:rPr lang="uz-Cyrl-UZ" sz="2000" dirty="0" smtClean="0">
                <a:latin typeface="Times New Roman" panose="02020603050405020304" pitchFamily="18" charset="0"/>
                <a:cs typeface="Times New Roman" panose="02020603050405020304" pitchFamily="18" charset="0"/>
              </a:rPr>
            </a:br>
            <a:r>
              <a:rPr lang="uz-Cyrl-UZ" sz="2000" dirty="0">
                <a:latin typeface="Times New Roman" panose="02020603050405020304" pitchFamily="18" charset="0"/>
                <a:cs typeface="Times New Roman" panose="02020603050405020304" pitchFamily="18" charset="0"/>
              </a:rPr>
              <a:t/>
            </a:r>
            <a:br>
              <a:rPr lang="uz-Cyrl-UZ" sz="2000" dirty="0">
                <a:latin typeface="Times New Roman" panose="02020603050405020304" pitchFamily="18" charset="0"/>
                <a:cs typeface="Times New Roman" panose="02020603050405020304" pitchFamily="18" charset="0"/>
              </a:rPr>
            </a:br>
            <a:r>
              <a:rPr lang="uz-Cyrl-UZ" sz="2000" dirty="0" smtClean="0">
                <a:latin typeface="Times New Roman" panose="02020603050405020304" pitchFamily="18" charset="0"/>
                <a:cs typeface="Times New Roman" panose="02020603050405020304" pitchFamily="18" charset="0"/>
              </a:rPr>
              <a:t/>
            </a:r>
            <a:br>
              <a:rPr lang="uz-Cyrl-UZ" sz="2000" dirty="0" smtClean="0">
                <a:latin typeface="Times New Roman" panose="02020603050405020304" pitchFamily="18" charset="0"/>
                <a:cs typeface="Times New Roman" panose="02020603050405020304" pitchFamily="18" charset="0"/>
              </a:rPr>
            </a:br>
            <a:r>
              <a:rPr lang="uz-Cyrl-UZ" sz="2000" dirty="0">
                <a:latin typeface="Times New Roman" panose="02020603050405020304" pitchFamily="18" charset="0"/>
                <a:cs typeface="Times New Roman" panose="02020603050405020304" pitchFamily="18" charset="0"/>
              </a:rPr>
              <a:t/>
            </a:r>
            <a:br>
              <a:rPr lang="uz-Cyrl-UZ" sz="2000" dirty="0">
                <a:latin typeface="Times New Roman" panose="02020603050405020304" pitchFamily="18" charset="0"/>
                <a:cs typeface="Times New Roman" panose="02020603050405020304" pitchFamily="18" charset="0"/>
              </a:rPr>
            </a:br>
            <a:r>
              <a:rPr lang="uz-Cyrl-UZ" sz="2000" dirty="0" smtClean="0">
                <a:latin typeface="Times New Roman" panose="02020603050405020304" pitchFamily="18" charset="0"/>
                <a:cs typeface="Times New Roman" panose="02020603050405020304" pitchFamily="18" charset="0"/>
              </a:rPr>
              <a:t/>
            </a:r>
            <a:br>
              <a:rPr lang="uz-Cyrl-UZ" sz="2000" dirty="0" smtClean="0">
                <a:latin typeface="Times New Roman" panose="02020603050405020304" pitchFamily="18" charset="0"/>
                <a:cs typeface="Times New Roman" panose="02020603050405020304" pitchFamily="18" charset="0"/>
              </a:rPr>
            </a:br>
            <a:r>
              <a:rPr lang="uz-Cyrl-UZ" sz="2000" dirty="0">
                <a:latin typeface="Times New Roman" panose="02020603050405020304" pitchFamily="18" charset="0"/>
                <a:cs typeface="Times New Roman" panose="02020603050405020304" pitchFamily="18" charset="0"/>
              </a:rPr>
              <a:t/>
            </a:r>
            <a:br>
              <a:rPr lang="uz-Cyrl-UZ" sz="2000" dirty="0">
                <a:latin typeface="Times New Roman" panose="02020603050405020304" pitchFamily="18" charset="0"/>
                <a:cs typeface="Times New Roman" panose="02020603050405020304" pitchFamily="18" charset="0"/>
              </a:rPr>
            </a:br>
            <a:r>
              <a:rPr lang="uz-Cyrl-UZ" sz="2000" dirty="0" smtClean="0">
                <a:latin typeface="Times New Roman" panose="02020603050405020304" pitchFamily="18" charset="0"/>
                <a:cs typeface="Times New Roman" panose="02020603050405020304" pitchFamily="18" charset="0"/>
              </a:rPr>
              <a:t>Куч </a:t>
            </a:r>
            <a:r>
              <a:rPr lang="uz-Cyrl-UZ" sz="2000" dirty="0">
                <a:latin typeface="Times New Roman" panose="02020603050405020304" pitchFamily="18" charset="0"/>
                <a:cs typeface="Times New Roman" panose="02020603050405020304" pitchFamily="18" charset="0"/>
              </a:rPr>
              <a:t>манбалари, электр батареялари, электр генератори, қуёш батареяси ва ҳоказолардан иборат электр занжирини </a:t>
            </a:r>
            <a:r>
              <a:rPr lang="uz-Cyrl-UZ" sz="2000" b="1" dirty="0">
                <a:latin typeface="Times New Roman" panose="02020603050405020304" pitchFamily="18" charset="0"/>
                <a:cs typeface="Times New Roman" panose="02020603050405020304" pitchFamily="18" charset="0"/>
              </a:rPr>
              <a:t>ЭЮК</a:t>
            </a:r>
            <a:r>
              <a:rPr lang="uz-Cyrl-UZ" sz="2000" dirty="0">
                <a:latin typeface="Times New Roman" panose="02020603050405020304" pitchFamily="18" charset="0"/>
                <a:cs typeface="Times New Roman" panose="02020603050405020304" pitchFamily="18" charset="0"/>
              </a:rPr>
              <a:t> билан таъминлашади, батарея белгисида узунроқ чизиқ – мусбат чиқиши, қисқа чизиқ – манфий чиқиш бўлади, электр токи мусбат клеммадан (+) манфий клеммага (-) ўтади. Электр занжир электр токни ҳосил қилиш ва унинг ўтишини таъминлайдиган қурилма ва объектларнинг мажмуи бўлиб ундаги электромагнит жараёнлар </a:t>
            </a:r>
            <a:r>
              <a:rPr lang="uz-Cyrl-UZ" sz="2000" b="1" dirty="0">
                <a:latin typeface="Times New Roman" panose="02020603050405020304" pitchFamily="18" charset="0"/>
                <a:cs typeface="Times New Roman" panose="02020603050405020304" pitchFamily="18" charset="0"/>
              </a:rPr>
              <a:t>электр юритувчи куч (ЭЮК)</a:t>
            </a:r>
            <a:r>
              <a:rPr lang="uz-Cyrl-UZ" sz="2000" dirty="0">
                <a:latin typeface="Times New Roman" panose="02020603050405020304" pitchFamily="18" charset="0"/>
                <a:cs typeface="Times New Roman" panose="02020603050405020304" pitchFamily="18" charset="0"/>
              </a:rPr>
              <a:t>, ток ва кучланиш  тушунчалари   билан      ифодаланади. </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Электр </a:t>
            </a:r>
            <a:r>
              <a:rPr lang="ru-RU" sz="2000" dirty="0" err="1">
                <a:latin typeface="Times New Roman" panose="02020603050405020304" pitchFamily="18" charset="0"/>
                <a:cs typeface="Times New Roman" panose="02020603050405020304" pitchFamily="18" charset="0"/>
              </a:rPr>
              <a:t>занжир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тушунчаси</a:t>
            </a:r>
            <a:r>
              <a:rPr lang="ru-RU" sz="2000" dirty="0">
                <a:latin typeface="Times New Roman" panose="02020603050405020304" pitchFamily="18" charset="0"/>
                <a:cs typeface="Times New Roman" panose="02020603050405020304" pitchFamily="18" charset="0"/>
              </a:rPr>
              <a:t>     электротехника    </a:t>
            </a:r>
            <a:r>
              <a:rPr lang="ru-RU" sz="2000" dirty="0" err="1">
                <a:latin typeface="Times New Roman" panose="02020603050405020304" pitchFamily="18" charset="0"/>
                <a:cs typeface="Times New Roman" panose="02020603050405020304" pitchFamily="18" charset="0"/>
              </a:rPr>
              <a:t>фанининг</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таянч</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тушунчасидир</a:t>
            </a:r>
            <a:r>
              <a:rPr lang="ru-RU" sz="2000" dirty="0">
                <a:latin typeface="Times New Roman" panose="02020603050405020304" pitchFamily="18" charset="0"/>
                <a:cs typeface="Times New Roman" panose="02020603050405020304" pitchFamily="18" charset="0"/>
              </a:rPr>
              <a:t>.</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Электр энергия </a:t>
            </a:r>
            <a:r>
              <a:rPr lang="ru-RU" sz="2000" dirty="0" err="1">
                <a:latin typeface="Times New Roman" panose="02020603050405020304" pitchFamily="18" charset="0"/>
                <a:cs typeface="Times New Roman" panose="02020603050405020304" pitchFamily="18" charset="0"/>
              </a:rPr>
              <a:t>манбаи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истеъмолчи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уларни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ўзаро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бирлаштирувчи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ўтказгичлар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электр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занжирнинг</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асосий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элементлари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ўлчаш</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асбоблари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улаб-узгичлар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ҳимоялаш</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қурилмалари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эса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унинг</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ёрдамчи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элементлари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ҳисобланади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Демак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электр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занжир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элементи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электр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занжир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таркибига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кирувчи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алоҳида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қурилма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бўлиб</a:t>
            </a:r>
            <a:r>
              <a:rPr lang="ru-RU" sz="2000" dirty="0">
                <a:latin typeface="Times New Roman" panose="02020603050405020304" pitchFamily="18" charset="0"/>
                <a:cs typeface="Times New Roman" panose="02020603050405020304" pitchFamily="18" charset="0"/>
              </a:rPr>
              <a:t>,  у  </a:t>
            </a:r>
            <a:r>
              <a:rPr lang="ru-RU" sz="2000" dirty="0" err="1">
                <a:latin typeface="Times New Roman" panose="02020603050405020304" pitchFamily="18" charset="0"/>
                <a:cs typeface="Times New Roman" panose="02020603050405020304" pitchFamily="18" charset="0"/>
              </a:rPr>
              <a:t>занжирда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аниқ</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функцияни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бажаради</a:t>
            </a:r>
            <a:r>
              <a:rPr lang="ru-RU" sz="2000" dirty="0">
                <a:latin typeface="Times New Roman" panose="02020603050405020304" pitchFamily="18" charset="0"/>
                <a:cs typeface="Times New Roman" panose="02020603050405020304" pitchFamily="18" charset="0"/>
              </a:rPr>
              <a:t>.</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Электр   </a:t>
            </a:r>
            <a:r>
              <a:rPr lang="ru-RU" sz="2000" dirty="0" err="1">
                <a:latin typeface="Times New Roman" panose="02020603050405020304" pitchFamily="18" charset="0"/>
                <a:cs typeface="Times New Roman" panose="02020603050405020304" pitchFamily="18" charset="0"/>
              </a:rPr>
              <a:t>занжирнинг</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элементлари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шартли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белгилар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билан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тасвирланади</a:t>
            </a:r>
            <a:r>
              <a:rPr lang="ru-RU" sz="2000" dirty="0">
                <a:latin typeface="Times New Roman" panose="02020603050405020304" pitchFamily="18" charset="0"/>
                <a:cs typeface="Times New Roman" panose="02020603050405020304" pitchFamily="18" charset="0"/>
              </a:rPr>
              <a:t>.</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Электр </a:t>
            </a:r>
            <a:r>
              <a:rPr lang="ru-RU" sz="2000" dirty="0" err="1">
                <a:latin typeface="Times New Roman" panose="02020603050405020304" pitchFamily="18" charset="0"/>
                <a:cs typeface="Times New Roman" panose="02020603050405020304" pitchFamily="18" charset="0"/>
              </a:rPr>
              <a:t>занжирнинг</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элементлари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уларни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ўзаро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уланишининг</a:t>
            </a:r>
            <a:r>
              <a:rPr lang="ru-RU" sz="2000" dirty="0">
                <a:latin typeface="Times New Roman" panose="02020603050405020304" pitchFamily="18" charset="0"/>
                <a:cs typeface="Times New Roman" panose="02020603050405020304" pitchFamily="18" charset="0"/>
              </a:rPr>
              <a:t> график </a:t>
            </a:r>
            <a:r>
              <a:rPr lang="ru-RU" sz="2000" dirty="0" err="1">
                <a:latin typeface="Times New Roman" panose="02020603050405020304" pitchFamily="18" charset="0"/>
                <a:cs typeface="Times New Roman" panose="02020603050405020304" pitchFamily="18" charset="0"/>
              </a:rPr>
              <a:t>тасвири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электр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занжирининг</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схемаси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деб</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аталади</a:t>
            </a:r>
            <a:r>
              <a:rPr lang="ru-RU" sz="2000" dirty="0">
                <a:latin typeface="Times New Roman" panose="02020603050405020304" pitchFamily="18" charset="0"/>
                <a:cs typeface="Times New Roman" panose="02020603050405020304" pitchFamily="18" charset="0"/>
              </a:rPr>
              <a:t>. 1-расмда </a:t>
            </a:r>
            <a:r>
              <a:rPr lang="ru-RU" sz="2000" dirty="0" err="1">
                <a:latin typeface="Times New Roman" panose="02020603050405020304" pitchFamily="18" charset="0"/>
                <a:cs typeface="Times New Roman" panose="02020603050405020304" pitchFamily="18" charset="0"/>
              </a:rPr>
              <a:t>оддий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электр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занжирининг</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схемаси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келтирилган</a:t>
            </a:r>
            <a:r>
              <a:rPr lang="ru-RU" sz="2000" dirty="0">
                <a:latin typeface="Times New Roman" panose="02020603050405020304" pitchFamily="18" charset="0"/>
                <a:cs typeface="Times New Roman" panose="02020603050405020304" pitchFamily="18" charset="0"/>
              </a:rPr>
              <a:t>. </a:t>
            </a:r>
          </a:p>
        </p:txBody>
      </p:sp>
      <p:pic>
        <p:nvPicPr>
          <p:cNvPr id="5" name="Picture 1953"/>
          <p:cNvPicPr>
            <a:picLocks noGrp="1"/>
          </p:cNvPicPr>
          <p:nvPr>
            <p:ph idx="1"/>
          </p:nvPr>
        </p:nvPicPr>
        <p:blipFill>
          <a:blip r:embed="rId2"/>
          <a:stretch>
            <a:fillRect/>
          </a:stretch>
        </p:blipFill>
        <p:spPr>
          <a:xfrm>
            <a:off x="2816988" y="4734090"/>
            <a:ext cx="3800475" cy="1581150"/>
          </a:xfrm>
          <a:prstGeom prst="rect">
            <a:avLst/>
          </a:prstGeom>
        </p:spPr>
      </p:pic>
    </p:spTree>
    <p:extLst>
      <p:ext uri="{BB962C8B-B14F-4D97-AF65-F5344CB8AC3E}">
        <p14:creationId xmlns:p14="http://schemas.microsoft.com/office/powerpoint/2010/main" val="2101892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449943" y="-59206"/>
            <a:ext cx="1155337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Механик,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иссиқлик</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электромагнит,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ёруғлик</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радиацион</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нурланиш</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ядровий</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парчаланиш</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энергияларини</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электр</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энергияга</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айлантирадиган</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қурилмалар</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ru-RU" altLang="ko-KR"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физик </a:t>
            </a:r>
            <a:r>
              <a:rPr kumimoji="0" lang="ru-RU" altLang="ko-KR" sz="20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манбалар</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дейилади</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Уларга</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электр</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генераторлар</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термоэлектр</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генераторлар</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термоэмиссион</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ўзгартгичлар</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магнито</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-гидродинамик (МГД)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генераторлар</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ва</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қуёш</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нурланиши</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ҳамда</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атом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парчаланиш</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генераторлари</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киради</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endParaRPr kumimoji="0" lang="ru-RU" altLang="ko-KR" sz="20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ko-KR"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endParaRPr kumimoji="0" lang="ru-RU" altLang="ko-KR" sz="8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ko-KR"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endParaRPr kumimoji="0" lang="ru-RU" altLang="ko-KR" sz="1800" b="0" i="0" u="none" strike="noStrike" cap="none" normalizeH="0" baseline="0" dirty="0" smtClean="0">
              <a:ln>
                <a:noFill/>
              </a:ln>
              <a:solidFill>
                <a:schemeClr val="tx1"/>
              </a:solidFill>
              <a:effectLst/>
              <a:latin typeface="Arial" panose="020B0604020202020204" pitchFamily="34" charset="0"/>
            </a:endParaRPr>
          </a:p>
        </p:txBody>
      </p:sp>
      <p:pic>
        <p:nvPicPr>
          <p:cNvPr id="3073" name="Picture 205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6772" y="1214266"/>
            <a:ext cx="6377228" cy="115677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flipV="1">
            <a:off x="1320800" y="6543675"/>
            <a:ext cx="1152434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6" name="Прямоугольник 5"/>
          <p:cNvSpPr/>
          <p:nvPr/>
        </p:nvSpPr>
        <p:spPr>
          <a:xfrm>
            <a:off x="827313" y="2371044"/>
            <a:ext cx="11176001" cy="2441694"/>
          </a:xfrm>
          <a:prstGeom prst="rect">
            <a:avLst/>
          </a:prstGeom>
        </p:spPr>
        <p:txBody>
          <a:bodyPr wrap="square">
            <a:spAutoFit/>
          </a:bodyPr>
          <a:lstStyle/>
          <a:p>
            <a:pPr marR="716915" algn="just" latinLnBrk="1">
              <a:spcAft>
                <a:spcPts val="665"/>
              </a:spcAft>
            </a:pPr>
            <a:r>
              <a:rPr lang="ru-RU" kern="100" dirty="0" smtClean="0">
                <a:effectLst/>
                <a:latin typeface="Times New Roman" panose="02020603050405020304" pitchFamily="18" charset="0"/>
                <a:cs typeface="Times New Roman" panose="02020603050405020304" pitchFamily="18" charset="0"/>
              </a:rPr>
              <a:t>а) гальваник элемент, </a:t>
            </a:r>
            <a:endParaRPr lang="ru-RU" sz="1100" kern="100" dirty="0" smtClean="0">
              <a:effectLst/>
              <a:latin typeface="Batang"/>
              <a:cs typeface="Times New Roman" panose="02020603050405020304" pitchFamily="18" charset="0"/>
            </a:endParaRPr>
          </a:p>
          <a:p>
            <a:pPr marR="33020" indent="-6350" algn="just" latinLnBrk="1">
              <a:spcAft>
                <a:spcPts val="920"/>
              </a:spcAft>
            </a:pPr>
            <a:r>
              <a:rPr lang="ru-RU" kern="100" dirty="0" smtClean="0">
                <a:effectLst/>
                <a:latin typeface="Times New Roman" panose="02020603050405020304" pitchFamily="18" charset="0"/>
                <a:cs typeface="Times New Roman" panose="02020603050405020304" pitchFamily="18" charset="0"/>
              </a:rPr>
              <a:t>б)  </a:t>
            </a:r>
            <a:r>
              <a:rPr lang="ru-RU" kern="100" dirty="0" err="1" smtClean="0">
                <a:effectLst/>
                <a:latin typeface="Times New Roman" panose="02020603050405020304" pitchFamily="18" charset="0"/>
                <a:cs typeface="Times New Roman" panose="02020603050405020304" pitchFamily="18" charset="0"/>
              </a:rPr>
              <a:t>ўзгармас</a:t>
            </a:r>
            <a:r>
              <a:rPr lang="ru-RU" kern="100" dirty="0" smtClean="0">
                <a:effectLst/>
                <a:latin typeface="Times New Roman" panose="02020603050405020304" pitchFamily="18" charset="0"/>
                <a:cs typeface="Times New Roman" panose="02020603050405020304" pitchFamily="18" charset="0"/>
              </a:rPr>
              <a:t> ток </a:t>
            </a:r>
            <a:r>
              <a:rPr lang="ru-RU" kern="100" dirty="0" err="1" smtClean="0">
                <a:effectLst/>
                <a:latin typeface="Times New Roman" panose="02020603050405020304" pitchFamily="18" charset="0"/>
                <a:cs typeface="Times New Roman" panose="02020603050405020304" pitchFamily="18" charset="0"/>
              </a:rPr>
              <a:t>магнитли</a:t>
            </a:r>
            <a:r>
              <a:rPr lang="ru-RU" kern="100" dirty="0" smtClean="0">
                <a:effectLst/>
                <a:latin typeface="Times New Roman" panose="02020603050405020304" pitchFamily="18" charset="0"/>
                <a:cs typeface="Times New Roman" panose="02020603050405020304" pitchFamily="18" charset="0"/>
              </a:rPr>
              <a:t> </a:t>
            </a:r>
            <a:r>
              <a:rPr lang="ru-RU" kern="100" dirty="0" err="1" smtClean="0">
                <a:effectLst/>
                <a:latin typeface="Times New Roman" panose="02020603050405020304" pitchFamily="18" charset="0"/>
                <a:cs typeface="Times New Roman" panose="02020603050405020304" pitchFamily="18" charset="0"/>
              </a:rPr>
              <a:t>электр</a:t>
            </a:r>
            <a:r>
              <a:rPr lang="ru-RU" kern="100" dirty="0" smtClean="0">
                <a:effectLst/>
                <a:latin typeface="Times New Roman" panose="02020603050405020304" pitchFamily="18" charset="0"/>
                <a:cs typeface="Times New Roman" panose="02020603050405020304" pitchFamily="18" charset="0"/>
              </a:rPr>
              <a:t> </a:t>
            </a:r>
            <a:r>
              <a:rPr lang="ru-RU" kern="100" dirty="0" err="1" smtClean="0">
                <a:effectLst/>
                <a:latin typeface="Times New Roman" panose="02020603050405020304" pitchFamily="18" charset="0"/>
                <a:cs typeface="Times New Roman" panose="02020603050405020304" pitchFamily="18" charset="0"/>
              </a:rPr>
              <a:t>генератори</a:t>
            </a:r>
            <a:r>
              <a:rPr lang="ru-RU" kern="100" dirty="0" smtClean="0">
                <a:effectLst/>
                <a:latin typeface="Times New Roman" panose="02020603050405020304" pitchFamily="18" charset="0"/>
                <a:cs typeface="Times New Roman" panose="02020603050405020304" pitchFamily="18" charset="0"/>
              </a:rPr>
              <a:t>, </a:t>
            </a:r>
            <a:endParaRPr lang="ru-RU" sz="1100" kern="100" dirty="0" smtClean="0">
              <a:effectLst/>
              <a:latin typeface="Batang"/>
              <a:cs typeface="Times New Roman" panose="02020603050405020304" pitchFamily="18" charset="0"/>
            </a:endParaRPr>
          </a:p>
          <a:p>
            <a:pPr marR="716915" algn="just" latinLnBrk="1">
              <a:spcAft>
                <a:spcPts val="935"/>
              </a:spcAft>
            </a:pPr>
            <a:r>
              <a:rPr lang="ru-RU" kern="100" dirty="0" smtClean="0">
                <a:effectLst/>
                <a:latin typeface="Times New Roman" panose="02020603050405020304" pitchFamily="18" charset="0"/>
                <a:cs typeface="Times New Roman" panose="02020603050405020304" pitchFamily="18" charset="0"/>
              </a:rPr>
              <a:t>в) </a:t>
            </a:r>
            <a:r>
              <a:rPr lang="ru-RU" kern="100" dirty="0" err="1" smtClean="0">
                <a:effectLst/>
                <a:latin typeface="Times New Roman" panose="02020603050405020304" pitchFamily="18" charset="0"/>
                <a:cs typeface="Times New Roman" panose="02020603050405020304" pitchFamily="18" charset="0"/>
              </a:rPr>
              <a:t>терможуфтлик</a:t>
            </a:r>
            <a:r>
              <a:rPr lang="ru-RU" kern="100" dirty="0" smtClean="0">
                <a:effectLst/>
                <a:latin typeface="Times New Roman" panose="02020603050405020304" pitchFamily="18" charset="0"/>
                <a:cs typeface="Times New Roman" panose="02020603050405020304" pitchFamily="18" charset="0"/>
              </a:rPr>
              <a:t>, </a:t>
            </a:r>
            <a:endParaRPr lang="ru-RU" sz="1100" kern="100" dirty="0" smtClean="0">
              <a:effectLst/>
              <a:latin typeface="Batang"/>
              <a:cs typeface="Times New Roman" panose="02020603050405020304" pitchFamily="18" charset="0"/>
            </a:endParaRPr>
          </a:p>
          <a:p>
            <a:pPr marR="716915" algn="just" latinLnBrk="1">
              <a:spcAft>
                <a:spcPts val="655"/>
              </a:spcAft>
            </a:pPr>
            <a:r>
              <a:rPr lang="ru-RU" kern="100" dirty="0" smtClean="0">
                <a:effectLst/>
                <a:latin typeface="Times New Roman" panose="02020603050405020304" pitchFamily="18" charset="0"/>
                <a:cs typeface="Times New Roman" panose="02020603050405020304" pitchFamily="18" charset="0"/>
              </a:rPr>
              <a:t>г) фотоэлемент. </a:t>
            </a:r>
            <a:endParaRPr lang="ru-RU" sz="1100" kern="100" dirty="0" smtClean="0">
              <a:effectLst/>
              <a:latin typeface="Batang"/>
              <a:cs typeface="Times New Roman" panose="02020603050405020304" pitchFamily="18" charset="0"/>
            </a:endParaRPr>
          </a:p>
          <a:p>
            <a:pPr algn="just" latinLnBrk="1">
              <a:spcAft>
                <a:spcPts val="0"/>
              </a:spcAft>
            </a:pPr>
            <a:r>
              <a:rPr lang="ru-RU" kern="100" dirty="0" smtClean="0">
                <a:effectLst/>
                <a:latin typeface="Times New Roman" panose="02020603050405020304" pitchFamily="18" charset="0"/>
                <a:cs typeface="Times New Roman" panose="02020603050405020304" pitchFamily="18" charset="0"/>
              </a:rPr>
              <a:t>Электр </a:t>
            </a:r>
            <a:r>
              <a:rPr lang="ru-RU" kern="100" dirty="0" err="1" smtClean="0">
                <a:effectLst/>
                <a:latin typeface="Times New Roman" panose="02020603050405020304" pitchFamily="18" charset="0"/>
                <a:cs typeface="Times New Roman" panose="02020603050405020304" pitchFamily="18" charset="0"/>
              </a:rPr>
              <a:t>энергияси</a:t>
            </a:r>
            <a:r>
              <a:rPr lang="ru-RU" kern="100" dirty="0" smtClean="0">
                <a:effectLst/>
                <a:latin typeface="Times New Roman" panose="02020603050405020304" pitchFamily="18" charset="0"/>
                <a:cs typeface="Times New Roman" panose="02020603050405020304" pitchFamily="18" charset="0"/>
              </a:rPr>
              <a:t> </a:t>
            </a:r>
            <a:r>
              <a:rPr lang="ru-RU" kern="100" dirty="0" err="1" smtClean="0">
                <a:effectLst/>
                <a:latin typeface="Times New Roman" panose="02020603050405020304" pitchFamily="18" charset="0"/>
                <a:cs typeface="Times New Roman" panose="02020603050405020304" pitchFamily="18" charset="0"/>
              </a:rPr>
              <a:t>истеъмолчиларининг</a:t>
            </a:r>
            <a:r>
              <a:rPr lang="ru-RU" kern="100" dirty="0" smtClean="0">
                <a:effectLst/>
                <a:latin typeface="Times New Roman" panose="02020603050405020304" pitchFamily="18" charset="0"/>
                <a:cs typeface="Times New Roman" panose="02020603050405020304" pitchFamily="18" charset="0"/>
              </a:rPr>
              <a:t> </a:t>
            </a:r>
            <a:r>
              <a:rPr lang="ru-RU" kern="100" dirty="0" err="1" smtClean="0">
                <a:effectLst/>
                <a:latin typeface="Times New Roman" panose="02020603050405020304" pitchFamily="18" charset="0"/>
                <a:cs typeface="Times New Roman" panose="02020603050405020304" pitchFamily="18" charset="0"/>
              </a:rPr>
              <a:t>шартли</a:t>
            </a:r>
            <a:r>
              <a:rPr lang="ru-RU" kern="100" dirty="0" smtClean="0">
                <a:effectLst/>
                <a:latin typeface="Times New Roman" panose="02020603050405020304" pitchFamily="18" charset="0"/>
                <a:cs typeface="Times New Roman" panose="02020603050405020304" pitchFamily="18" charset="0"/>
              </a:rPr>
              <a:t> </a:t>
            </a:r>
            <a:r>
              <a:rPr lang="ru-RU" kern="100" dirty="0" err="1" smtClean="0">
                <a:effectLst/>
                <a:latin typeface="Times New Roman" panose="02020603050405020304" pitchFamily="18" charset="0"/>
                <a:cs typeface="Times New Roman" panose="02020603050405020304" pitchFamily="18" charset="0"/>
              </a:rPr>
              <a:t>белгилари-схемалари</a:t>
            </a:r>
            <a:r>
              <a:rPr lang="ru-RU" kern="100" dirty="0" smtClean="0">
                <a:effectLst/>
                <a:latin typeface="Times New Roman" panose="02020603050405020304" pitchFamily="18" charset="0"/>
                <a:cs typeface="Times New Roman" panose="02020603050405020304" pitchFamily="18" charset="0"/>
              </a:rPr>
              <a:t> 3 - а, б, в, г, д, е </a:t>
            </a:r>
            <a:r>
              <a:rPr lang="ru-RU" kern="100" dirty="0" err="1" smtClean="0">
                <a:effectLst/>
                <a:latin typeface="Times New Roman" panose="02020603050405020304" pitchFamily="18" charset="0"/>
                <a:cs typeface="Times New Roman" panose="02020603050405020304" pitchFamily="18" charset="0"/>
              </a:rPr>
              <a:t>расмларда</a:t>
            </a:r>
            <a:r>
              <a:rPr lang="ru-RU" kern="100" dirty="0" smtClean="0">
                <a:effectLst/>
                <a:latin typeface="Times New Roman" panose="02020603050405020304" pitchFamily="18" charset="0"/>
                <a:cs typeface="Times New Roman" panose="02020603050405020304" pitchFamily="18" charset="0"/>
              </a:rPr>
              <a:t> </a:t>
            </a:r>
            <a:r>
              <a:rPr lang="ru-RU" kern="100" dirty="0" err="1" smtClean="0">
                <a:effectLst/>
                <a:latin typeface="Times New Roman" panose="02020603050405020304" pitchFamily="18" charset="0"/>
                <a:cs typeface="Times New Roman" panose="02020603050405020304" pitchFamily="18" charset="0"/>
              </a:rPr>
              <a:t>келтирган</a:t>
            </a:r>
            <a:r>
              <a:rPr lang="ru-RU" kern="100" dirty="0" smtClean="0">
                <a:effectLst/>
                <a:latin typeface="Times New Roman" panose="02020603050405020304" pitchFamily="18" charset="0"/>
                <a:cs typeface="Times New Roman" panose="02020603050405020304" pitchFamily="18" charset="0"/>
              </a:rPr>
              <a:t>. Электр энергия </a:t>
            </a:r>
            <a:r>
              <a:rPr lang="ru-RU" kern="100" dirty="0" err="1" smtClean="0">
                <a:effectLst/>
                <a:latin typeface="Times New Roman" panose="02020603050405020304" pitchFamily="18" charset="0"/>
                <a:cs typeface="Times New Roman" panose="02020603050405020304" pitchFamily="18" charset="0"/>
              </a:rPr>
              <a:t>истеъмолчилари</a:t>
            </a:r>
            <a:r>
              <a:rPr lang="ru-RU" kern="100" dirty="0" smtClean="0">
                <a:effectLst/>
                <a:latin typeface="Times New Roman" panose="02020603050405020304" pitchFamily="18" charset="0"/>
                <a:cs typeface="Times New Roman" panose="02020603050405020304" pitchFamily="18" charset="0"/>
              </a:rPr>
              <a:t> (</a:t>
            </a:r>
            <a:r>
              <a:rPr lang="ru-RU" kern="100" dirty="0" err="1" smtClean="0">
                <a:effectLst/>
                <a:latin typeface="Times New Roman" panose="02020603050405020304" pitchFamily="18" charset="0"/>
                <a:cs typeface="Times New Roman" panose="02020603050405020304" pitchFamily="18" charset="0"/>
              </a:rPr>
              <a:t>электр</a:t>
            </a:r>
            <a:r>
              <a:rPr lang="ru-RU" kern="100" dirty="0" smtClean="0">
                <a:effectLst/>
                <a:latin typeface="Times New Roman" panose="02020603050405020304" pitchFamily="18" charset="0"/>
                <a:cs typeface="Times New Roman" panose="02020603050405020304" pitchFamily="18" charset="0"/>
              </a:rPr>
              <a:t> </a:t>
            </a:r>
            <a:r>
              <a:rPr lang="ru-RU" kern="100" dirty="0" err="1" smtClean="0">
                <a:effectLst/>
                <a:latin typeface="Times New Roman" panose="02020603050405020304" pitchFamily="18" charset="0"/>
                <a:cs typeface="Times New Roman" panose="02020603050405020304" pitchFamily="18" charset="0"/>
              </a:rPr>
              <a:t>моторлар</a:t>
            </a:r>
            <a:r>
              <a:rPr lang="ru-RU" kern="100" dirty="0" smtClean="0">
                <a:effectLst/>
                <a:latin typeface="Times New Roman" panose="02020603050405020304" pitchFamily="18" charset="0"/>
                <a:cs typeface="Times New Roman" panose="02020603050405020304" pitchFamily="18" charset="0"/>
              </a:rPr>
              <a:t>, </a:t>
            </a:r>
            <a:r>
              <a:rPr lang="ru-RU" kern="100" dirty="0" err="1" smtClean="0">
                <a:effectLst/>
                <a:latin typeface="Times New Roman" panose="02020603050405020304" pitchFamily="18" charset="0"/>
                <a:cs typeface="Times New Roman" panose="02020603050405020304" pitchFamily="18" charset="0"/>
              </a:rPr>
              <a:t>электр</a:t>
            </a:r>
            <a:r>
              <a:rPr lang="ru-RU" kern="100" dirty="0" smtClean="0">
                <a:effectLst/>
                <a:latin typeface="Times New Roman" panose="02020603050405020304" pitchFamily="18" charset="0"/>
                <a:cs typeface="Times New Roman" panose="02020603050405020304" pitchFamily="18" charset="0"/>
              </a:rPr>
              <a:t> </a:t>
            </a:r>
            <a:r>
              <a:rPr lang="ru-RU" kern="100" dirty="0" err="1" smtClean="0">
                <a:effectLst/>
                <a:latin typeface="Times New Roman" panose="02020603050405020304" pitchFamily="18" charset="0"/>
                <a:cs typeface="Times New Roman" panose="02020603050405020304" pitchFamily="18" charset="0"/>
              </a:rPr>
              <a:t>қўралар</a:t>
            </a:r>
            <a:r>
              <a:rPr lang="ru-RU" kern="100" dirty="0" smtClean="0">
                <a:effectLst/>
                <a:latin typeface="Times New Roman" panose="02020603050405020304" pitchFamily="18" charset="0"/>
                <a:cs typeface="Times New Roman" panose="02020603050405020304" pitchFamily="18" charset="0"/>
              </a:rPr>
              <a:t>, </a:t>
            </a:r>
            <a:r>
              <a:rPr lang="ru-RU" kern="100" dirty="0" err="1" smtClean="0">
                <a:effectLst/>
                <a:latin typeface="Times New Roman" panose="02020603050405020304" pitchFamily="18" charset="0"/>
                <a:cs typeface="Times New Roman" panose="02020603050405020304" pitchFamily="18" charset="0"/>
              </a:rPr>
              <a:t>иссиқлик</a:t>
            </a:r>
            <a:r>
              <a:rPr lang="ru-RU" kern="100" dirty="0" smtClean="0">
                <a:effectLst/>
                <a:latin typeface="Times New Roman" panose="02020603050405020304" pitchFamily="18" charset="0"/>
                <a:cs typeface="Times New Roman" panose="02020603050405020304" pitchFamily="18" charset="0"/>
              </a:rPr>
              <a:t> </a:t>
            </a:r>
            <a:r>
              <a:rPr lang="ru-RU" kern="100" dirty="0" err="1" smtClean="0">
                <a:effectLst/>
                <a:latin typeface="Times New Roman" panose="02020603050405020304" pitchFamily="18" charset="0"/>
                <a:cs typeface="Times New Roman" panose="02020603050405020304" pitchFamily="18" charset="0"/>
              </a:rPr>
              <a:t>асбоблари</a:t>
            </a:r>
            <a:r>
              <a:rPr lang="ru-RU" kern="100" dirty="0" smtClean="0">
                <a:effectLst/>
                <a:latin typeface="Times New Roman" panose="02020603050405020304" pitchFamily="18" charset="0"/>
                <a:cs typeface="Times New Roman" panose="02020603050405020304" pitchFamily="18" charset="0"/>
              </a:rPr>
              <a:t>, </a:t>
            </a:r>
            <a:r>
              <a:rPr lang="ru-RU" kern="100" dirty="0" err="1" smtClean="0">
                <a:effectLst/>
                <a:latin typeface="Times New Roman" panose="02020603050405020304" pitchFamily="18" charset="0"/>
                <a:cs typeface="Times New Roman" panose="02020603050405020304" pitchFamily="18" charset="0"/>
              </a:rPr>
              <a:t>чўғланиш</a:t>
            </a:r>
            <a:r>
              <a:rPr lang="ru-RU" kern="100" dirty="0" smtClean="0">
                <a:effectLst/>
                <a:latin typeface="Times New Roman" panose="02020603050405020304" pitchFamily="18" charset="0"/>
                <a:cs typeface="Times New Roman" panose="02020603050405020304" pitchFamily="18" charset="0"/>
              </a:rPr>
              <a:t> </a:t>
            </a:r>
            <a:r>
              <a:rPr lang="ru-RU" kern="100" dirty="0" err="1" smtClean="0">
                <a:effectLst/>
                <a:latin typeface="Times New Roman" panose="02020603050405020304" pitchFamily="18" charset="0"/>
                <a:cs typeface="Times New Roman" panose="02020603050405020304" pitchFamily="18" charset="0"/>
              </a:rPr>
              <a:t>лампалари</a:t>
            </a:r>
            <a:r>
              <a:rPr lang="ru-RU" kern="100" dirty="0" smtClean="0">
                <a:effectLst/>
                <a:latin typeface="Times New Roman" panose="02020603050405020304" pitchFamily="18" charset="0"/>
                <a:cs typeface="Times New Roman" panose="02020603050405020304" pitchFamily="18" charset="0"/>
              </a:rPr>
              <a:t>, </a:t>
            </a:r>
            <a:r>
              <a:rPr lang="ru-RU" kern="100" dirty="0" err="1" smtClean="0">
                <a:effectLst/>
                <a:latin typeface="Times New Roman" panose="02020603050405020304" pitchFamily="18" charset="0"/>
                <a:cs typeface="Times New Roman" panose="02020603050405020304" pitchFamily="18" charset="0"/>
              </a:rPr>
              <a:t>резисторлар</a:t>
            </a:r>
            <a:r>
              <a:rPr lang="ru-RU" kern="100" dirty="0" smtClean="0">
                <a:effectLst/>
                <a:latin typeface="Times New Roman" panose="02020603050405020304" pitchFamily="18" charset="0"/>
                <a:cs typeface="Times New Roman" panose="02020603050405020304" pitchFamily="18" charset="0"/>
              </a:rPr>
              <a:t> </a:t>
            </a:r>
            <a:r>
              <a:rPr lang="ru-RU" kern="100" dirty="0" err="1" smtClean="0">
                <a:effectLst/>
                <a:latin typeface="Times New Roman" panose="02020603050405020304" pitchFamily="18" charset="0"/>
                <a:cs typeface="Times New Roman" panose="02020603050405020304" pitchFamily="18" charset="0"/>
              </a:rPr>
              <a:t>ва</a:t>
            </a:r>
            <a:r>
              <a:rPr lang="ru-RU" kern="100" dirty="0" smtClean="0">
                <a:effectLst/>
                <a:latin typeface="Times New Roman" panose="02020603050405020304" pitchFamily="18" charset="0"/>
                <a:cs typeface="Times New Roman" panose="02020603050405020304" pitchFamily="18" charset="0"/>
              </a:rPr>
              <a:t> б.) </a:t>
            </a:r>
            <a:r>
              <a:rPr lang="ru-RU" kern="100" dirty="0" err="1" smtClean="0">
                <a:effectLst/>
                <a:latin typeface="Times New Roman" panose="02020603050405020304" pitchFamily="18" charset="0"/>
                <a:cs typeface="Times New Roman" panose="02020603050405020304" pitchFamily="18" charset="0"/>
              </a:rPr>
              <a:t>электр</a:t>
            </a:r>
            <a:r>
              <a:rPr lang="ru-RU" kern="100" dirty="0" smtClean="0">
                <a:effectLst/>
                <a:latin typeface="Times New Roman" panose="02020603050405020304" pitchFamily="18" charset="0"/>
                <a:cs typeface="Times New Roman" panose="02020603050405020304" pitchFamily="18" charset="0"/>
              </a:rPr>
              <a:t> </a:t>
            </a:r>
            <a:r>
              <a:rPr lang="ru-RU" kern="100" dirty="0" err="1" smtClean="0">
                <a:effectLst/>
                <a:latin typeface="Times New Roman" panose="02020603050405020304" pitchFamily="18" charset="0"/>
                <a:cs typeface="Times New Roman" panose="02020603050405020304" pitchFamily="18" charset="0"/>
              </a:rPr>
              <a:t>энергияни</a:t>
            </a:r>
            <a:r>
              <a:rPr lang="ru-RU" kern="100" dirty="0" smtClean="0">
                <a:effectLst/>
                <a:latin typeface="Times New Roman" panose="02020603050405020304" pitchFamily="18" charset="0"/>
                <a:cs typeface="Times New Roman" panose="02020603050405020304" pitchFamily="18" charset="0"/>
              </a:rPr>
              <a:t> </a:t>
            </a:r>
            <a:r>
              <a:rPr lang="ru-RU" kern="100" dirty="0" err="1" smtClean="0">
                <a:effectLst/>
                <a:latin typeface="Times New Roman" panose="02020603050405020304" pitchFamily="18" charset="0"/>
                <a:cs typeface="Times New Roman" panose="02020603050405020304" pitchFamily="18" charset="0"/>
              </a:rPr>
              <a:t>бошқа</a:t>
            </a:r>
            <a:r>
              <a:rPr lang="ru-RU" kern="100" dirty="0" smtClean="0">
                <a:effectLst/>
                <a:latin typeface="Times New Roman" panose="02020603050405020304" pitchFamily="18" charset="0"/>
                <a:cs typeface="Times New Roman" panose="02020603050405020304" pitchFamily="18" charset="0"/>
              </a:rPr>
              <a:t> тур </a:t>
            </a:r>
            <a:r>
              <a:rPr lang="ru-RU" kern="100" dirty="0" err="1" smtClean="0">
                <a:effectLst/>
                <a:latin typeface="Times New Roman" panose="02020603050405020304" pitchFamily="18" charset="0"/>
                <a:cs typeface="Times New Roman" panose="02020603050405020304" pitchFamily="18" charset="0"/>
              </a:rPr>
              <a:t>энергияга</a:t>
            </a:r>
            <a:r>
              <a:rPr lang="ru-RU" kern="100" dirty="0" smtClean="0">
                <a:effectLst/>
                <a:latin typeface="Times New Roman" panose="02020603050405020304" pitchFamily="18" charset="0"/>
                <a:cs typeface="Times New Roman" panose="02020603050405020304" pitchFamily="18" charset="0"/>
              </a:rPr>
              <a:t> </a:t>
            </a:r>
            <a:r>
              <a:rPr lang="ru-RU" kern="100" dirty="0" err="1" smtClean="0">
                <a:effectLst/>
                <a:latin typeface="Times New Roman" panose="02020603050405020304" pitchFamily="18" charset="0"/>
                <a:cs typeface="Times New Roman" panose="02020603050405020304" pitchFamily="18" charset="0"/>
              </a:rPr>
              <a:t>айлантириш</a:t>
            </a:r>
            <a:r>
              <a:rPr lang="ru-RU" kern="100" dirty="0" smtClean="0">
                <a:effectLst/>
                <a:latin typeface="Times New Roman" panose="02020603050405020304" pitchFamily="18" charset="0"/>
                <a:cs typeface="Times New Roman" panose="02020603050405020304" pitchFamily="18" charset="0"/>
              </a:rPr>
              <a:t> </a:t>
            </a:r>
            <a:r>
              <a:rPr lang="ru-RU" kern="100" dirty="0" err="1" smtClean="0">
                <a:effectLst/>
                <a:latin typeface="Times New Roman" panose="02020603050405020304" pitchFamily="18" charset="0"/>
                <a:cs typeface="Times New Roman" panose="02020603050405020304" pitchFamily="18" charset="0"/>
              </a:rPr>
              <a:t>учун</a:t>
            </a:r>
            <a:r>
              <a:rPr lang="ru-RU" kern="100" dirty="0" smtClean="0">
                <a:effectLst/>
                <a:latin typeface="Times New Roman" panose="02020603050405020304" pitchFamily="18" charset="0"/>
                <a:cs typeface="Times New Roman" panose="02020603050405020304" pitchFamily="18" charset="0"/>
              </a:rPr>
              <a:t> </a:t>
            </a:r>
            <a:r>
              <a:rPr lang="ru-RU" kern="100" dirty="0" err="1" smtClean="0">
                <a:effectLst/>
                <a:latin typeface="Times New Roman" panose="02020603050405020304" pitchFamily="18" charset="0"/>
                <a:cs typeface="Times New Roman" panose="02020603050405020304" pitchFamily="18" charset="0"/>
              </a:rPr>
              <a:t>хизмат</a:t>
            </a:r>
            <a:r>
              <a:rPr lang="ru-RU" kern="100" dirty="0" smtClean="0">
                <a:effectLst/>
                <a:latin typeface="Times New Roman" panose="02020603050405020304" pitchFamily="18" charset="0"/>
                <a:cs typeface="Times New Roman" panose="02020603050405020304" pitchFamily="18" charset="0"/>
              </a:rPr>
              <a:t> </a:t>
            </a:r>
            <a:r>
              <a:rPr lang="ru-RU" kern="100" dirty="0" err="1" smtClean="0">
                <a:effectLst/>
                <a:latin typeface="Times New Roman" panose="02020603050405020304" pitchFamily="18" charset="0"/>
                <a:cs typeface="Times New Roman" panose="02020603050405020304" pitchFamily="18" charset="0"/>
              </a:rPr>
              <a:t>қилади</a:t>
            </a:r>
            <a:r>
              <a:rPr lang="ru-RU" kern="100" dirty="0" smtClean="0">
                <a:effectLst/>
                <a:latin typeface="Times New Roman" panose="02020603050405020304" pitchFamily="18" charset="0"/>
                <a:cs typeface="Times New Roman" panose="02020603050405020304" pitchFamily="18" charset="0"/>
              </a:rPr>
              <a:t>. </a:t>
            </a:r>
            <a:endParaRPr lang="ru-RU" sz="1100" kern="100" dirty="0">
              <a:effectLst/>
              <a:latin typeface="Batang"/>
              <a:cs typeface="Times New Roman" panose="02020603050405020304" pitchFamily="18" charset="0"/>
            </a:endParaRPr>
          </a:p>
        </p:txBody>
      </p:sp>
      <p:pic>
        <p:nvPicPr>
          <p:cNvPr id="8" name="Picture 2090"/>
          <p:cNvPicPr/>
          <p:nvPr/>
        </p:nvPicPr>
        <p:blipFill>
          <a:blip r:embed="rId3"/>
          <a:stretch>
            <a:fillRect/>
          </a:stretch>
        </p:blipFill>
        <p:spPr>
          <a:xfrm>
            <a:off x="4311785" y="4878942"/>
            <a:ext cx="3829685" cy="1295400"/>
          </a:xfrm>
          <a:prstGeom prst="rect">
            <a:avLst/>
          </a:prstGeom>
        </p:spPr>
      </p:pic>
      <p:sp>
        <p:nvSpPr>
          <p:cNvPr id="7" name="Прямоугольник 6"/>
          <p:cNvSpPr/>
          <p:nvPr/>
        </p:nvSpPr>
        <p:spPr>
          <a:xfrm>
            <a:off x="4537608" y="6174342"/>
            <a:ext cx="3378041" cy="369332"/>
          </a:xfrm>
          <a:prstGeom prst="rect">
            <a:avLst/>
          </a:prstGeom>
        </p:spPr>
        <p:txBody>
          <a:bodyPr wrap="none">
            <a:spAutoFit/>
          </a:bodyPr>
          <a:lstStyle/>
          <a:p>
            <a:r>
              <a:rPr lang="ru-RU" kern="100" dirty="0" smtClean="0">
                <a:effectLst/>
                <a:latin typeface="Times New Roman" panose="02020603050405020304" pitchFamily="18" charset="0"/>
                <a:ea typeface="Batang"/>
              </a:rPr>
              <a:t>Электр энергия </a:t>
            </a:r>
            <a:r>
              <a:rPr lang="ru-RU" kern="100" dirty="0" err="1" smtClean="0">
                <a:effectLst/>
                <a:latin typeface="Times New Roman" panose="02020603050405020304" pitchFamily="18" charset="0"/>
                <a:ea typeface="Batang"/>
              </a:rPr>
              <a:t>истеъмолчилари</a:t>
            </a:r>
            <a:endParaRPr lang="ru-RU" dirty="0"/>
          </a:p>
        </p:txBody>
      </p:sp>
    </p:spTree>
    <p:extLst>
      <p:ext uri="{BB962C8B-B14F-4D97-AF65-F5344CB8AC3E}">
        <p14:creationId xmlns:p14="http://schemas.microsoft.com/office/powerpoint/2010/main" val="2812503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63139" y="582881"/>
            <a:ext cx="12376337"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а) резистор, б)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электр</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қиздиргич</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в)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чўғланма</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лампа, г) конденсатор, д)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индуктив</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ғалтак</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pPr>
            <a:r>
              <a:rPr lang="ru-RU" altLang="ko-KR" sz="2000" dirty="0">
                <a:latin typeface="Times New Roman" panose="02020603050405020304" pitchFamily="18" charset="0"/>
                <a:cs typeface="Times New Roman" panose="02020603050405020304" pitchFamily="18" charset="0"/>
              </a:rPr>
              <a:t> </a:t>
            </a:r>
            <a:r>
              <a:rPr lang="ru-RU" altLang="ko-KR" sz="2000" dirty="0" smtClean="0">
                <a:latin typeface="Times New Roman" panose="02020603050405020304" pitchFamily="18" charset="0"/>
                <a:cs typeface="Times New Roman" panose="02020603050405020304" pitchFamily="18" charset="0"/>
              </a:rPr>
              <a:t>                                                            </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е)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ўзакли</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ғалтак</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 дроссель.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Электр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занжир</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ёрдамчи</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элементларининг</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шартли</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белгилари-схемалари</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4-а, б, в, г, д, е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расмларда</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келтирилган</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p:txBody>
      </p:sp>
      <p:pic>
        <p:nvPicPr>
          <p:cNvPr id="4100" name="Picture 21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29591" y="2143602"/>
            <a:ext cx="3718689" cy="112211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a:spLocks noChangeArrowheads="1"/>
          </p:cNvSpPr>
          <p:nvPr/>
        </p:nvSpPr>
        <p:spPr bwMode="auto">
          <a:xfrm>
            <a:off x="465457" y="3087086"/>
            <a:ext cx="11421743"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4-расм. Электр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занжир</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ёрдамчи</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элементлари</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а) калит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улаб-узгич</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б)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қайта</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улагич</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в) штепсель (разъем), г)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ажратиш</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мумкин</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бўлган</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ўтказгичнинг</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уланган</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жойи-қисқич</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д)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эрувчан</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сақлагич</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ўтказгичлар</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кавшарланиб</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ru-RU" altLang="ko-KR" sz="2000" b="0"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уланган</a:t>
            </a:r>
            <a:r>
              <a:rPr kumimoji="0" lang="ru-RU" altLang="ko-KR"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тугун. </a:t>
            </a:r>
          </a:p>
        </p:txBody>
      </p:sp>
      <p:sp>
        <p:nvSpPr>
          <p:cNvPr id="8" name="Прямоугольник 7"/>
          <p:cNvSpPr/>
          <p:nvPr/>
        </p:nvSpPr>
        <p:spPr>
          <a:xfrm>
            <a:off x="465456" y="4457680"/>
            <a:ext cx="11540317" cy="2246769"/>
          </a:xfrm>
          <a:prstGeom prst="rect">
            <a:avLst/>
          </a:prstGeom>
        </p:spPr>
        <p:txBody>
          <a:bodyPr wrap="square">
            <a:spAutoFit/>
          </a:bodyPr>
          <a:lstStyle/>
          <a:p>
            <a:pPr algn="just" latinLnBrk="1">
              <a:spcAft>
                <a:spcPts val="0"/>
              </a:spcAft>
            </a:pPr>
            <a:r>
              <a:rPr lang="ru-RU" sz="2000" kern="100" dirty="0" err="1" smtClean="0">
                <a:effectLst/>
                <a:latin typeface="Times New Roman" panose="02020603050405020304" pitchFamily="18" charset="0"/>
                <a:cs typeface="Times New Roman" panose="02020603050405020304" pitchFamily="18" charset="0"/>
              </a:rPr>
              <a:t>Манба</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билан</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истеъмолчилар</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ўзаро</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ўтказгич</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симлар</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ёрдамида</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бирлаштирилади</a:t>
            </a:r>
            <a:r>
              <a:rPr lang="ru-RU" sz="2000" kern="100" dirty="0" smtClean="0">
                <a:effectLst/>
                <a:latin typeface="Times New Roman" panose="02020603050405020304" pitchFamily="18" charset="0"/>
                <a:cs typeface="Times New Roman" panose="02020603050405020304" pitchFamily="18" charset="0"/>
              </a:rPr>
              <a:t>. Улар </a:t>
            </a:r>
            <a:r>
              <a:rPr lang="ru-RU" sz="2000" kern="100" dirty="0" err="1" smtClean="0">
                <a:effectLst/>
                <a:latin typeface="Times New Roman" panose="02020603050405020304" pitchFamily="18" charset="0"/>
                <a:cs typeface="Times New Roman" panose="02020603050405020304" pitchFamily="18" charset="0"/>
              </a:rPr>
              <a:t>электр</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энергиясини</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манбадан</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истеъмолчига</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кам</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исроф</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билан</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узатади</a:t>
            </a:r>
            <a:r>
              <a:rPr lang="ru-RU" sz="2000" kern="100" dirty="0" smtClean="0">
                <a:effectLst/>
                <a:latin typeface="Times New Roman" panose="02020603050405020304" pitchFamily="18" charset="0"/>
                <a:cs typeface="Times New Roman" panose="02020603050405020304" pitchFamily="18" charset="0"/>
              </a:rPr>
              <a:t>. Электр </a:t>
            </a:r>
            <a:r>
              <a:rPr lang="ru-RU" sz="2000" kern="100" dirty="0" err="1" smtClean="0">
                <a:effectLst/>
                <a:latin typeface="Times New Roman" panose="02020603050405020304" pitchFamily="18" charset="0"/>
                <a:cs typeface="Times New Roman" panose="02020603050405020304" pitchFamily="18" charset="0"/>
              </a:rPr>
              <a:t>занжирларига</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кўпинча</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ёрдамчи</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ва</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ўлчаш</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қурилмалари</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уланади</a:t>
            </a:r>
            <a:r>
              <a:rPr lang="ru-RU" sz="2000" kern="100" dirty="0" smtClean="0">
                <a:effectLst/>
                <a:latin typeface="Times New Roman" panose="02020603050405020304" pitchFamily="18" charset="0"/>
                <a:cs typeface="Times New Roman" panose="02020603050405020304" pitchFamily="18" charset="0"/>
              </a:rPr>
              <a:t>. Улар </a:t>
            </a:r>
            <a:r>
              <a:rPr lang="ru-RU" sz="2000" kern="100" dirty="0" err="1" smtClean="0">
                <a:effectLst/>
                <a:latin typeface="Times New Roman" panose="02020603050405020304" pitchFamily="18" charset="0"/>
                <a:cs typeface="Times New Roman" panose="02020603050405020304" pitchFamily="18" charset="0"/>
              </a:rPr>
              <a:t>электр</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занжири</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иш</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ҳолатини</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мисол</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учун</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сақлагичлар</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бошқариш</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ўта</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кучланиш</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ва</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катта</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токлардан</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сақлаш</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ва</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ҳ.к</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учун</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хизмат</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қилади</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Демак</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ҳар</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қандай</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электр</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занжирининг</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асосий</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вазифаси</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электр</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энергиясини</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манбадан</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истеъмолчига</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узатишдан</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иборатдир</a:t>
            </a:r>
            <a:r>
              <a:rPr lang="ru-RU" sz="2000" kern="100" dirty="0" smtClean="0">
                <a:effectLst/>
                <a:latin typeface="Times New Roman" panose="02020603050405020304" pitchFamily="18" charset="0"/>
                <a:cs typeface="Times New Roman" panose="02020603050405020304" pitchFamily="18" charset="0"/>
              </a:rPr>
              <a:t>. Электр </a:t>
            </a:r>
            <a:r>
              <a:rPr lang="ru-RU" sz="2000" kern="100" dirty="0" err="1" smtClean="0">
                <a:effectLst/>
                <a:latin typeface="Times New Roman" panose="02020603050405020304" pitchFamily="18" charset="0"/>
                <a:cs typeface="Times New Roman" panose="02020603050405020304" pitchFamily="18" charset="0"/>
              </a:rPr>
              <a:t>занжирдаги</a:t>
            </a:r>
            <a:r>
              <a:rPr lang="ru-RU" sz="2000" kern="100" dirty="0" smtClean="0">
                <a:effectLst/>
                <a:latin typeface="Times New Roman" panose="02020603050405020304" pitchFamily="18" charset="0"/>
                <a:cs typeface="Times New Roman" panose="02020603050405020304" pitchFamily="18" charset="0"/>
              </a:rPr>
              <a:t> электромагнит </a:t>
            </a:r>
            <a:r>
              <a:rPr lang="ru-RU" sz="2000" kern="100" dirty="0" err="1" smtClean="0">
                <a:effectLst/>
                <a:latin typeface="Times New Roman" panose="02020603050405020304" pitchFamily="18" charset="0"/>
                <a:cs typeface="Times New Roman" panose="02020603050405020304" pitchFamily="18" charset="0"/>
              </a:rPr>
              <a:t>жараёнлар</a:t>
            </a:r>
            <a:r>
              <a:rPr lang="ru-RU" sz="2000" kern="100" dirty="0" smtClean="0">
                <a:effectLst/>
                <a:latin typeface="Times New Roman" panose="02020603050405020304" pitchFamily="18" charset="0"/>
                <a:cs typeface="Times New Roman" panose="02020603050405020304" pitchFamily="18" charset="0"/>
              </a:rPr>
              <a:t> ЭЮК(</a:t>
            </a:r>
            <a:r>
              <a:rPr lang="ru-RU" sz="2000" kern="100" dirty="0" err="1" smtClean="0">
                <a:effectLst/>
                <a:latin typeface="Times New Roman" panose="02020603050405020304" pitchFamily="18" charset="0"/>
                <a:cs typeface="Times New Roman" panose="02020603050405020304" pitchFamily="18" charset="0"/>
              </a:rPr>
              <a:t>электр</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юритувчи</a:t>
            </a:r>
            <a:r>
              <a:rPr lang="ru-RU" sz="2000" kern="100" dirty="0" smtClean="0">
                <a:effectLst/>
                <a:latin typeface="Times New Roman" panose="02020603050405020304" pitchFamily="18" charset="0"/>
                <a:cs typeface="Times New Roman" panose="02020603050405020304" pitchFamily="18" charset="0"/>
              </a:rPr>
              <a:t> куч), ток, </a:t>
            </a:r>
            <a:r>
              <a:rPr lang="ru-RU" sz="2000" kern="100" dirty="0" err="1" smtClean="0">
                <a:effectLst/>
                <a:latin typeface="Times New Roman" panose="02020603050405020304" pitchFamily="18" charset="0"/>
                <a:cs typeface="Times New Roman" panose="02020603050405020304" pitchFamily="18" charset="0"/>
              </a:rPr>
              <a:t>кучланиш</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қаршилик</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ўтказувчанлик</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индуктивлик</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сиғим</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тушунчалари</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билан</a:t>
            </a:r>
            <a:r>
              <a:rPr lang="ru-RU" sz="2000" kern="100" dirty="0" smtClean="0">
                <a:effectLst/>
                <a:latin typeface="Times New Roman" panose="02020603050405020304" pitchFamily="18" charset="0"/>
                <a:cs typeface="Times New Roman" panose="02020603050405020304" pitchFamily="18" charset="0"/>
              </a:rPr>
              <a:t> </a:t>
            </a:r>
            <a:r>
              <a:rPr lang="ru-RU" sz="2000" kern="100" dirty="0" err="1" smtClean="0">
                <a:effectLst/>
                <a:latin typeface="Times New Roman" panose="02020603050405020304" pitchFamily="18" charset="0"/>
                <a:cs typeface="Times New Roman" panose="02020603050405020304" pitchFamily="18" charset="0"/>
              </a:rPr>
              <a:t>ифодаланади</a:t>
            </a:r>
            <a:r>
              <a:rPr lang="ru-RU" sz="2000" kern="100" dirty="0" smtClean="0">
                <a:effectLst/>
                <a:latin typeface="Times New Roman" panose="02020603050405020304" pitchFamily="18" charset="0"/>
                <a:cs typeface="Times New Roman" panose="02020603050405020304" pitchFamily="18" charset="0"/>
              </a:rPr>
              <a:t>. </a:t>
            </a:r>
            <a:endParaRPr lang="ru-RU" sz="2000" kern="100" dirty="0">
              <a:effectLst/>
              <a:latin typeface="Batang"/>
              <a:cs typeface="Times New Roman" panose="02020603050405020304" pitchFamily="18" charset="0"/>
            </a:endParaRPr>
          </a:p>
        </p:txBody>
      </p:sp>
    </p:spTree>
    <p:extLst>
      <p:ext uri="{BB962C8B-B14F-4D97-AF65-F5344CB8AC3E}">
        <p14:creationId xmlns:p14="http://schemas.microsoft.com/office/powerpoint/2010/main" val="867277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46826" y="114000"/>
            <a:ext cx="10515600" cy="1325563"/>
          </a:xfrm>
        </p:spPr>
        <p:txBody>
          <a:bodyPr>
            <a:noAutofit/>
          </a:bodyPr>
          <a:lstStyle/>
          <a:p>
            <a:r>
              <a:rPr lang="uz-Cyrl-UZ" sz="2000" dirty="0" smtClean="0">
                <a:latin typeface="Times New Roman" panose="02020603050405020304" pitchFamily="18" charset="0"/>
                <a:cs typeface="Times New Roman" panose="02020603050405020304" pitchFamily="18" charset="0"/>
              </a:rPr>
              <a:t>                           </a:t>
            </a:r>
            <a:r>
              <a:rPr lang="uz-Cyrl-UZ" sz="2000" dirty="0">
                <a:latin typeface="Times New Roman" panose="02020603050405020304" pitchFamily="18" charset="0"/>
                <a:cs typeface="Times New Roman" panose="02020603050405020304" pitchFamily="18" charset="0"/>
              </a:rPr>
              <a:t> </a:t>
            </a:r>
            <a:r>
              <a:rPr lang="uz-Cyrl-UZ" sz="2000" b="1" dirty="0" smtClean="0">
                <a:latin typeface="Times New Roman" panose="02020603050405020304" pitchFamily="18" charset="0"/>
                <a:cs typeface="Times New Roman" panose="02020603050405020304" pitchFamily="18" charset="0"/>
              </a:rPr>
              <a:t>АДАБИЁТЛАР  РЎЙХАТИ </a:t>
            </a:r>
            <a:r>
              <a:rPr lang="ru-RU" sz="2000" b="1" dirty="0" smtClean="0">
                <a:latin typeface="Times New Roman" panose="02020603050405020304" pitchFamily="18" charset="0"/>
                <a:cs typeface="Times New Roman" panose="02020603050405020304" pitchFamily="18" charset="0"/>
              </a:rPr>
              <a:t/>
            </a:r>
            <a:br>
              <a:rPr lang="ru-RU" sz="2000" b="1" dirty="0" smtClean="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1. </a:t>
            </a:r>
            <a:r>
              <a:rPr lang="uz-Cyrl-UZ" sz="2000" dirty="0" smtClean="0">
                <a:latin typeface="Times New Roman" panose="02020603050405020304" pitchFamily="18" charset="0"/>
                <a:cs typeface="Times New Roman" panose="02020603050405020304" pitchFamily="18" charset="0"/>
              </a:rPr>
              <a:t>М.Т.Турдиев </a:t>
            </a:r>
            <a:r>
              <a:rPr lang="uz-Cyrl-UZ" sz="2000" dirty="0">
                <a:latin typeface="Times New Roman" panose="02020603050405020304" pitchFamily="18" charset="0"/>
                <a:cs typeface="Times New Roman" panose="02020603050405020304" pitchFamily="18" charset="0"/>
              </a:rPr>
              <a:t>“Электротехника ва электроника асослари” Академик </a:t>
            </a:r>
            <a:r>
              <a:rPr lang="uz-Cyrl-UZ" sz="2000" dirty="0" smtClean="0">
                <a:latin typeface="Times New Roman" panose="02020603050405020304" pitchFamily="18" charset="0"/>
                <a:cs typeface="Times New Roman" panose="02020603050405020304" pitchFamily="18" charset="0"/>
              </a:rPr>
              <a:t>лицей </a:t>
            </a:r>
            <a:r>
              <a:rPr lang="uz-Cyrl-UZ" sz="2000" dirty="0">
                <a:latin typeface="Times New Roman" panose="02020603050405020304" pitchFamily="18" charset="0"/>
                <a:cs typeface="Times New Roman" panose="02020603050405020304" pitchFamily="18" charset="0"/>
              </a:rPr>
              <a:t>ва касб-ҳунар коллежлари учун ўқув қўлланма. Тошкент “Ўқитувчи” 2002 й.</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2. </a:t>
            </a:r>
            <a:r>
              <a:rPr lang="uz-Cyrl-UZ" sz="2000" dirty="0" smtClean="0">
                <a:latin typeface="Times New Roman" panose="02020603050405020304" pitchFamily="18" charset="0"/>
                <a:cs typeface="Times New Roman" panose="02020603050405020304" pitchFamily="18" charset="0"/>
              </a:rPr>
              <a:t>А.С.Краимов</a:t>
            </a:r>
            <a:r>
              <a:rPr lang="uz-Cyrl-UZ" sz="2000" dirty="0">
                <a:latin typeface="Times New Roman" panose="02020603050405020304" pitchFamily="18" charset="0"/>
                <a:cs typeface="Times New Roman" panose="02020603050405020304" pitchFamily="18" charset="0"/>
              </a:rPr>
              <a:t>., М.М. Мирхайдаров ва бошқалар  “Электротехника ва электроника асослари” Тошкент “Ўқитувчи” 1995 й.</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3. </a:t>
            </a:r>
            <a:r>
              <a:rPr lang="uz-Cyrl-UZ" sz="2000" dirty="0" smtClean="0">
                <a:latin typeface="Times New Roman" panose="02020603050405020304" pitchFamily="18" charset="0"/>
                <a:cs typeface="Times New Roman" panose="02020603050405020304" pitchFamily="18" charset="0"/>
              </a:rPr>
              <a:t>С.Мажидов </a:t>
            </a:r>
            <a:r>
              <a:rPr lang="uz-Cyrl-UZ" sz="2000" dirty="0">
                <a:latin typeface="Times New Roman" panose="02020603050405020304" pitchFamily="18" charset="0"/>
                <a:cs typeface="Times New Roman" panose="02020603050405020304" pitchFamily="18" charset="0"/>
              </a:rPr>
              <a:t>“Электротехника” Тошкент “Ўқитувчи” 2000 й.</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4. </a:t>
            </a:r>
            <a:r>
              <a:rPr lang="uz-Cyrl-UZ" sz="2000" dirty="0" smtClean="0">
                <a:latin typeface="Times New Roman" panose="02020603050405020304" pitchFamily="18" charset="0"/>
                <a:cs typeface="Times New Roman" panose="02020603050405020304" pitchFamily="18" charset="0"/>
              </a:rPr>
              <a:t>Н.Жабборов</a:t>
            </a:r>
            <a:r>
              <a:rPr lang="uz-Cyrl-UZ" sz="2000" dirty="0">
                <a:latin typeface="Times New Roman" panose="02020603050405020304" pitchFamily="18" charset="0"/>
                <a:cs typeface="Times New Roman" panose="02020603050405020304" pitchFamily="18" charset="0"/>
              </a:rPr>
              <a:t>., М.Якубов “Электротехника ва электроника асосларидан масалалар тўпларни” Ўқув қўлланма Тошкент “Узинклмсентр” 2004 й.</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5</a:t>
            </a:r>
            <a:r>
              <a:rPr lang="ru-RU" sz="2000" dirty="0" smtClean="0">
                <a:latin typeface="Times New Roman" panose="02020603050405020304" pitchFamily="18" charset="0"/>
                <a:cs typeface="Times New Roman" panose="02020603050405020304" pitchFamily="18" charset="0"/>
              </a:rPr>
              <a:t>. </a:t>
            </a:r>
            <a:r>
              <a:rPr lang="uz-Cyrl-UZ" sz="2000" dirty="0" smtClean="0">
                <a:latin typeface="Times New Roman" panose="02020603050405020304" pitchFamily="18" charset="0"/>
                <a:cs typeface="Times New Roman" panose="02020603050405020304" pitchFamily="18" charset="0"/>
              </a:rPr>
              <a:t>Eвдокимов </a:t>
            </a:r>
            <a:r>
              <a:rPr lang="uz-Cyrl-UZ" sz="2000" dirty="0">
                <a:latin typeface="Times New Roman" panose="02020603050405020304" pitchFamily="18" charset="0"/>
                <a:cs typeface="Times New Roman" panose="02020603050405020304" pitchFamily="18" charset="0"/>
              </a:rPr>
              <a:t>Ф.E. “Умумий электротехника” Тошкент “Ўқитувчи” 1995 й.</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uz-Cyrl-UZ" sz="2000" dirty="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                               </a:t>
            </a:r>
            <a:r>
              <a:rPr lang="ru-RU" sz="2000" b="1" dirty="0" smtClean="0">
                <a:latin typeface="Times New Roman" panose="02020603050405020304" pitchFamily="18" charset="0"/>
                <a:cs typeface="Times New Roman" panose="02020603050405020304" pitchFamily="18" charset="0"/>
              </a:rPr>
              <a:t>Интернет </a:t>
            </a:r>
            <a:r>
              <a:rPr lang="ru-RU" sz="2000" b="1" dirty="0" err="1">
                <a:latin typeface="Times New Roman" panose="02020603050405020304" pitchFamily="18" charset="0"/>
                <a:cs typeface="Times New Roman" panose="02020603050405020304" pitchFamily="18" charset="0"/>
              </a:rPr>
              <a:t>сайтлари</a:t>
            </a:r>
            <a:r>
              <a:rPr lang="ru-RU" sz="2000" b="1" dirty="0">
                <a:latin typeface="Times New Roman" panose="02020603050405020304" pitchFamily="18" charset="0"/>
                <a:cs typeface="Times New Roman" panose="02020603050405020304" pitchFamily="18" charset="0"/>
              </a:rPr>
              <a:t>: </a:t>
            </a:r>
            <a:r>
              <a:rPr lang="ru-RU" sz="2000" b="1"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 </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1. </a:t>
            </a:r>
            <a:r>
              <a:rPr lang="en-US" sz="2000" dirty="0" smtClean="0">
                <a:latin typeface="Times New Roman" panose="02020603050405020304" pitchFamily="18" charset="0"/>
                <a:cs typeface="Times New Roman" panose="02020603050405020304" pitchFamily="18" charset="0"/>
              </a:rPr>
              <a:t>www.edu.uz </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2. www.o'qituvch.uz </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3. www.ziyonet.uz </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4. www.ziyo.uz </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5. www.aim.uz </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6. www.refarat.uz</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7. www.soft.uz </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uz-Cyrl-UZ" sz="2000" b="1" dirty="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4050061"/>
      </p:ext>
    </p:extLst>
  </p:cSld>
  <p:clrMapOvr>
    <a:masterClrMapping/>
  </p:clrMapOvr>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78</TotalTime>
  <Words>506</Words>
  <Application>Microsoft Office PowerPoint</Application>
  <PresentationFormat>Произвольный</PresentationFormat>
  <Paragraphs>27</Paragraphs>
  <Slides>7</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7</vt:i4>
      </vt:variant>
    </vt:vector>
  </HeadingPairs>
  <TitlesOfParts>
    <vt:vector size="9" baseType="lpstr">
      <vt:lpstr>Грань</vt:lpstr>
      <vt:lpstr>Уравнение</vt:lpstr>
      <vt:lpstr>Презентация PowerPoint</vt:lpstr>
      <vt:lpstr>Презентация PowerPoint</vt:lpstr>
      <vt:lpstr>Презентация PowerPoint</vt:lpstr>
      <vt:lpstr>        Куч манбалари, электр батареялари, электр генератори, қуёш батареяси ва ҳоказолардан иборат электр занжирини ЭЮК билан таъминлашади, батарея белгисида узунроқ чизиқ – мусбат чиқиши, қисқа чизиқ – манфий чиқиш бўлади, электр токи мусбат клеммадан (+) манфий клеммага (-) ўтади. Электр занжир электр токни ҳосил қилиш ва унинг ўтишини таъминлайдиган қурилма ва объектларнинг мажмуи бўлиб ундаги электромагнит жараёнлар электр юритувчи куч (ЭЮК), ток ва кучланиш  тушунчалари   билан      ифодаланади.  Электр занжир тушунчаси     электротехника    фанининг таянч тушунчасидир. Электр энергия манбаи, истеъмолчи ва уларни ўзаро бирлаштирувчи ўтказгичлар электр занжирнинг асосий элементлари, ўлчаш асбоблари, улаб-узгичлар ва ҳимоялаш қурилмалари эса унинг ёрдамчи элементлари ҳисобланади. Демак, электр занжир элементи бу электр занжир таркибига кирувчи алоҳида  қурилма  бўлиб,  у  занжирда    аниқ  функцияни   бажаради. Электр   занжирнинг   элементлари   шартли   белгилар  билан    тасвирланади. Электр занжирнинг элементлари ва уларни ўзаро уланишининг график тасвири электр занжирининг схемаси деб аталади. 1-расмда оддий электр занжирининг схемаси келтирилган. </vt:lpstr>
      <vt:lpstr>Презентация PowerPoint</vt:lpstr>
      <vt:lpstr>Презентация PowerPoint</vt:lpstr>
      <vt:lpstr>                            АДАБИЁТЛАР  РЎЙХАТИ   1. М.Т.Турдиев “Электротехника ва электроника асослари” Академик лицей ва касб-ҳунар коллежлари учун ўқув қўлланма. Тошкент “Ўқитувчи” 2002 й. 2. А.С.Краимов., М.М. Мирхайдаров ва бошқалар  “Электротехника ва электроника асослари” Тошкент “Ўқитувчи” 1995 й. 3. С.Мажидов “Электротехника” Тошкент “Ўқитувчи” 2000 й. 4. Н.Жабборов., М.Якубов “Электротехника ва электроника асосларидан масалалар тўпларни” Ўқув қўлланма Тошкент “Узинклмсентр” 2004 й. 5. Eвдокимов Ф.E. “Умумий электротехника” Тошкент “Ўқитувчи” 1995 й.                                  Интернет сайтлари:     1. www.edu.uz  2. www.o'qituvch.uz  3. www.ziyonet.uz  4. www.ziyo.uz  5. www.aim.uz  6. www.refarat.uz 7. www.soft.uz    </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Электрик</dc:creator>
  <cp:lastModifiedBy>Elektrik</cp:lastModifiedBy>
  <cp:revision>8</cp:revision>
  <dcterms:created xsi:type="dcterms:W3CDTF">2021-09-11T06:15:08Z</dcterms:created>
  <dcterms:modified xsi:type="dcterms:W3CDTF">2023-07-07T09:59:03Z</dcterms:modified>
</cp:coreProperties>
</file>