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08" y="-7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B4C71EC6-210F-42DE-9C53-41977AD35B3D}" type="datetimeFigureOut">
              <a:rPr lang="ru-RU" smtClean="0"/>
              <a:t>18.07.2023</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B19B0651-EE4F-4900-A07F-96A6BFA9D0F0}" type="slidenum">
              <a:rPr lang="ru-RU" smtClean="0"/>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18.07.2023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18.07.2023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18.07.2023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18.07.2023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18.07.2023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t>18.07.2023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4C71EC6-210F-42DE-9C53-41977AD35B3D}" type="datetimeFigureOut">
              <a:rPr lang="ru-RU" smtClean="0"/>
              <a:t>18.07.2023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18.07.2023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18.07.2023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18.07.2023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4C71EC6-210F-42DE-9C53-41977AD35B3D}" type="datetimeFigureOut">
              <a:rPr lang="ru-RU" smtClean="0"/>
              <a:t>18.07.2023</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19B0651-EE4F-4900-A07F-96A6BFA9D0F0}"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23528" y="260648"/>
            <a:ext cx="8229600" cy="1828800"/>
          </a:xfrm>
        </p:spPr>
        <p:txBody>
          <a:bodyPr>
            <a:noAutofit/>
          </a:bodyPr>
          <a:lstStyle/>
          <a:p>
            <a:r>
              <a:rPr lang="uz-Cyrl-UZ" sz="3200" dirty="0">
                <a:effectLst/>
              </a:rPr>
              <a:t>Электрт токи уриши ва бошқа жарохатлардан жабрланганларга биринчи ёрдам . Ёнғин </a:t>
            </a:r>
            <a:r>
              <a:rPr lang="uz-Cyrl-UZ" sz="3200" dirty="0" smtClean="0">
                <a:effectLst/>
              </a:rPr>
              <a:t>хавфсизлиги</a:t>
            </a:r>
            <a:endParaRPr lang="ru-RU" sz="3200" dirty="0"/>
          </a:p>
        </p:txBody>
      </p:sp>
      <p:sp>
        <p:nvSpPr>
          <p:cNvPr id="3" name="Подзаголовок 2"/>
          <p:cNvSpPr>
            <a:spLocks noGrp="1"/>
          </p:cNvSpPr>
          <p:nvPr>
            <p:ph type="subTitle" idx="1"/>
          </p:nvPr>
        </p:nvSpPr>
        <p:spPr>
          <a:xfrm>
            <a:off x="179512" y="2276872"/>
            <a:ext cx="8784976" cy="4392488"/>
          </a:xfrm>
        </p:spPr>
        <p:txBody>
          <a:bodyPr>
            <a:normAutofit fontScale="77500" lnSpcReduction="20000"/>
          </a:bodyPr>
          <a:lstStyle/>
          <a:p>
            <a:pPr algn="l"/>
            <a:r>
              <a:rPr lang="uz-Cyrl-UZ" b="1" dirty="0"/>
              <a:t>Электр токининг хатарли жихати шундаки</a:t>
            </a:r>
            <a:r>
              <a:rPr lang="uz-Cyrl-UZ" dirty="0"/>
              <a:t> инсон, электр занжири орасига танасининг бир қисми билан уланиб қолмагунича электр токини  ҳис қила олмайди. Чунки электр энергияси инсоннинг сезги органларига таъсир этмайди. Шунинг учун, электр ускуналаридан фойдаланиш, уларга хизмат кўрсатиш ёки  таъмирлаш ишлари ўта эхтиёткорликни талаб этади.</a:t>
            </a:r>
            <a:endParaRPr lang="ru-RU" dirty="0"/>
          </a:p>
          <a:p>
            <a:pPr algn="l" latinLnBrk="1"/>
            <a:r>
              <a:rPr lang="uz-Cyrl-UZ" dirty="0"/>
              <a:t>Инсон танасидан оқиб ўтувчи электр токининг энг хатарлиси “ҚЎЛДАН-ҚЎЛГА” ёки “ҚЎЛДАН-ОЁҚГА” бўлган йўналишдагисидир. Электр токи инсон танасидан оқиб ўтганда турли даражада жароҳат етказиши мумкин, бу электр токининг миқдори ва инсон танаси холатига боғлиқ.</a:t>
            </a:r>
            <a:endParaRPr lang="ru-RU" dirty="0"/>
          </a:p>
          <a:p>
            <a:pPr algn="l" latinLnBrk="1"/>
            <a:r>
              <a:rPr lang="uz-Cyrl-UZ" dirty="0"/>
              <a:t> Электр токи таъсирида:</a:t>
            </a:r>
            <a:endParaRPr lang="ru-RU" dirty="0"/>
          </a:p>
          <a:p>
            <a:pPr lvl="0" algn="l" latinLnBrk="1"/>
            <a:r>
              <a:rPr lang="en-US" dirty="0" smtClean="0"/>
              <a:t>1.</a:t>
            </a:r>
            <a:r>
              <a:rPr lang="uz-Cyrl-UZ" dirty="0" smtClean="0"/>
              <a:t>Мушаклар </a:t>
            </a:r>
            <a:r>
              <a:rPr lang="uz-Cyrl-UZ" dirty="0"/>
              <a:t>тораяди.</a:t>
            </a:r>
            <a:endParaRPr lang="ru-RU" dirty="0"/>
          </a:p>
          <a:p>
            <a:pPr lvl="0" algn="l" latinLnBrk="1"/>
            <a:r>
              <a:rPr lang="en-US" dirty="0" smtClean="0"/>
              <a:t>2.</a:t>
            </a:r>
            <a:r>
              <a:rPr lang="uz-Cyrl-UZ" dirty="0" smtClean="0"/>
              <a:t>Асаб </a:t>
            </a:r>
            <a:r>
              <a:rPr lang="uz-Cyrl-UZ" dirty="0"/>
              <a:t>ва нафас олиш тизимлари ишдан чиқади.</a:t>
            </a:r>
            <a:endParaRPr lang="ru-RU" dirty="0"/>
          </a:p>
          <a:p>
            <a:pPr lvl="0" algn="l" latinLnBrk="1"/>
            <a:r>
              <a:rPr lang="en-US" dirty="0" smtClean="0"/>
              <a:t>3.</a:t>
            </a:r>
            <a:r>
              <a:rPr lang="uz-Cyrl-UZ" dirty="0" smtClean="0"/>
              <a:t>Тана </a:t>
            </a:r>
            <a:r>
              <a:rPr lang="uz-Cyrl-UZ" dirty="0"/>
              <a:t>куяди ва терида ёрилишлар ҳосил бўлади.</a:t>
            </a:r>
            <a:endParaRPr lang="ru-RU" dirty="0"/>
          </a:p>
        </p:txBody>
      </p:sp>
    </p:spTree>
    <p:extLst>
      <p:ext uri="{BB962C8B-B14F-4D97-AF65-F5344CB8AC3E}">
        <p14:creationId xmlns:p14="http://schemas.microsoft.com/office/powerpoint/2010/main" val="33274023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368"/>
          <p:cNvPicPr>
            <a:picLocks noGrp="1"/>
          </p:cNvPicPr>
          <p:nvPr>
            <p:ph idx="1"/>
          </p:nvPr>
        </p:nvPicPr>
        <p:blipFill>
          <a:blip r:embed="rId2"/>
          <a:stretch>
            <a:fillRect/>
          </a:stretch>
        </p:blipFill>
        <p:spPr>
          <a:xfrm>
            <a:off x="467544" y="1196752"/>
            <a:ext cx="7992887" cy="4680519"/>
          </a:xfrm>
          <a:prstGeom prst="rect">
            <a:avLst/>
          </a:prstGeom>
        </p:spPr>
      </p:pic>
    </p:spTree>
    <p:extLst>
      <p:ext uri="{BB962C8B-B14F-4D97-AF65-F5344CB8AC3E}">
        <p14:creationId xmlns:p14="http://schemas.microsoft.com/office/powerpoint/2010/main" val="1179699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5976704"/>
          </a:xfrm>
        </p:spPr>
        <p:txBody>
          <a:bodyPr>
            <a:normAutofit fontScale="85000" lnSpcReduction="20000"/>
          </a:bodyPr>
          <a:lstStyle/>
          <a:p>
            <a:pPr marL="137160" indent="0" latinLnBrk="1">
              <a:buNone/>
            </a:pPr>
            <a:r>
              <a:rPr lang="uz-Cyrl-UZ" dirty="0"/>
              <a:t>Электр ускуналарига хизмат кўрсатувчи ёки  уларни таъмирловчи мутаҳасислар электр хавфсизлик қоидаларини билишлари ва бу қоидаларга амал қилишлари шарт. Электр ускуналарига хизмат кўрсатувчи мутаҳасислар учун қуйидаги шахсий химоя воситалари мавжуд.</a:t>
            </a:r>
            <a:endParaRPr lang="ru-RU" dirty="0"/>
          </a:p>
          <a:p>
            <a:pPr lvl="0" latinLnBrk="1"/>
            <a:r>
              <a:rPr lang="uz-Cyrl-UZ" dirty="0"/>
              <a:t>Дастаси изоляцияланган асбоблар.</a:t>
            </a:r>
            <a:endParaRPr lang="ru-RU" dirty="0"/>
          </a:p>
          <a:p>
            <a:pPr lvl="0" latinLnBrk="1"/>
            <a:r>
              <a:rPr lang="uz-Cyrl-UZ" dirty="0"/>
              <a:t>Энги узун кийим ёки махсус энг.</a:t>
            </a:r>
            <a:endParaRPr lang="ru-RU" dirty="0"/>
          </a:p>
          <a:p>
            <a:pPr lvl="0" latinLnBrk="1"/>
            <a:r>
              <a:rPr lang="uz-Cyrl-UZ" dirty="0"/>
              <a:t>Диэлектрик шолча.</a:t>
            </a:r>
            <a:endParaRPr lang="ru-RU" dirty="0"/>
          </a:p>
          <a:p>
            <a:pPr lvl="0" latinLnBrk="1"/>
            <a:r>
              <a:rPr lang="uz-Cyrl-UZ" dirty="0"/>
              <a:t>Диэлектрик қўлқоп.</a:t>
            </a:r>
            <a:endParaRPr lang="ru-RU" dirty="0"/>
          </a:p>
          <a:p>
            <a:pPr lvl="0" latinLnBrk="1"/>
            <a:r>
              <a:rPr lang="uz-Cyrl-UZ" dirty="0"/>
              <a:t>Ҳимоя ойна ёки маска.</a:t>
            </a:r>
            <a:endParaRPr lang="ru-RU" dirty="0"/>
          </a:p>
          <a:p>
            <a:pPr lvl="0" latinLnBrk="1"/>
            <a:r>
              <a:rPr lang="uz-Cyrl-UZ" dirty="0"/>
              <a:t>ЭЛЕКТР МАНБАЪСИГА УЛАНГАН ЭЛЕКТР ҚУРИЛМАЛАРИ</a:t>
            </a:r>
            <a:endParaRPr lang="ru-RU" dirty="0"/>
          </a:p>
          <a:p>
            <a:pPr lvl="0" latinLnBrk="1"/>
            <a:r>
              <a:rPr lang="uz-Cyrl-UZ" dirty="0"/>
              <a:t>Химоя қопқоғини очиш/ёпиш ишлари.</a:t>
            </a:r>
            <a:endParaRPr lang="ru-RU" dirty="0"/>
          </a:p>
          <a:p>
            <a:pPr lvl="0" latinLnBrk="1"/>
            <a:r>
              <a:rPr lang="uz-Cyrl-UZ" dirty="0"/>
              <a:t>Қурилма деталини алмаштириш ишлари.</a:t>
            </a:r>
            <a:endParaRPr lang="ru-RU" dirty="0"/>
          </a:p>
          <a:p>
            <a:pPr lvl="0" latinLnBrk="1"/>
            <a:r>
              <a:rPr lang="uz-Cyrl-UZ" dirty="0"/>
              <a:t>Бўш контактни махкамлаш ёки </a:t>
            </a:r>
            <a:r>
              <a:rPr lang="uz-Cyrl-UZ" dirty="0" smtClean="0"/>
              <a:t>кавшарлаш</a:t>
            </a:r>
            <a:endParaRPr lang="en-US" dirty="0" smtClean="0"/>
          </a:p>
          <a:p>
            <a:pPr marL="137160" lvl="0" indent="0" latinLnBrk="1">
              <a:buNone/>
            </a:pPr>
            <a:r>
              <a:rPr lang="uz-Cyrl-UZ" dirty="0" smtClean="0"/>
              <a:t> </a:t>
            </a:r>
            <a:r>
              <a:rPr lang="uz-Cyrl-UZ" dirty="0"/>
              <a:t>(пайка қилиш) </a:t>
            </a:r>
            <a:r>
              <a:rPr lang="uz-Cyrl-UZ" dirty="0" smtClean="0"/>
              <a:t>ишлари </a:t>
            </a:r>
            <a:r>
              <a:rPr lang="uz-Cyrl-UZ" dirty="0"/>
              <a:t>МАН ЭТИЛАДИ !!!</a:t>
            </a:r>
            <a:endParaRPr lang="ru-RU" dirty="0"/>
          </a:p>
        </p:txBody>
      </p:sp>
    </p:spTree>
    <p:extLst>
      <p:ext uri="{BB962C8B-B14F-4D97-AF65-F5344CB8AC3E}">
        <p14:creationId xmlns:p14="http://schemas.microsoft.com/office/powerpoint/2010/main" val="1972830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z-Cyrl-UZ" dirty="0">
                <a:effectLst/>
              </a:rPr>
              <a:t> ОДАМЛАРНИ ТОК УРИШ ХОЛАТИ ТЎРТ ДАРАЖАДА БАХОЛАНАДИ:</a:t>
            </a:r>
            <a:endParaRPr lang="ru-RU" dirty="0"/>
          </a:p>
        </p:txBody>
      </p:sp>
      <p:sp>
        <p:nvSpPr>
          <p:cNvPr id="3" name="Объект 2"/>
          <p:cNvSpPr>
            <a:spLocks noGrp="1"/>
          </p:cNvSpPr>
          <p:nvPr>
            <p:ph idx="1"/>
          </p:nvPr>
        </p:nvSpPr>
        <p:spPr/>
        <p:txBody>
          <a:bodyPr/>
          <a:lstStyle/>
          <a:p>
            <a:pPr latinLnBrk="1"/>
            <a:r>
              <a:rPr lang="uz-Cyrl-UZ" b="1" dirty="0"/>
              <a:t>1-даража.</a:t>
            </a:r>
            <a:r>
              <a:rPr lang="uz-Cyrl-UZ" dirty="0"/>
              <a:t> Одам хушини йўқотмайди лекин мушаклар қисқаради,</a:t>
            </a:r>
            <a:endParaRPr lang="ru-RU" dirty="0"/>
          </a:p>
          <a:p>
            <a:pPr latinLnBrk="1"/>
            <a:r>
              <a:rPr lang="uz-Cyrl-UZ" b="1" dirty="0"/>
              <a:t>2-даража.</a:t>
            </a:r>
            <a:r>
              <a:rPr lang="uz-Cyrl-UZ" dirty="0"/>
              <a:t> Мушаклар қисқаради, хушини йўқатади. Лекин, нафас олиш сақланади ва юрак ишлаб туради.</a:t>
            </a:r>
            <a:endParaRPr lang="ru-RU" dirty="0"/>
          </a:p>
          <a:p>
            <a:pPr latinLnBrk="1"/>
            <a:r>
              <a:rPr lang="uz-Cyrl-UZ" b="1" dirty="0"/>
              <a:t>3-даража.</a:t>
            </a:r>
            <a:r>
              <a:rPr lang="uz-Cyrl-UZ" dirty="0"/>
              <a:t> Нафас олиш, юрак фаолияти бузилади, киши хушини йўқотади.</a:t>
            </a:r>
            <a:endParaRPr lang="ru-RU" dirty="0"/>
          </a:p>
          <a:p>
            <a:pPr latinLnBrk="1"/>
            <a:r>
              <a:rPr lang="uz-Cyrl-UZ" b="1" dirty="0"/>
              <a:t>4-даража.</a:t>
            </a:r>
            <a:r>
              <a:rPr lang="uz-Cyrl-UZ" dirty="0"/>
              <a:t> Ток уришда қон айланиши ва нафас олиши тўхтаб, клиник ўлим содир бўлади</a:t>
            </a:r>
            <a:r>
              <a:rPr lang="uz-Cyrl-UZ" dirty="0" smtClean="0"/>
              <a:t>.</a:t>
            </a:r>
            <a:endParaRPr lang="ru-RU" dirty="0"/>
          </a:p>
        </p:txBody>
      </p:sp>
    </p:spTree>
    <p:extLst>
      <p:ext uri="{BB962C8B-B14F-4D97-AF65-F5344CB8AC3E}">
        <p14:creationId xmlns:p14="http://schemas.microsoft.com/office/powerpoint/2010/main" val="2574060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z-Cyrl-UZ" dirty="0">
                <a:effectLst/>
              </a:rPr>
              <a:t>Электр токидан шикастланиш сабаблари</a:t>
            </a:r>
            <a:r>
              <a:rPr lang="uz-Cyrl-UZ" dirty="0" smtClean="0">
                <a:effectLst/>
              </a:rPr>
              <a:t>.</a:t>
            </a:r>
            <a:endParaRPr lang="ru-RU" dirty="0"/>
          </a:p>
        </p:txBody>
      </p:sp>
      <p:sp>
        <p:nvSpPr>
          <p:cNvPr id="3" name="Объект 2"/>
          <p:cNvSpPr>
            <a:spLocks noGrp="1"/>
          </p:cNvSpPr>
          <p:nvPr>
            <p:ph idx="1"/>
          </p:nvPr>
        </p:nvSpPr>
        <p:spPr/>
        <p:txBody>
          <a:bodyPr>
            <a:normAutofit fontScale="85000" lnSpcReduction="20000"/>
          </a:bodyPr>
          <a:lstStyle/>
          <a:p>
            <a:pPr latinLnBrk="1"/>
            <a:r>
              <a:rPr lang="uz-Cyrl-UZ" dirty="0"/>
              <a:t>Электр ускуналардан эҳтиёткорликка риоя қилмай фойдаланиш ёки электр қурилмаларни нотўғри қўллаш жиддий авария холатларига сабаб бўлиши мумкин. Бунга одамларнинг электр токидан шикастланиши, ёнғин ва шунга ўхшаш вазиятлар мисол бўла олади.</a:t>
            </a:r>
            <a:endParaRPr lang="ru-RU" dirty="0"/>
          </a:p>
          <a:p>
            <a:pPr latinLnBrk="1"/>
            <a:r>
              <a:rPr lang="uz-Cyrl-UZ" dirty="0"/>
              <a:t>Булар рўй берган холларда ўз вақтида улрни хал қилиш (жабрланганни электр токидан халос этиш ва унга биринчи ёрдамни кўрсатиш, электр қурилмадаги юзага келган ёнғинни ўз вақтида ва хавфсиз ўчириш) муҳим ўринга эга.</a:t>
            </a:r>
            <a:endParaRPr lang="ru-RU" dirty="0"/>
          </a:p>
          <a:p>
            <a:pPr latinLnBrk="1"/>
            <a:r>
              <a:rPr lang="uz-Cyrl-UZ" dirty="0"/>
              <a:t>Хаётда инсонларни электр токидан шикастланишнинг асосий сабабларига қуйидагилар киради: электр монтаж ишлари сифатининг пастлиги, уй электр жихозларидан қониқарсиз фойдаланиш, маиший электр асбоблар билан эхтиётсиз ва нотўғри муносабатда бўлиш.</a:t>
            </a:r>
            <a:endParaRPr lang="ru-RU" dirty="0"/>
          </a:p>
          <a:p>
            <a:pPr marL="137160" indent="0">
              <a:buNone/>
            </a:pPr>
            <a:endParaRPr lang="ru-RU" dirty="0"/>
          </a:p>
        </p:txBody>
      </p:sp>
    </p:spTree>
    <p:extLst>
      <p:ext uri="{BB962C8B-B14F-4D97-AF65-F5344CB8AC3E}">
        <p14:creationId xmlns:p14="http://schemas.microsoft.com/office/powerpoint/2010/main" val="2141718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6048712"/>
          </a:xfrm>
        </p:spPr>
        <p:txBody>
          <a:bodyPr>
            <a:normAutofit fontScale="62500" lnSpcReduction="20000"/>
          </a:bodyPr>
          <a:lstStyle/>
          <a:p>
            <a:pPr latinLnBrk="1"/>
            <a:r>
              <a:rPr lang="uz-Cyrl-UZ" dirty="0"/>
              <a:t>Электр монтаж ишларининг паст сифати монтаж ишларини олиб бораётган ходимларнинг уларни бажаришга бўлган эхтиётсизлик ва эътиборсизлик   муносабатлари билан изохланади. Бундай электр монтажда қуйидаги нуқсонларга йўл қўйилади:</a:t>
            </a:r>
            <a:endParaRPr lang="ru-RU" dirty="0"/>
          </a:p>
          <a:p>
            <a:pPr lvl="0"/>
            <a:r>
              <a:rPr lang="uz-Cyrl-UZ" b="1" dirty="0"/>
              <a:t>Электр занжирини нотўғри йиғиш;</a:t>
            </a:r>
            <a:endParaRPr lang="ru-RU" dirty="0"/>
          </a:p>
          <a:p>
            <a:pPr lvl="0"/>
            <a:r>
              <a:rPr lang="uz-Cyrl-UZ" b="1" dirty="0"/>
              <a:t>Фаза ўтказгичини ноль ўтказгич билан алмаштириш;</a:t>
            </a:r>
            <a:endParaRPr lang="ru-RU" dirty="0"/>
          </a:p>
          <a:p>
            <a:pPr lvl="0"/>
            <a:r>
              <a:rPr lang="uz-Cyrl-UZ" b="1" dirty="0"/>
              <a:t>Ҳимоя қилинмаган ўтказгичларни яқинлашиш имкони мавжуд жойларда (ерда, плинтус бўйлаб, чордоқда) ўтказиш;</a:t>
            </a:r>
            <a:endParaRPr lang="ru-RU" dirty="0"/>
          </a:p>
          <a:p>
            <a:pPr lvl="0"/>
            <a:r>
              <a:rPr lang="uz-Cyrl-UZ" b="1" dirty="0"/>
              <a:t>Қурилмаларнинг токли қисмларидан одамларгача бўлган хавфсизлик қоидалари билан белгиланган масофаларга риоя қилмаслик;</a:t>
            </a:r>
            <a:endParaRPr lang="ru-RU" dirty="0"/>
          </a:p>
          <a:p>
            <a:pPr lvl="0"/>
            <a:r>
              <a:rPr lang="uz-Cyrl-UZ" b="1" dirty="0"/>
              <a:t>Электр жихоз корпусларини ерга улаш ёки ноллаштиришнинг йўқлиги.</a:t>
            </a:r>
            <a:endParaRPr lang="ru-RU" dirty="0"/>
          </a:p>
          <a:p>
            <a:pPr latinLnBrk="1"/>
            <a:r>
              <a:rPr lang="uz-Cyrl-UZ" dirty="0"/>
              <a:t>Қониқарсиз фойдаланиш электр қурилмаларга хизмат қўрсатувчи ходимларда зарурий электр механик билимларнинг йўқлиги ва улар иш бажараётганида керакли махсус химоя воситаларни қўлламаслигидан келиб чиқади. Янги монтаж қилинган электр ускуналарни, давлат энергия назорати ходими томонидан қабул қилинмаган холларда, рухсатсиз ишга тушириш, электр жихозларни ўз вақтида кўрикдан ўтказилмаганлиги ёки унинг умуман бўлмаганлиги, электр ускуна изоляцияси қаршилигини ўлчашнинг ўз вақтида бажарилмаганлиги, электр асбобларни зарурий таъмирлашнинг йўқлиги – буларнинг барчаси электр хўжалигидан қониқарсиз фойдаланишни тасдиқлайди. </a:t>
            </a:r>
            <a:endParaRPr lang="ru-RU" dirty="0"/>
          </a:p>
        </p:txBody>
      </p:sp>
    </p:spTree>
    <p:extLst>
      <p:ext uri="{BB962C8B-B14F-4D97-AF65-F5344CB8AC3E}">
        <p14:creationId xmlns:p14="http://schemas.microsoft.com/office/powerpoint/2010/main" val="3892926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z-Cyrl-UZ" dirty="0">
                <a:effectLst/>
              </a:rPr>
              <a:t>Электр  ишларини олиб боришда техника хавфсизлик </a:t>
            </a:r>
            <a:r>
              <a:rPr lang="uz-Cyrl-UZ" dirty="0" smtClean="0">
                <a:effectLst/>
              </a:rPr>
              <a:t>қоидалари</a:t>
            </a:r>
            <a:endParaRPr lang="ru-RU" dirty="0"/>
          </a:p>
        </p:txBody>
      </p:sp>
      <p:sp>
        <p:nvSpPr>
          <p:cNvPr id="3" name="Объект 2"/>
          <p:cNvSpPr>
            <a:spLocks noGrp="1"/>
          </p:cNvSpPr>
          <p:nvPr>
            <p:ph idx="1"/>
          </p:nvPr>
        </p:nvSpPr>
        <p:spPr>
          <a:xfrm>
            <a:off x="457200" y="1600200"/>
            <a:ext cx="8229600" cy="4997152"/>
          </a:xfrm>
        </p:spPr>
        <p:txBody>
          <a:bodyPr>
            <a:normAutofit fontScale="55000" lnSpcReduction="20000"/>
          </a:bodyPr>
          <a:lstStyle/>
          <a:p>
            <a:pPr latinLnBrk="1"/>
            <a:r>
              <a:rPr lang="uz-Cyrl-UZ" dirty="0"/>
              <a:t>Барча инсонлар  сохасидан қаътий назар, электр токидан шикастланишининг хавфли эканлигини ёдда тутишлари шарт. Электр токидан шикастланишнинг аксарият холларида электр ускуналарини нот</a:t>
            </a:r>
            <a:r>
              <a:rPr lang="uz-Latn-UZ" dirty="0"/>
              <a:t>ў</a:t>
            </a:r>
            <a:r>
              <a:rPr lang="uz-Cyrl-UZ" dirty="0"/>
              <a:t>ғри қўллаш ва ишга нолойиқ электр ускуналарни фойдаланишдан келиб чикади. Электр токидан  шикастланишни олдини олиш мақсадида қуйидагилар тақиқланади: </a:t>
            </a:r>
            <a:endParaRPr lang="ru-RU" dirty="0"/>
          </a:p>
          <a:p>
            <a:pPr latinLnBrk="1"/>
            <a:r>
              <a:rPr lang="uz-Cyrl-UZ" dirty="0"/>
              <a:t>- изоляцияси шикастланган хар қандай электр ўтказгичлардан фойдаланиш;</a:t>
            </a:r>
            <a:endParaRPr lang="ru-RU" dirty="0"/>
          </a:p>
          <a:p>
            <a:pPr latinLnBrk="1"/>
            <a:r>
              <a:rPr lang="uz-Cyrl-UZ" dirty="0"/>
              <a:t>- шикастланган розетка, вилка, улаб-узгич ва б.  фойдаланиш;		</a:t>
            </a:r>
            <a:endParaRPr lang="ru-RU" dirty="0"/>
          </a:p>
          <a:p>
            <a:pPr latinLnBrk="1"/>
            <a:r>
              <a:rPr lang="uz-Cyrl-UZ" dirty="0"/>
              <a:t>- носоз электр ускуналардан фойдаланиш;					</a:t>
            </a:r>
            <a:endParaRPr lang="ru-RU" dirty="0"/>
          </a:p>
          <a:p>
            <a:pPr latinLnBrk="1"/>
            <a:r>
              <a:rPr lang="uz-Cyrl-UZ" dirty="0"/>
              <a:t>- кучланиш остида хар қандай таъмир, тозалаш ва электр монтаж ишларини</a:t>
            </a:r>
            <a:endParaRPr lang="ru-RU" dirty="0"/>
          </a:p>
          <a:p>
            <a:pPr latinLnBrk="1"/>
            <a:r>
              <a:rPr lang="uz-Latn-UZ" dirty="0"/>
              <a:t>   </a:t>
            </a:r>
            <a:r>
              <a:rPr lang="uz-Cyrl-UZ" dirty="0"/>
              <a:t>олиб бориш;										</a:t>
            </a:r>
            <a:endParaRPr lang="ru-RU" dirty="0"/>
          </a:p>
          <a:p>
            <a:pPr latinLnBrk="1"/>
            <a:r>
              <a:rPr lang="uz-Cyrl-UZ" dirty="0"/>
              <a:t>- техник йўриқнома билан танишиб чиқмасдан янги электр ускунадан  </a:t>
            </a:r>
            <a:endParaRPr lang="ru-RU" dirty="0"/>
          </a:p>
          <a:p>
            <a:pPr latinLnBrk="1"/>
            <a:r>
              <a:rPr lang="uz-Cyrl-UZ" dirty="0"/>
              <a:t>  фойдаланиш;										</a:t>
            </a:r>
            <a:endParaRPr lang="ru-RU" dirty="0"/>
          </a:p>
          <a:p>
            <a:pPr latinLnBrk="1"/>
            <a:r>
              <a:rPr lang="uz-Cyrl-UZ" dirty="0"/>
              <a:t>- малакага эга б</a:t>
            </a:r>
            <a:r>
              <a:rPr lang="uz-Latn-UZ" dirty="0"/>
              <a:t>ў</a:t>
            </a:r>
            <a:r>
              <a:rPr lang="uz-Cyrl-UZ" dirty="0"/>
              <a:t>лмасдан электр таъмир ишларини бажариш;		</a:t>
            </a:r>
            <a:endParaRPr lang="ru-RU" dirty="0"/>
          </a:p>
          <a:p>
            <a:pPr latinLnBrk="1"/>
            <a:r>
              <a:rPr lang="uz-Cyrl-UZ" dirty="0"/>
              <a:t>- носоз электр </a:t>
            </a:r>
            <a:r>
              <a:rPr lang="uz-Latn-UZ" dirty="0"/>
              <a:t>қ</a:t>
            </a:r>
            <a:r>
              <a:rPr lang="uz-Cyrl-UZ" dirty="0"/>
              <a:t>урилмалардан фойдаланиш;					</a:t>
            </a:r>
            <a:endParaRPr lang="ru-RU" dirty="0"/>
          </a:p>
          <a:p>
            <a:pPr latinLnBrk="1"/>
            <a:r>
              <a:rPr lang="uz-Cyrl-UZ" dirty="0"/>
              <a:t>- электр ўтказгичларни оқлаш ва бўяш;						</a:t>
            </a:r>
            <a:endParaRPr lang="ru-RU" dirty="0"/>
          </a:p>
          <a:p>
            <a:pPr latinLnBrk="1"/>
            <a:r>
              <a:rPr lang="uz-Cyrl-UZ" dirty="0"/>
              <a:t>- электр ўтказгичларни устидан коғоз ёки гул коғоз (обой) елимлаш;	</a:t>
            </a:r>
            <a:endParaRPr lang="ru-RU" dirty="0"/>
          </a:p>
          <a:p>
            <a:pPr latinLnBrk="1"/>
            <a:r>
              <a:rPr lang="uz-Cyrl-UZ" dirty="0"/>
              <a:t>- алюмин ва мис симларни бирлаштириш;					</a:t>
            </a:r>
            <a:endParaRPr lang="ru-RU" dirty="0"/>
          </a:p>
          <a:p>
            <a:r>
              <a:rPr lang="uz-Cyrl-UZ" dirty="0"/>
              <a:t>- алюмин  ўтказгични ички электр монтажи;	</a:t>
            </a:r>
            <a:endParaRPr lang="ru-RU" dirty="0"/>
          </a:p>
        </p:txBody>
      </p:sp>
    </p:spTree>
    <p:extLst>
      <p:ext uri="{BB962C8B-B14F-4D97-AF65-F5344CB8AC3E}">
        <p14:creationId xmlns:p14="http://schemas.microsoft.com/office/powerpoint/2010/main" val="27956573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6480720"/>
          </a:xfrm>
        </p:spPr>
        <p:txBody>
          <a:bodyPr>
            <a:normAutofit fontScale="47500" lnSpcReduction="20000"/>
          </a:bodyPr>
          <a:lstStyle/>
          <a:p>
            <a:pPr latinLnBrk="1"/>
            <a:r>
              <a:rPr lang="uz-Cyrl-UZ" sz="2900" dirty="0"/>
              <a:t>- электр ўтказгичларни ёткизишда таранг тортилиб туриши;		</a:t>
            </a:r>
            <a:endParaRPr lang="ru-RU" sz="2900" dirty="0"/>
          </a:p>
          <a:p>
            <a:pPr latinLnBrk="1"/>
            <a:r>
              <a:rPr lang="uz-Cyrl-UZ" sz="2900" dirty="0"/>
              <a:t>- электр ўтказгичларни дарахт шохлари ва том қиррасига тегиб туриши;</a:t>
            </a:r>
            <a:endParaRPr lang="ru-RU" sz="2900" dirty="0"/>
          </a:p>
          <a:p>
            <a:pPr latinLnBrk="1"/>
            <a:r>
              <a:rPr lang="uz-Cyrl-UZ" sz="2900" dirty="0"/>
              <a:t>- электр ўтказгичларга ювилган кирларни осиб қуритиш;			</a:t>
            </a:r>
            <a:endParaRPr lang="ru-RU" sz="2900" dirty="0"/>
          </a:p>
          <a:p>
            <a:pPr latinLnBrk="1"/>
            <a:r>
              <a:rPr lang="uz-Cyrl-UZ" sz="2900" dirty="0"/>
              <a:t>-  таъмир ишларини бажаришда (ёритгич, электроплита ва б.) оёқ ва қўлни </a:t>
            </a:r>
            <a:endParaRPr lang="ru-RU" sz="2900" dirty="0"/>
          </a:p>
          <a:p>
            <a:pPr latinLnBrk="1"/>
            <a:r>
              <a:rPr lang="uz-Cyrl-UZ" sz="2900" dirty="0"/>
              <a:t>   иситиш   ва водопровод қувирларига қўйиш ёки ушлаш;			</a:t>
            </a:r>
            <a:endParaRPr lang="ru-RU" sz="2900" dirty="0"/>
          </a:p>
          <a:p>
            <a:pPr latinLnBrk="1"/>
            <a:r>
              <a:rPr lang="uz-Cyrl-UZ" sz="2900" dirty="0"/>
              <a:t>- қўл бола ясалган электр иситгичлардан фойдаланиш;			</a:t>
            </a:r>
            <a:endParaRPr lang="ru-RU" sz="2900" dirty="0"/>
          </a:p>
          <a:p>
            <a:pPr latinLnBrk="1"/>
            <a:r>
              <a:rPr lang="uz-Cyrl-UZ" sz="2900" dirty="0"/>
              <a:t>- хар қандай электр иситиш ва ёритгичлардан ювиниш хонасида  </a:t>
            </a:r>
            <a:r>
              <a:rPr lang="ru-RU" sz="2900" dirty="0"/>
              <a:t>       </a:t>
            </a:r>
          </a:p>
          <a:p>
            <a:pPr latinLnBrk="1"/>
            <a:r>
              <a:rPr lang="ru-RU" sz="2900" dirty="0"/>
              <a:t>  </a:t>
            </a:r>
            <a:r>
              <a:rPr lang="uz-Cyrl-UZ" sz="2900" dirty="0"/>
              <a:t>фойдаланиш; 										</a:t>
            </a:r>
            <a:endParaRPr lang="ru-RU" sz="2900" dirty="0"/>
          </a:p>
          <a:p>
            <a:pPr latinLnBrk="1"/>
            <a:r>
              <a:rPr lang="uz-Cyrl-UZ" sz="2900" dirty="0"/>
              <a:t>- зах хоналарда ( поли бетон, ғишт, тупроқли) электр ускуналаридан 	</a:t>
            </a:r>
            <a:endParaRPr lang="ru-RU" sz="2900" dirty="0"/>
          </a:p>
          <a:p>
            <a:pPr latinLnBrk="1"/>
            <a:r>
              <a:rPr lang="uz-Cyrl-UZ" sz="2900" dirty="0"/>
              <a:t>  фойдаланиш;										</a:t>
            </a:r>
            <a:endParaRPr lang="ru-RU" sz="2900" dirty="0"/>
          </a:p>
          <a:p>
            <a:pPr latinLnBrk="1"/>
            <a:r>
              <a:rPr lang="uz-Cyrl-UZ" sz="2900" dirty="0"/>
              <a:t>- пармалаш ускуналаридан ёмғир, қор, туман остида фойдаланиш;	</a:t>
            </a:r>
            <a:endParaRPr lang="ru-RU" sz="2900" dirty="0"/>
          </a:p>
          <a:p>
            <a:pPr latinLnBrk="1"/>
            <a:r>
              <a:rPr lang="uz-Cyrl-UZ" sz="2900" dirty="0"/>
              <a:t>- болаларни электр подстанция ва куч трансформатори ёнида ўйнашлари;</a:t>
            </a:r>
            <a:endParaRPr lang="ru-RU" sz="2900" dirty="0"/>
          </a:p>
          <a:p>
            <a:pPr latinLnBrk="1"/>
            <a:r>
              <a:rPr lang="uz-Cyrl-UZ" sz="2900" dirty="0"/>
              <a:t>- хосилни мева дарахтларидан темир мосламалар билан йиғиш;		</a:t>
            </a:r>
            <a:endParaRPr lang="ru-RU" sz="2900" dirty="0"/>
          </a:p>
          <a:p>
            <a:pPr latinLnBrk="1"/>
            <a:r>
              <a:rPr lang="uz-Cyrl-UZ" sz="2900" dirty="0"/>
              <a:t>- электр қурилмаларни совитиш тешикчаларини мато билан беркитиш;	</a:t>
            </a:r>
            <a:endParaRPr lang="ru-RU" sz="2900" dirty="0"/>
          </a:p>
          <a:p>
            <a:pPr latinLnBrk="1"/>
            <a:r>
              <a:rPr lang="uz-Cyrl-UZ" sz="2900" dirty="0"/>
              <a:t>- болаларни электр </a:t>
            </a:r>
            <a:r>
              <a:rPr lang="uz-Latn-UZ" sz="2900" dirty="0"/>
              <a:t>ў</a:t>
            </a:r>
            <a:r>
              <a:rPr lang="uz-Cyrl-UZ" sz="2900" dirty="0"/>
              <a:t>тказгичларга п</a:t>
            </a:r>
            <a:r>
              <a:rPr lang="uz-Latn-UZ" sz="2900" dirty="0"/>
              <a:t>ў</a:t>
            </a:r>
            <a:r>
              <a:rPr lang="uz-Cyrl-UZ" sz="2900" dirty="0"/>
              <a:t>лат симларни ташлаши;		</a:t>
            </a:r>
            <a:endParaRPr lang="ru-RU" sz="2900" dirty="0"/>
          </a:p>
          <a:p>
            <a:pPr latinLnBrk="1"/>
            <a:r>
              <a:rPr lang="uz-Cyrl-UZ" sz="2900" dirty="0"/>
              <a:t>- пробка сақлагичларни сим ўраш усули билан таъмирлаш;			</a:t>
            </a:r>
            <a:endParaRPr lang="ru-RU" sz="2900" dirty="0"/>
          </a:p>
          <a:p>
            <a:pPr latinLnBrk="1"/>
            <a:r>
              <a:rPr lang="uz-Cyrl-UZ" sz="2900" dirty="0"/>
              <a:t>- щитдаги автоматни </a:t>
            </a:r>
            <a:r>
              <a:rPr lang="uz-Latn-UZ" sz="2900" dirty="0"/>
              <a:t>ў</a:t>
            </a:r>
            <a:r>
              <a:rPr lang="uz-Cyrl-UZ" sz="2900" dirty="0"/>
              <a:t>чириб, ёрлик  (“Ёкилмасин! Электр ишлари олиб </a:t>
            </a:r>
            <a:endParaRPr lang="ru-RU" sz="2900" dirty="0"/>
          </a:p>
          <a:p>
            <a:pPr latinLnBrk="1"/>
            <a:r>
              <a:rPr lang="uz-Cyrl-UZ" sz="2900" dirty="0"/>
              <a:t>   борилмокда”) осмасдан электр монтаж ишларини бажариш;	</a:t>
            </a:r>
            <a:r>
              <a:rPr lang="ru-RU" sz="2900" dirty="0"/>
              <a:t>	</a:t>
            </a:r>
          </a:p>
          <a:p>
            <a:pPr latinLnBrk="1"/>
            <a:r>
              <a:rPr lang="uz-Cyrl-UZ" sz="2900" dirty="0"/>
              <a:t>- бир нечта электр қурилмани битта симга улаб битта разеткага улаш;</a:t>
            </a:r>
            <a:r>
              <a:rPr lang="ru-RU" sz="2900" dirty="0"/>
              <a:t>	</a:t>
            </a:r>
          </a:p>
          <a:p>
            <a:pPr latinLnBrk="1"/>
            <a:r>
              <a:rPr lang="ru-RU" sz="2900" dirty="0"/>
              <a:t>- </a:t>
            </a:r>
            <a:r>
              <a:rPr lang="ru-RU" sz="2900" dirty="0" err="1"/>
              <a:t>узайтиргич</a:t>
            </a:r>
            <a:r>
              <a:rPr lang="ru-RU" sz="2900" dirty="0"/>
              <a:t> (</a:t>
            </a:r>
            <a:r>
              <a:rPr lang="ru-RU" sz="2900" dirty="0" err="1"/>
              <a:t>удлинителъ</a:t>
            </a:r>
            <a:r>
              <a:rPr lang="ru-RU" sz="2900" dirty="0"/>
              <a:t>) га </a:t>
            </a:r>
            <a:r>
              <a:rPr lang="ru-RU" sz="2900" dirty="0" err="1"/>
              <a:t>бирдан</a:t>
            </a:r>
            <a:r>
              <a:rPr lang="ru-RU" sz="2900" dirty="0"/>
              <a:t> </a:t>
            </a:r>
            <a:r>
              <a:rPr lang="ru-RU" sz="2900" dirty="0" err="1"/>
              <a:t>бир</a:t>
            </a:r>
            <a:r>
              <a:rPr lang="ru-RU" sz="2900" dirty="0"/>
              <a:t> </a:t>
            </a:r>
            <a:r>
              <a:rPr lang="ru-RU" sz="2900" dirty="0" err="1"/>
              <a:t>нечта</a:t>
            </a:r>
            <a:r>
              <a:rPr lang="ru-RU" sz="2900" dirty="0"/>
              <a:t> ю</a:t>
            </a:r>
            <a:r>
              <a:rPr lang="uz-Cyrl-UZ" sz="2900" dirty="0"/>
              <a:t>қ</a:t>
            </a:r>
            <a:r>
              <a:rPr lang="ru-RU" sz="2900" dirty="0"/>
              <a:t>ори </a:t>
            </a:r>
            <a:r>
              <a:rPr lang="uz-Cyrl-UZ" sz="2900" dirty="0"/>
              <a:t>қ</a:t>
            </a:r>
            <a:r>
              <a:rPr lang="ru-RU" sz="2900" dirty="0" err="1"/>
              <a:t>увватли</a:t>
            </a:r>
            <a:r>
              <a:rPr lang="ru-RU" sz="2900" dirty="0"/>
              <a:t>    </a:t>
            </a:r>
          </a:p>
          <a:p>
            <a:pPr latinLnBrk="1"/>
            <a:r>
              <a:rPr lang="ru-RU" sz="2900" dirty="0"/>
              <a:t>  и</a:t>
            </a:r>
            <a:r>
              <a:rPr lang="uz-Latn-UZ" sz="2900" dirty="0"/>
              <a:t>стеъмолчиларни </a:t>
            </a:r>
            <a:r>
              <a:rPr lang="ru-RU" sz="2900" dirty="0"/>
              <a:t>  </a:t>
            </a:r>
            <a:r>
              <a:rPr lang="uz-Latn-UZ" sz="2900" dirty="0"/>
              <a:t>улаш;								</a:t>
            </a:r>
            <a:endParaRPr lang="ru-RU" sz="2900" dirty="0"/>
          </a:p>
          <a:p>
            <a:pPr latinLnBrk="1"/>
            <a:r>
              <a:rPr lang="uz-Latn-UZ" sz="2900" dirty="0"/>
              <a:t>- хар </a:t>
            </a:r>
            <a:r>
              <a:rPr lang="uz-Cyrl-UZ" sz="2900" dirty="0"/>
              <a:t>қ</a:t>
            </a:r>
            <a:r>
              <a:rPr lang="uz-Latn-UZ" sz="2900" dirty="0"/>
              <a:t>андай электр </a:t>
            </a:r>
            <a:r>
              <a:rPr lang="uz-Cyrl-UZ" sz="2900" dirty="0"/>
              <a:t>қ</a:t>
            </a:r>
            <a:r>
              <a:rPr lang="uz-Latn-UZ" sz="2900" dirty="0"/>
              <a:t>урилма</a:t>
            </a:r>
            <a:r>
              <a:rPr lang="uz-Cyrl-UZ" sz="2900" dirty="0"/>
              <a:t>да</a:t>
            </a:r>
            <a:r>
              <a:rPr lang="uz-Latn-UZ" sz="2900" dirty="0"/>
              <a:t>н “ерга улаш”  тизимисиз фойдаланиш;	</a:t>
            </a:r>
            <a:endParaRPr lang="ru-RU" sz="2900" dirty="0"/>
          </a:p>
          <a:p>
            <a:pPr latinLnBrk="1"/>
            <a:r>
              <a:rPr lang="uz-Latn-UZ" sz="2900" dirty="0"/>
              <a:t>- узилган электр</a:t>
            </a:r>
            <a:r>
              <a:rPr lang="uz-Cyrl-UZ" sz="2900" dirty="0"/>
              <a:t> ў</a:t>
            </a:r>
            <a:r>
              <a:rPr lang="uz-Latn-UZ" sz="2900" dirty="0"/>
              <a:t>тказгичга я</a:t>
            </a:r>
            <a:r>
              <a:rPr lang="uz-Cyrl-UZ" sz="2900" dirty="0"/>
              <a:t>қ</a:t>
            </a:r>
            <a:r>
              <a:rPr lang="uz-Latn-UZ" sz="2900" dirty="0"/>
              <a:t>инлашиб тегиниш;				</a:t>
            </a:r>
            <a:endParaRPr lang="ru-RU" sz="2900" dirty="0"/>
          </a:p>
          <a:p>
            <a:pPr latinLnBrk="1"/>
            <a:r>
              <a:rPr lang="uz-Latn-UZ" sz="2900" dirty="0"/>
              <a:t>- рухсат этилмаган  электр монтаж ишларини бажариш;			</a:t>
            </a:r>
            <a:endParaRPr lang="ru-RU" sz="2900" dirty="0"/>
          </a:p>
          <a:p>
            <a:pPr latinLnBrk="1"/>
            <a:r>
              <a:rPr lang="uz-Latn-UZ" sz="2900" dirty="0"/>
              <a:t>- электр монтаж ишларини схемасиз бажариш.</a:t>
            </a:r>
            <a:endParaRPr lang="ru-RU" sz="2900" dirty="0"/>
          </a:p>
          <a:p>
            <a:endParaRPr lang="ru-RU" dirty="0"/>
          </a:p>
        </p:txBody>
      </p:sp>
    </p:spTree>
    <p:extLst>
      <p:ext uri="{BB962C8B-B14F-4D97-AF65-F5344CB8AC3E}">
        <p14:creationId xmlns:p14="http://schemas.microsoft.com/office/powerpoint/2010/main" val="3727547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332656"/>
            <a:ext cx="8496944" cy="6264696"/>
          </a:xfrm>
          <a:prstGeom prst="rect">
            <a:avLst/>
          </a:prstGeom>
          <a:noFill/>
          <a:ln w="6350" cmpd="sng">
            <a:solidFill>
              <a:srgbClr val="000000"/>
            </a:solidFill>
            <a:miter lim="800000"/>
            <a:headEnd/>
            <a:tailEnd/>
          </a:ln>
          <a:effectLst/>
        </p:spPr>
      </p:pic>
    </p:spTree>
    <p:extLst>
      <p:ext uri="{BB962C8B-B14F-4D97-AF65-F5344CB8AC3E}">
        <p14:creationId xmlns:p14="http://schemas.microsoft.com/office/powerpoint/2010/main" val="25007151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8206"/>
          <p:cNvGrpSpPr/>
          <p:nvPr/>
        </p:nvGrpSpPr>
        <p:grpSpPr>
          <a:xfrm>
            <a:off x="323528" y="260648"/>
            <a:ext cx="8568952" cy="6408712"/>
            <a:chOff x="0" y="0"/>
            <a:chExt cx="6169660" cy="1510538"/>
          </a:xfrm>
        </p:grpSpPr>
        <p:pic>
          <p:nvPicPr>
            <p:cNvPr id="5" name="Picture 6364"/>
            <p:cNvPicPr/>
            <p:nvPr/>
          </p:nvPicPr>
          <p:blipFill>
            <a:blip r:embed="rId2"/>
            <a:stretch>
              <a:fillRect/>
            </a:stretch>
          </p:blipFill>
          <p:spPr>
            <a:xfrm>
              <a:off x="0" y="0"/>
              <a:ext cx="3434715" cy="1510538"/>
            </a:xfrm>
            <a:prstGeom prst="rect">
              <a:avLst/>
            </a:prstGeom>
          </p:spPr>
        </p:pic>
        <p:pic>
          <p:nvPicPr>
            <p:cNvPr id="6" name="Picture 6366"/>
            <p:cNvPicPr/>
            <p:nvPr/>
          </p:nvPicPr>
          <p:blipFill>
            <a:blip r:embed="rId3"/>
            <a:stretch>
              <a:fillRect/>
            </a:stretch>
          </p:blipFill>
          <p:spPr>
            <a:xfrm>
              <a:off x="3744722" y="47625"/>
              <a:ext cx="2424938" cy="1375410"/>
            </a:xfrm>
            <a:prstGeom prst="rect">
              <a:avLst/>
            </a:prstGeom>
          </p:spPr>
        </p:pic>
      </p:grpSp>
    </p:spTree>
    <p:extLst>
      <p:ext uri="{BB962C8B-B14F-4D97-AF65-F5344CB8AC3E}">
        <p14:creationId xmlns:p14="http://schemas.microsoft.com/office/powerpoint/2010/main" val="29930672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10</TotalTime>
  <Words>617</Words>
  <Application>Microsoft Office PowerPoint</Application>
  <PresentationFormat>Экран (4:3)</PresentationFormat>
  <Paragraphs>74</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Апекс</vt:lpstr>
      <vt:lpstr>Электрт токи уриши ва бошқа жарохатлардан жабрланганларга биринчи ёрдам . Ёнғин хавфсизлиги</vt:lpstr>
      <vt:lpstr>Презентация PowerPoint</vt:lpstr>
      <vt:lpstr> ОДАМЛАРНИ ТОК УРИШ ХОЛАТИ ТЎРТ ДАРАЖАДА БАХОЛАНАДИ:</vt:lpstr>
      <vt:lpstr>Электр токидан шикастланиш сабаблари.</vt:lpstr>
      <vt:lpstr>Презентация PowerPoint</vt:lpstr>
      <vt:lpstr>Электр  ишларини олиб боришда техника хавфсизлик қоидалари</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Электрт токи уриши ва бошқа жарохатлардан жабрланганларга биринчи ёрдам . Ёнғин хавфсизлиги</dc:title>
  <dc:creator>Elektrik</dc:creator>
  <cp:lastModifiedBy>Elektrik</cp:lastModifiedBy>
  <cp:revision>8</cp:revision>
  <dcterms:created xsi:type="dcterms:W3CDTF">2023-07-18T12:19:22Z</dcterms:created>
  <dcterms:modified xsi:type="dcterms:W3CDTF">2023-07-18T12:31:25Z</dcterms:modified>
</cp:coreProperties>
</file>