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8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6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792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7890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753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987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52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193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46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99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67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22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32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02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19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40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0025105-4757-492E-842E-D3EFB7D16436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7F0D-3343-4EEC-845C-E08D7EC27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278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6932" y="370937"/>
            <a:ext cx="8825658" cy="785004"/>
          </a:xfrm>
        </p:spPr>
        <p:txBody>
          <a:bodyPr/>
          <a:lstStyle/>
          <a:p>
            <a:r>
              <a:rPr lang="ru-RU" sz="4400" b="1" dirty="0"/>
              <a:t>ELЕKTR O‘LCHАSH USULLАRI  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7970" y="1406106"/>
            <a:ext cx="10964173" cy="5115464"/>
          </a:xfrm>
        </p:spPr>
        <p:txBody>
          <a:bodyPr/>
          <a:lstStyle/>
          <a:p>
            <a:r>
              <a:rPr lang="en-US" dirty="0" err="1"/>
              <a:t>Umuman</a:t>
            </a:r>
            <a:r>
              <a:rPr lang="en-US" dirty="0"/>
              <a:t>,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xilma-xil</a:t>
            </a:r>
            <a:r>
              <a:rPr lang="en-US" dirty="0"/>
              <a:t> </a:t>
            </a:r>
            <a:r>
              <a:rPr lang="en-US" dirty="0" err="1"/>
              <a:t>yo‘sinda</a:t>
            </a:r>
            <a:r>
              <a:rPr lang="en-US" dirty="0"/>
              <a:t> </a:t>
            </a:r>
            <a:r>
              <a:rPr lang="en-US" dirty="0" err="1"/>
              <a:t>o‘tkazilishi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Bu, </a:t>
            </a:r>
            <a:r>
              <a:rPr lang="en-US" dirty="0" err="1"/>
              <a:t>albatta</a:t>
            </a:r>
            <a:r>
              <a:rPr lang="en-US" dirty="0"/>
              <a:t>,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noelektrik</a:t>
            </a:r>
            <a:r>
              <a:rPr lang="en-US" dirty="0"/>
              <a:t> </a:t>
            </a:r>
            <a:r>
              <a:rPr lang="en-US" dirty="0" err="1"/>
              <a:t>kattaliklarning</a:t>
            </a:r>
            <a:r>
              <a:rPr lang="en-US" dirty="0"/>
              <a:t> </a:t>
            </a:r>
            <a:r>
              <a:rPr lang="en-US" dirty="0" err="1"/>
              <a:t>ko‘pligiga</a:t>
            </a:r>
            <a:r>
              <a:rPr lang="en-US" dirty="0"/>
              <a:t>,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xarakterda</a:t>
            </a:r>
            <a:r>
              <a:rPr lang="en-US" dirty="0"/>
              <a:t> </a:t>
            </a:r>
            <a:r>
              <a:rPr lang="en-US" dirty="0" err="1"/>
              <a:t>o‘zgarishiga</a:t>
            </a:r>
            <a:r>
              <a:rPr lang="en-US" dirty="0"/>
              <a:t>,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aniqligiga</a:t>
            </a:r>
            <a:r>
              <a:rPr lang="en-US" dirty="0"/>
              <a:t> </a:t>
            </a:r>
            <a:r>
              <a:rPr lang="en-US" dirty="0" err="1"/>
              <a:t>qo‘yiladigan</a:t>
            </a:r>
            <a:r>
              <a:rPr lang="en-US" dirty="0"/>
              <a:t> </a:t>
            </a:r>
            <a:r>
              <a:rPr lang="en-US" dirty="0" err="1"/>
              <a:t>talablarga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natijalarining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yo‘l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olinishiga</a:t>
            </a:r>
            <a:r>
              <a:rPr lang="en-US" dirty="0"/>
              <a:t> </a:t>
            </a:r>
            <a:r>
              <a:rPr lang="en-US" dirty="0" err="1"/>
              <a:t>bog‘liqdir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143083"/>
          <p:cNvPicPr/>
          <p:nvPr/>
        </p:nvPicPr>
        <p:blipFill>
          <a:blip r:embed="rId2"/>
          <a:stretch>
            <a:fillRect/>
          </a:stretch>
        </p:blipFill>
        <p:spPr>
          <a:xfrm>
            <a:off x="3832404" y="2805262"/>
            <a:ext cx="4889500" cy="2921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54289" y="5814600"/>
            <a:ext cx="6096000" cy="6186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225" algn="just">
              <a:lnSpc>
                <a:spcPct val="95000"/>
              </a:lnSpc>
              <a:spcAft>
                <a:spcPts val="58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turlari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2)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bilvosita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3)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majmuiy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4)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birgalikda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6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320" y="388020"/>
            <a:ext cx="11258340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o‘zgartkichlarining</a:t>
            </a:r>
            <a:r>
              <a:rPr lang="en-US" dirty="0"/>
              <a:t> </a:t>
            </a:r>
            <a:r>
              <a:rPr lang="en-US" dirty="0" err="1"/>
              <a:t>chiqishidagi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ma’lumotining</a:t>
            </a:r>
            <a:r>
              <a:rPr lang="en-US" dirty="0"/>
              <a:t> </a:t>
            </a:r>
            <a:r>
              <a:rPr lang="en-US" dirty="0" err="1"/>
              <a:t>signali</a:t>
            </a:r>
            <a:r>
              <a:rPr lang="en-US" dirty="0"/>
              <a:t> </a:t>
            </a:r>
            <a:r>
              <a:rPr lang="en-US" dirty="0" err="1"/>
              <a:t>kuzatuvchining</a:t>
            </a:r>
            <a:r>
              <a:rPr lang="en-US" dirty="0"/>
              <a:t> </a:t>
            </a:r>
            <a:r>
              <a:rPr lang="en-US" dirty="0" err="1"/>
              <a:t>ko‘rishi</a:t>
            </a:r>
            <a:r>
              <a:rPr lang="en-US" dirty="0"/>
              <a:t> (</a:t>
            </a:r>
            <a:r>
              <a:rPr lang="en-US" dirty="0" err="1"/>
              <a:t>kuzatishi</a:t>
            </a:r>
            <a:r>
              <a:rPr lang="en-US" dirty="0"/>
              <a:t>)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moslanmagan</a:t>
            </a:r>
            <a:r>
              <a:rPr lang="en-US" dirty="0"/>
              <a:t> </a:t>
            </a:r>
            <a:r>
              <a:rPr lang="en-US" dirty="0" err="1"/>
              <a:t>bo‘lganligi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o‘zgartkichlar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(</a:t>
            </a:r>
            <a:r>
              <a:rPr lang="en-US" dirty="0" err="1"/>
              <a:t>mustaqil</a:t>
            </a:r>
            <a:r>
              <a:rPr lang="en-US" dirty="0"/>
              <a:t>)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vositasi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ishlatilmaydi</a:t>
            </a:r>
            <a:r>
              <a:rPr lang="en-US" dirty="0"/>
              <a:t>.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o‘zgartkichlari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birgalikda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yoxud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tizimlarining</a:t>
            </a:r>
            <a:r>
              <a:rPr lang="en-US" dirty="0"/>
              <a:t> </a:t>
            </a:r>
            <a:r>
              <a:rPr lang="en-US" dirty="0" err="1"/>
              <a:t>tarkibida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asboblari</a:t>
            </a:r>
            <a:r>
              <a:rPr lang="en-US" dirty="0"/>
              <a:t> deb </a:t>
            </a:r>
            <a:r>
              <a:rPr lang="en-US" dirty="0" err="1"/>
              <a:t>kuzatish</a:t>
            </a:r>
            <a:r>
              <a:rPr lang="en-US" dirty="0"/>
              <a:t> (</a:t>
            </a:r>
            <a:r>
              <a:rPr lang="en-US" dirty="0" err="1"/>
              <a:t>kuzatuvchi</a:t>
            </a:r>
            <a:r>
              <a:rPr lang="en-US" dirty="0"/>
              <a:t>)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qulay</a:t>
            </a:r>
            <a:r>
              <a:rPr lang="en-US" dirty="0"/>
              <a:t> </a:t>
            </a:r>
            <a:r>
              <a:rPr lang="en-US" dirty="0" err="1"/>
              <a:t>ko‘rinishli</a:t>
            </a:r>
            <a:r>
              <a:rPr lang="en-US" dirty="0"/>
              <a:t>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ma’lumoti</a:t>
            </a:r>
            <a:r>
              <a:rPr lang="en-US" dirty="0"/>
              <a:t> </a:t>
            </a:r>
            <a:r>
              <a:rPr lang="en-US" dirty="0" err="1"/>
              <a:t>signalini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berishga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vositasiga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asboblari</a:t>
            </a:r>
            <a:r>
              <a:rPr lang="en-US" i="1" dirty="0"/>
              <a:t> </a:t>
            </a:r>
            <a:r>
              <a:rPr lang="en-US" i="1" dirty="0" err="1"/>
              <a:t>struktura</a:t>
            </a:r>
            <a:r>
              <a:rPr lang="en-US" i="1" dirty="0"/>
              <a:t> </a:t>
            </a:r>
            <a:r>
              <a:rPr lang="en-US" i="1" dirty="0" err="1"/>
              <a:t>sxemasining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(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vositasiga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ma’lumoti</a:t>
            </a:r>
            <a:r>
              <a:rPr lang="en-US" dirty="0"/>
              <a:t> </a:t>
            </a:r>
            <a:r>
              <a:rPr lang="en-US" dirty="0" err="1"/>
              <a:t>signalini</a:t>
            </a:r>
            <a:r>
              <a:rPr lang="en-US" dirty="0"/>
              <a:t> </a:t>
            </a:r>
            <a:r>
              <a:rPr lang="en-US" dirty="0" err="1"/>
              <a:t>o‘zgartirish</a:t>
            </a:r>
            <a:r>
              <a:rPr lang="en-US" dirty="0"/>
              <a:t> </a:t>
            </a:r>
            <a:r>
              <a:rPr lang="en-US" dirty="0" err="1"/>
              <a:t>ketma-ketligini</a:t>
            </a:r>
            <a:r>
              <a:rPr lang="en-US" dirty="0"/>
              <a:t> </a:t>
            </a:r>
            <a:r>
              <a:rPr lang="en-US" dirty="0" err="1"/>
              <a:t>ifodalovchi</a:t>
            </a:r>
            <a:r>
              <a:rPr lang="en-US" dirty="0"/>
              <a:t> </a:t>
            </a:r>
            <a:r>
              <a:rPr lang="en-US" dirty="0" err="1"/>
              <a:t>sxema</a:t>
            </a:r>
            <a:r>
              <a:rPr lang="en-US" dirty="0"/>
              <a:t>)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ta’sirdagi</a:t>
            </a:r>
            <a:r>
              <a:rPr lang="en-US" dirty="0"/>
              <a:t> (</a:t>
            </a:r>
            <a:r>
              <a:rPr lang="en-US" dirty="0" err="1"/>
              <a:t>baholaydigan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solishtirib</a:t>
            </a:r>
            <a:r>
              <a:rPr lang="en-US" dirty="0"/>
              <a:t> </a:t>
            </a:r>
            <a:r>
              <a:rPr lang="en-US" dirty="0" err="1"/>
              <a:t>o‘lchaydigan</a:t>
            </a:r>
            <a:r>
              <a:rPr lang="en-US" dirty="0"/>
              <a:t> </a:t>
            </a:r>
            <a:r>
              <a:rPr lang="en-US" dirty="0" err="1"/>
              <a:t>asboblarga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kattalikni</a:t>
            </a:r>
            <a:r>
              <a:rPr lang="en-US" dirty="0"/>
              <a:t> </a:t>
            </a:r>
            <a:r>
              <a:rPr lang="en-US" dirty="0" err="1"/>
              <a:t>asbobning</a:t>
            </a:r>
            <a:r>
              <a:rPr lang="en-US" dirty="0"/>
              <a:t> </a:t>
            </a:r>
            <a:r>
              <a:rPr lang="en-US" dirty="0" err="1"/>
              <a:t>oldindan</a:t>
            </a:r>
            <a:r>
              <a:rPr lang="en-US" dirty="0"/>
              <a:t> </a:t>
            </a:r>
            <a:r>
              <a:rPr lang="en-US" dirty="0" err="1"/>
              <a:t>darajalab</a:t>
            </a:r>
            <a:r>
              <a:rPr lang="en-US" dirty="0"/>
              <a:t> </a:t>
            </a:r>
            <a:r>
              <a:rPr lang="en-US" dirty="0" err="1"/>
              <a:t>qo‘yilgan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(</a:t>
            </a:r>
            <a:r>
              <a:rPr lang="en-US" dirty="0" err="1"/>
              <a:t>shkalasi</a:t>
            </a:r>
            <a:r>
              <a:rPr lang="en-US" dirty="0"/>
              <a:t>)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kuzatishga</a:t>
            </a:r>
            <a:r>
              <a:rPr lang="en-US" dirty="0"/>
              <a:t> </a:t>
            </a:r>
            <a:r>
              <a:rPr lang="en-US" dirty="0" err="1"/>
              <a:t>hisoblashga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asbobi</a:t>
            </a:r>
            <a:r>
              <a:rPr lang="en-US" dirty="0"/>
              <a:t> </a:t>
            </a:r>
            <a:r>
              <a:rPr lang="en-US" i="1" dirty="0" err="1"/>
              <a:t>bevosita</a:t>
            </a:r>
            <a:r>
              <a:rPr lang="en-US" i="1" dirty="0"/>
              <a:t> </a:t>
            </a:r>
            <a:r>
              <a:rPr lang="en-US" i="1" dirty="0" err="1"/>
              <a:t>ta’siridagi</a:t>
            </a:r>
            <a:r>
              <a:rPr lang="en-US" i="1" dirty="0"/>
              <a:t> </a:t>
            </a:r>
            <a:r>
              <a:rPr lang="en-US" i="1" dirty="0" err="1"/>
              <a:t>asbob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asboblarda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ma’lumotining</a:t>
            </a:r>
            <a:r>
              <a:rPr lang="en-US" dirty="0"/>
              <a:t> </a:t>
            </a:r>
            <a:r>
              <a:rPr lang="en-US" dirty="0" err="1"/>
              <a:t>signalini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yo‘nalishda</a:t>
            </a:r>
            <a:r>
              <a:rPr lang="en-US" dirty="0"/>
              <a:t> </a:t>
            </a:r>
            <a:r>
              <a:rPr lang="en-US" dirty="0" err="1"/>
              <a:t>qator</a:t>
            </a:r>
            <a:r>
              <a:rPr lang="en-US" dirty="0"/>
              <a:t> </a:t>
            </a:r>
            <a:r>
              <a:rPr lang="en-US" dirty="0" err="1"/>
              <a:t>ketma-ketlikdagi</a:t>
            </a:r>
            <a:r>
              <a:rPr lang="en-US" dirty="0"/>
              <a:t> </a:t>
            </a:r>
            <a:r>
              <a:rPr lang="en-US" dirty="0" err="1"/>
              <a:t>o‘zgartirishlardan</a:t>
            </a:r>
            <a:r>
              <a:rPr lang="en-US" dirty="0"/>
              <a:t> </a:t>
            </a:r>
            <a:r>
              <a:rPr lang="en-US" dirty="0" err="1"/>
              <a:t>o‘tadi</a:t>
            </a:r>
            <a:r>
              <a:rPr lang="en-US" dirty="0"/>
              <a:t>. </a:t>
            </a:r>
            <a:r>
              <a:rPr lang="ru-RU" dirty="0" err="1"/>
              <a:t>Asboblarning</a:t>
            </a:r>
            <a:r>
              <a:rPr lang="ru-RU" dirty="0"/>
              <a:t> </a:t>
            </a:r>
            <a:r>
              <a:rPr lang="ru-RU" dirty="0" err="1"/>
              <a:t>strukturali</a:t>
            </a:r>
            <a:r>
              <a:rPr lang="ru-RU" dirty="0"/>
              <a:t> </a:t>
            </a:r>
            <a:r>
              <a:rPr lang="ru-RU" dirty="0" err="1"/>
              <a:t>sxemasi</a:t>
            </a:r>
            <a:r>
              <a:rPr lang="ru-RU" dirty="0"/>
              <a:t> </a:t>
            </a:r>
            <a:r>
              <a:rPr lang="ru-RU" dirty="0" err="1"/>
              <a:t>quyida</a:t>
            </a:r>
            <a:r>
              <a:rPr lang="ru-RU" dirty="0"/>
              <a:t> </a:t>
            </a:r>
            <a:r>
              <a:rPr lang="ru-RU" dirty="0" err="1"/>
              <a:t>keltirilgan</a:t>
            </a:r>
            <a:r>
              <a:rPr lang="ru-RU" dirty="0"/>
              <a:t>: </a:t>
            </a:r>
          </a:p>
          <a:p>
            <a:endParaRPr lang="ru-RU" dirty="0"/>
          </a:p>
        </p:txBody>
      </p:sp>
      <p:pic>
        <p:nvPicPr>
          <p:cNvPr id="4" name="Picture 9045"/>
          <p:cNvPicPr/>
          <p:nvPr/>
        </p:nvPicPr>
        <p:blipFill>
          <a:blip r:embed="rId2"/>
          <a:stretch>
            <a:fillRect/>
          </a:stretch>
        </p:blipFill>
        <p:spPr>
          <a:xfrm>
            <a:off x="3865090" y="4583501"/>
            <a:ext cx="3599180" cy="6096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24286" y="5435444"/>
            <a:ext cx="503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ta’siridagi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asboblarning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strukturali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619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452" y="362142"/>
            <a:ext cx="11059933" cy="2976282"/>
          </a:xfrm>
        </p:spPr>
        <p:txBody>
          <a:bodyPr/>
          <a:lstStyle/>
          <a:p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kattalikni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o‘lchovi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operator </a:t>
            </a:r>
            <a:r>
              <a:rPr lang="en-US" dirty="0" err="1"/>
              <a:t>ishtirokida</a:t>
            </a:r>
            <a:r>
              <a:rPr lang="en-US" dirty="0"/>
              <a:t> </a:t>
            </a:r>
            <a:r>
              <a:rPr lang="en-US" dirty="0" err="1"/>
              <a:t>solishtirish</a:t>
            </a:r>
            <a:r>
              <a:rPr lang="en-US" dirty="0"/>
              <a:t> </a:t>
            </a:r>
            <a:r>
              <a:rPr lang="en-US" dirty="0" err="1"/>
              <a:t>natijadisa</a:t>
            </a:r>
            <a:r>
              <a:rPr lang="en-US" dirty="0"/>
              <a:t> </a:t>
            </a:r>
            <a:r>
              <a:rPr lang="en-US" dirty="0" err="1"/>
              <a:t>olinadigan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dirty="0"/>
              <a:t> </a:t>
            </a:r>
            <a:r>
              <a:rPr lang="en-US" i="1" dirty="0" err="1"/>
              <a:t>solishtirish</a:t>
            </a:r>
            <a:r>
              <a:rPr lang="en-US" i="1" dirty="0"/>
              <a:t> </a:t>
            </a:r>
            <a:r>
              <a:rPr lang="en-US" i="1" dirty="0" err="1"/>
              <a:t>asboblari</a:t>
            </a:r>
            <a:r>
              <a:rPr lang="en-US" b="1" i="1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Boshqacha</a:t>
            </a:r>
            <a:r>
              <a:rPr lang="en-US" dirty="0"/>
              <a:t> </a:t>
            </a:r>
            <a:r>
              <a:rPr lang="en-US" dirty="0" err="1"/>
              <a:t>aytganda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asboblarda</a:t>
            </a:r>
            <a:r>
              <a:rPr lang="en-US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o‘lchovi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solishtiriladi</a:t>
            </a:r>
            <a:r>
              <a:rPr lang="en-US" dirty="0"/>
              <a:t>. </a:t>
            </a:r>
            <a:r>
              <a:rPr lang="en-US" dirty="0" err="1"/>
              <a:t>Solishtirish</a:t>
            </a:r>
            <a:r>
              <a:rPr lang="en-US" dirty="0"/>
              <a:t> </a:t>
            </a:r>
            <a:r>
              <a:rPr lang="en-US" dirty="0" err="1"/>
              <a:t>asboblarida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kattaligi</a:t>
            </a:r>
            <a:r>
              <a:rPr lang="en-US" dirty="0"/>
              <a:t> </a:t>
            </a:r>
            <a:r>
              <a:rPr lang="en-US" b="1" i="1" dirty="0"/>
              <a:t>Y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bog‘lanish</a:t>
            </a:r>
            <a:r>
              <a:rPr lang="en-US" dirty="0"/>
              <a:t> </a:t>
            </a:r>
            <a:r>
              <a:rPr lang="en-US" dirty="0" err="1"/>
              <a:t>zanjiridagi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o‘zgartkich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(</a:t>
            </a:r>
            <a:r>
              <a:rPr lang="en-US" i="1" dirty="0" err="1"/>
              <a:t>O‘</a:t>
            </a:r>
            <a:r>
              <a:rPr lang="en-US" baseline="-25000" dirty="0" err="1"/>
              <a:t>t</a:t>
            </a:r>
            <a:r>
              <a:rPr lang="ru-RU" baseline="-25000" dirty="0"/>
              <a:t>е</a:t>
            </a:r>
            <a:r>
              <a:rPr lang="en-US" baseline="-25000" dirty="0" err="1"/>
              <a:t>sk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b="1" i="1" dirty="0"/>
              <a:t>X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i="1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o‘zgartiriladi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 </a:t>
            </a:r>
            <a:r>
              <a:rPr lang="en-US" dirty="0" err="1"/>
              <a:t>kattaliklar</a:t>
            </a:r>
            <a:r>
              <a:rPr lang="en-US" dirty="0"/>
              <a:t> </a:t>
            </a:r>
            <a:r>
              <a:rPr lang="en-US" dirty="0" err="1"/>
              <a:t>asbobning</a:t>
            </a:r>
            <a:r>
              <a:rPr lang="en-US" dirty="0"/>
              <a:t> </a:t>
            </a:r>
            <a:r>
              <a:rPr lang="en-US" dirty="0" err="1"/>
              <a:t>kirishida</a:t>
            </a:r>
            <a:r>
              <a:rPr lang="en-US" dirty="0"/>
              <a:t> </a:t>
            </a:r>
            <a:r>
              <a:rPr lang="en-US" dirty="0" err="1"/>
              <a:t>solishtiriladi</a:t>
            </a:r>
            <a:r>
              <a:rPr lang="en-US" dirty="0"/>
              <a:t> (</a:t>
            </a:r>
            <a:r>
              <a:rPr lang="en-US" dirty="0" err="1"/>
              <a:t>ayriladi</a:t>
            </a:r>
            <a:r>
              <a:rPr lang="en-US" dirty="0"/>
              <a:t>). </a:t>
            </a:r>
            <a:r>
              <a:rPr lang="en-US" dirty="0" err="1"/>
              <a:t>Solishtirish</a:t>
            </a:r>
            <a:r>
              <a:rPr lang="en-US" dirty="0"/>
              <a:t> </a:t>
            </a:r>
            <a:r>
              <a:rPr lang="en-US" dirty="0" err="1"/>
              <a:t>asboblarining</a:t>
            </a:r>
            <a:r>
              <a:rPr lang="en-US" dirty="0"/>
              <a:t> </a:t>
            </a:r>
            <a:r>
              <a:rPr lang="en-US" dirty="0" err="1"/>
              <a:t>strukturali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(</a:t>
            </a:r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zanjirli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)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rasmda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9272"/>
          <p:cNvPicPr/>
          <p:nvPr/>
        </p:nvPicPr>
        <p:blipFill>
          <a:blip r:embed="rId2"/>
          <a:stretch>
            <a:fillRect/>
          </a:stretch>
        </p:blipFill>
        <p:spPr>
          <a:xfrm>
            <a:off x="3549775" y="3338424"/>
            <a:ext cx="4523105" cy="9753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33477" y="4779836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Solishtirish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asboblarining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strukturali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370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92429" y="241371"/>
            <a:ext cx="11525760" cy="6340584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qiymatlari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kattaliklar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 </a:t>
            </a:r>
            <a:r>
              <a:rPr lang="en-US" dirty="0" err="1"/>
              <a:t>effektlar</a:t>
            </a:r>
            <a:r>
              <a:rPr lang="en-US" dirty="0"/>
              <a:t> </a:t>
            </a:r>
            <a:r>
              <a:rPr lang="en-US" dirty="0" err="1"/>
              <a:t>solishtiriladi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ko‘priklarida</a:t>
            </a:r>
            <a:r>
              <a:rPr lang="en-US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qarshiliklarining</a:t>
            </a:r>
            <a:r>
              <a:rPr lang="en-US" dirty="0"/>
              <a:t> </a:t>
            </a:r>
            <a:r>
              <a:rPr lang="en-US" dirty="0" err="1"/>
              <a:t>zanjirlaridan</a:t>
            </a:r>
            <a:r>
              <a:rPr lang="en-US" dirty="0"/>
              <a:t> </a:t>
            </a:r>
            <a:r>
              <a:rPr lang="en-US" dirty="0" err="1"/>
              <a:t>o‘tadigan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solishtiriladi</a:t>
            </a:r>
            <a:r>
              <a:rPr lang="en-US" dirty="0"/>
              <a:t>.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yelkali</a:t>
            </a:r>
            <a:r>
              <a:rPr lang="en-US" dirty="0"/>
              <a:t> </a:t>
            </a:r>
            <a:r>
              <a:rPr lang="en-US" dirty="0" err="1"/>
              <a:t>tarozilarda</a:t>
            </a:r>
            <a:r>
              <a:rPr lang="en-US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ru-RU" dirty="0"/>
              <a:t>о</a:t>
            </a:r>
            <a:r>
              <a:rPr lang="en-US" dirty="0"/>
              <a:t>by</a:t>
            </a:r>
            <a:r>
              <a:rPr lang="ru-RU" dirty="0"/>
              <a:t>е</a:t>
            </a:r>
            <a:r>
              <a:rPr lang="en-US" dirty="0" err="1"/>
              <a:t>kt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toshlarning</a:t>
            </a:r>
            <a:r>
              <a:rPr lang="en-US" dirty="0"/>
              <a:t> </a:t>
            </a:r>
            <a:r>
              <a:rPr lang="en-US" dirty="0" err="1"/>
              <a:t>massasi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jismlar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 </a:t>
            </a:r>
            <a:r>
              <a:rPr lang="en-US" dirty="0" err="1"/>
              <a:t>aylantiruvchi</a:t>
            </a:r>
            <a:r>
              <a:rPr lang="en-US" dirty="0"/>
              <a:t> </a:t>
            </a:r>
            <a:r>
              <a:rPr lang="en-US" dirty="0" err="1"/>
              <a:t>momentlar</a:t>
            </a:r>
            <a:r>
              <a:rPr lang="en-US" dirty="0"/>
              <a:t> </a:t>
            </a:r>
            <a:r>
              <a:rPr lang="en-US" dirty="0" err="1"/>
              <a:t>solishtiriladi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ru-RU" dirty="0"/>
          </a:p>
          <a:p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ko‘rsatishi</a:t>
            </a:r>
            <a:r>
              <a:rPr lang="en-US" dirty="0"/>
              <a:t>, </a:t>
            </a:r>
            <a:r>
              <a:rPr lang="en-US" dirty="0" err="1"/>
              <a:t>chiqishdagi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o‘lchandigan</a:t>
            </a:r>
            <a:r>
              <a:rPr lang="en-US" dirty="0"/>
              <a:t> </a:t>
            </a:r>
            <a:r>
              <a:rPr lang="en-US" dirty="0" err="1"/>
              <a:t>kattaliklarning</a:t>
            </a:r>
            <a:r>
              <a:rPr lang="en-US" dirty="0"/>
              <a:t>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bog‘liqligi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i="1" dirty="0" err="1"/>
              <a:t>analogli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 err="1"/>
              <a:t>raqamli</a:t>
            </a:r>
            <a:r>
              <a:rPr lang="en-US" dirty="0"/>
              <a:t> </a:t>
            </a:r>
            <a:r>
              <a:rPr lang="en-US" dirty="0" err="1"/>
              <a:t>asboblarga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ru-RU" dirty="0"/>
          </a:p>
          <a:p>
            <a:r>
              <a:rPr lang="en-US" i="1" dirty="0" err="1"/>
              <a:t>Analogli</a:t>
            </a:r>
            <a:r>
              <a:rPr lang="en-US" i="1" dirty="0"/>
              <a:t> </a:t>
            </a:r>
            <a:r>
              <a:rPr lang="en-US" i="1" dirty="0" err="1"/>
              <a:t>asboblar</a:t>
            </a:r>
            <a:r>
              <a:rPr lang="en-US" i="1" dirty="0"/>
              <a:t>.</a:t>
            </a:r>
            <a:r>
              <a:rPr lang="en-US" b="1" dirty="0"/>
              <a:t> </a:t>
            </a:r>
            <a:r>
              <a:rPr lang="en-US" dirty="0" err="1"/>
              <a:t>Analogli</a:t>
            </a:r>
            <a:r>
              <a:rPr lang="en-US" dirty="0"/>
              <a:t> </a:t>
            </a:r>
            <a:r>
              <a:rPr lang="en-US" dirty="0" err="1"/>
              <a:t>asboblarda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ko‘rsatishi</a:t>
            </a:r>
            <a:r>
              <a:rPr lang="en-US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uzluksiz</a:t>
            </a:r>
            <a:r>
              <a:rPr lang="en-US" dirty="0"/>
              <a:t> </a:t>
            </a:r>
            <a:r>
              <a:rPr lang="en-US" dirty="0" err="1"/>
              <a:t>o‘zgarish</a:t>
            </a:r>
            <a:r>
              <a:rPr lang="en-US" dirty="0"/>
              <a:t> </a:t>
            </a:r>
            <a:r>
              <a:rPr lang="en-US" dirty="0" err="1"/>
              <a:t>funksiyasiga</a:t>
            </a:r>
            <a:r>
              <a:rPr lang="en-US" dirty="0"/>
              <a:t> </a:t>
            </a:r>
            <a:r>
              <a:rPr lang="en-US" dirty="0" err="1"/>
              <a:t>bog‘liq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Analogli</a:t>
            </a:r>
            <a:r>
              <a:rPr lang="en-US" dirty="0"/>
              <a:t> </a:t>
            </a:r>
            <a:r>
              <a:rPr lang="en-US" dirty="0" err="1"/>
              <a:t>asboblar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tezkorlikka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,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asbobning</a:t>
            </a:r>
            <a:r>
              <a:rPr lang="en-US" dirty="0"/>
              <a:t> </a:t>
            </a:r>
            <a:r>
              <a:rPr lang="en-US" dirty="0" err="1"/>
              <a:t>ko‘rsatishi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(</a:t>
            </a:r>
            <a:r>
              <a:rPr lang="en-US" dirty="0" err="1"/>
              <a:t>raqamliga</a:t>
            </a:r>
            <a:r>
              <a:rPr lang="en-US" dirty="0"/>
              <a:t> </a:t>
            </a:r>
            <a:r>
              <a:rPr lang="en-US" dirty="0" err="1"/>
              <a:t>qaraganda</a:t>
            </a:r>
            <a:r>
              <a:rPr lang="en-US" dirty="0"/>
              <a:t>) </a:t>
            </a:r>
            <a:r>
              <a:rPr lang="en-US" dirty="0" err="1"/>
              <a:t>psixologik</a:t>
            </a:r>
            <a:r>
              <a:rPr lang="en-US" dirty="0"/>
              <a:t> </a:t>
            </a:r>
            <a:r>
              <a:rPr lang="en-US" dirty="0" err="1"/>
              <a:t>jihatdan</a:t>
            </a:r>
            <a:r>
              <a:rPr lang="en-US" dirty="0"/>
              <a:t> </a:t>
            </a:r>
            <a:r>
              <a:rPr lang="en-US" dirty="0" err="1"/>
              <a:t>oson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 (</a:t>
            </a:r>
            <a:r>
              <a:rPr lang="en-US" dirty="0" err="1"/>
              <a:t>kuzatiladi</a:t>
            </a:r>
            <a:r>
              <a:rPr lang="en-US" dirty="0"/>
              <a:t>). </a:t>
            </a:r>
            <a:r>
              <a:rPr lang="en-US" dirty="0" err="1"/>
              <a:t>Lekin</a:t>
            </a:r>
            <a:r>
              <a:rPr lang="en-US" dirty="0"/>
              <a:t>, </a:t>
            </a:r>
            <a:r>
              <a:rPr lang="en-US" dirty="0" err="1"/>
              <a:t>analogli</a:t>
            </a:r>
            <a:r>
              <a:rPr lang="en-US" dirty="0"/>
              <a:t> (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strelkali</a:t>
            </a:r>
            <a:r>
              <a:rPr lang="en-US" dirty="0"/>
              <a:t>) </a:t>
            </a:r>
            <a:r>
              <a:rPr lang="en-US" dirty="0" err="1"/>
              <a:t>asboblarning</a:t>
            </a:r>
            <a:r>
              <a:rPr lang="en-US" dirty="0"/>
              <a:t> </a:t>
            </a:r>
            <a:r>
              <a:rPr lang="en-US" dirty="0" err="1"/>
              <a:t>aniqligi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shkalasi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kuzatish</a:t>
            </a:r>
            <a:r>
              <a:rPr lang="en-US" dirty="0"/>
              <a:t> </a:t>
            </a:r>
            <a:r>
              <a:rPr lang="en-US" dirty="0" err="1"/>
              <a:t>xatoligi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cheklanadi</a:t>
            </a:r>
            <a:r>
              <a:rPr lang="en-US" dirty="0"/>
              <a:t> (</a:t>
            </a:r>
            <a:r>
              <a:rPr lang="en-US" dirty="0" err="1"/>
              <a:t>xatolik</a:t>
            </a:r>
            <a:r>
              <a:rPr lang="en-US" dirty="0"/>
              <a:t> </a:t>
            </a:r>
            <a:r>
              <a:rPr lang="en-US" dirty="0" err="1"/>
              <a:t>odatda</a:t>
            </a:r>
            <a:r>
              <a:rPr lang="en-US" dirty="0"/>
              <a:t> 0,05–1%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bo‘lmaydi</a:t>
            </a:r>
            <a:r>
              <a:rPr lang="en-US" dirty="0"/>
              <a:t>). </a:t>
            </a:r>
            <a:endParaRPr lang="ru-RU" dirty="0"/>
          </a:p>
          <a:p>
            <a:r>
              <a:rPr lang="en-US" i="1" dirty="0" err="1"/>
              <a:t>Raqamli</a:t>
            </a:r>
            <a:r>
              <a:rPr lang="en-US" i="1" dirty="0"/>
              <a:t> </a:t>
            </a:r>
            <a:r>
              <a:rPr lang="en-US" i="1" dirty="0" err="1"/>
              <a:t>asboblar</a:t>
            </a:r>
            <a:r>
              <a:rPr lang="en-US" i="1" dirty="0"/>
              <a:t>.</a:t>
            </a:r>
            <a:r>
              <a:rPr lang="en-US" b="1" dirty="0"/>
              <a:t> </a:t>
            </a:r>
            <a:r>
              <a:rPr lang="en-US" dirty="0" err="1"/>
              <a:t>Raqamli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asbobi</a:t>
            </a:r>
            <a:r>
              <a:rPr lang="en-US" dirty="0"/>
              <a:t> deb,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borasida</a:t>
            </a:r>
            <a:r>
              <a:rPr lang="en-US" dirty="0"/>
              <a:t> </a:t>
            </a:r>
            <a:r>
              <a:rPr lang="en-US" dirty="0" err="1"/>
              <a:t>uzluksiz</a:t>
            </a:r>
            <a:r>
              <a:rPr lang="en-US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natijasi</a:t>
            </a:r>
            <a:r>
              <a:rPr lang="en-US" dirty="0"/>
              <a:t> </a:t>
            </a:r>
            <a:r>
              <a:rPr lang="en-US" dirty="0" err="1"/>
              <a:t>raqamli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etish</a:t>
            </a:r>
            <a:r>
              <a:rPr lang="en-US" dirty="0"/>
              <a:t> </a:t>
            </a:r>
            <a:r>
              <a:rPr lang="en-US" dirty="0" err="1"/>
              <a:t>qurilmasida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raqamlarni</a:t>
            </a:r>
            <a:r>
              <a:rPr lang="en-US" dirty="0"/>
              <a:t> </a:t>
            </a:r>
            <a:r>
              <a:rPr lang="en-US" dirty="0" err="1"/>
              <a:t>yozib</a:t>
            </a:r>
            <a:r>
              <a:rPr lang="en-US" dirty="0"/>
              <a:t> </a:t>
            </a:r>
            <a:r>
              <a:rPr lang="en-US" dirty="0" err="1"/>
              <a:t>boruvchi</a:t>
            </a:r>
            <a:r>
              <a:rPr lang="en-US" dirty="0"/>
              <a:t> </a:t>
            </a:r>
            <a:r>
              <a:rPr lang="en-US" dirty="0" err="1"/>
              <a:t>qurilmada</a:t>
            </a:r>
            <a:r>
              <a:rPr lang="en-US" dirty="0"/>
              <a:t> </a:t>
            </a:r>
            <a:r>
              <a:rPr lang="en-US" dirty="0" err="1"/>
              <a:t>diskret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o‘zgartirilib</a:t>
            </a:r>
            <a:r>
              <a:rPr lang="en-US" dirty="0"/>
              <a:t>, </a:t>
            </a:r>
            <a:r>
              <a:rPr lang="en-US" dirty="0" err="1"/>
              <a:t>indikatsiyalanadigan</a:t>
            </a:r>
            <a:r>
              <a:rPr lang="en-US" dirty="0"/>
              <a:t> </a:t>
            </a:r>
            <a:r>
              <a:rPr lang="en-US" dirty="0" err="1"/>
              <a:t>asboblarga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Raqamli</a:t>
            </a:r>
            <a:r>
              <a:rPr lang="en-US" dirty="0"/>
              <a:t> </a:t>
            </a:r>
            <a:r>
              <a:rPr lang="en-US" dirty="0" err="1"/>
              <a:t>asboblar</a:t>
            </a:r>
            <a:r>
              <a:rPr lang="en-US" dirty="0"/>
              <a:t> </a:t>
            </a:r>
            <a:r>
              <a:rPr lang="en-US" dirty="0" err="1"/>
              <a:t>diskret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usuliga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asbobning</a:t>
            </a:r>
            <a:r>
              <a:rPr lang="en-US" dirty="0"/>
              <a:t> </a:t>
            </a:r>
            <a:r>
              <a:rPr lang="en-US" dirty="0" err="1"/>
              <a:t>ko‘rsatishi</a:t>
            </a:r>
            <a:r>
              <a:rPr lang="en-US" dirty="0"/>
              <a:t> </a:t>
            </a:r>
            <a:r>
              <a:rPr lang="en-US" dirty="0" err="1"/>
              <a:t>raqam</a:t>
            </a:r>
            <a:r>
              <a:rPr lang="en-US" dirty="0"/>
              <a:t> </a:t>
            </a:r>
            <a:r>
              <a:rPr lang="en-US" dirty="0" err="1"/>
              <a:t>ko‘rinishida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ko‘rsatuvlari</a:t>
            </a:r>
            <a:r>
              <a:rPr lang="en-US" dirty="0"/>
              <a:t> </a:t>
            </a:r>
            <a:r>
              <a:rPr lang="en-US" dirty="0" err="1"/>
              <a:t>osongina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,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EHMga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qulay</a:t>
            </a:r>
            <a:r>
              <a:rPr lang="en-US" dirty="0" smtClean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asboblarining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, </a:t>
            </a:r>
            <a:r>
              <a:rPr lang="en-US" dirty="0" err="1"/>
              <a:t>o‘ziyozar</a:t>
            </a:r>
            <a:r>
              <a:rPr lang="en-US" dirty="0"/>
              <a:t>, </a:t>
            </a:r>
            <a:r>
              <a:rPr lang="en-US" dirty="0" err="1"/>
              <a:t>bosmalovchi</a:t>
            </a:r>
            <a:r>
              <a:rPr lang="en-US" dirty="0"/>
              <a:t>, </a:t>
            </a:r>
            <a:r>
              <a:rPr lang="en-US" dirty="0" err="1"/>
              <a:t>integrallovchi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jamlovchi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ham </a:t>
            </a:r>
            <a:r>
              <a:rPr lang="en-US" dirty="0" err="1"/>
              <a:t>mavjud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Qayd</a:t>
            </a:r>
            <a:r>
              <a:rPr lang="en-US" i="1" dirty="0"/>
              <a:t> </a:t>
            </a:r>
            <a:r>
              <a:rPr lang="en-US" i="1" dirty="0" err="1"/>
              <a:t>qiluvchi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asboblarda</a:t>
            </a:r>
            <a:r>
              <a:rPr lang="en-US" i="1" dirty="0"/>
              <a:t> </a:t>
            </a:r>
            <a:r>
              <a:rPr lang="en-US" dirty="0" err="1"/>
              <a:t>ko‘rsatuvlarni</a:t>
            </a:r>
            <a:r>
              <a:rPr lang="en-US" dirty="0"/>
              <a:t> </a:t>
            </a:r>
            <a:r>
              <a:rPr lang="en-US" dirty="0" err="1"/>
              <a:t>diagrammali</a:t>
            </a:r>
            <a:r>
              <a:rPr lang="en-US" dirty="0"/>
              <a:t> </a:t>
            </a:r>
            <a:r>
              <a:rPr lang="en-US" dirty="0" err="1"/>
              <a:t>qog‘ozda</a:t>
            </a:r>
            <a:r>
              <a:rPr lang="en-US" dirty="0"/>
              <a:t> </a:t>
            </a:r>
            <a:r>
              <a:rPr lang="en-US" dirty="0" err="1"/>
              <a:t>yozib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raqamli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etish</a:t>
            </a:r>
            <a:r>
              <a:rPr lang="en-US" dirty="0"/>
              <a:t> </a:t>
            </a:r>
            <a:r>
              <a:rPr lang="en-US" dirty="0" err="1"/>
              <a:t>ko‘zda</a:t>
            </a:r>
            <a:r>
              <a:rPr lang="en-US" dirty="0"/>
              <a:t> </a:t>
            </a:r>
            <a:r>
              <a:rPr lang="en-US" dirty="0" err="1"/>
              <a:t>tutiladi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Integrallovchi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asboblari</a:t>
            </a:r>
            <a:r>
              <a:rPr lang="en-US" b="1" dirty="0"/>
              <a:t>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 err="1"/>
              <a:t>berilgan</a:t>
            </a:r>
            <a:r>
              <a:rPr lang="en-US" dirty="0"/>
              <a:t> (</a:t>
            </a:r>
            <a:r>
              <a:rPr lang="en-US" dirty="0" err="1"/>
              <a:t>o‘lchanadigan</a:t>
            </a:r>
            <a:r>
              <a:rPr lang="en-US" dirty="0"/>
              <a:t>) </a:t>
            </a:r>
            <a:r>
              <a:rPr lang="en-US" dirty="0" err="1"/>
              <a:t>kattalikni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o‘zgaruvchi</a:t>
            </a:r>
            <a:r>
              <a:rPr lang="en-US" dirty="0"/>
              <a:t> </a:t>
            </a:r>
            <a:r>
              <a:rPr lang="en-US" dirty="0" err="1"/>
              <a:t>ko‘rsatkich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integrallash</a:t>
            </a:r>
            <a:r>
              <a:rPr lang="en-US" dirty="0"/>
              <a:t> </a:t>
            </a:r>
            <a:r>
              <a:rPr lang="en-US" dirty="0" err="1"/>
              <a:t>xususiyatiga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hisoblagichini</a:t>
            </a:r>
            <a:r>
              <a:rPr lang="en-US" dirty="0"/>
              <a:t> </a:t>
            </a:r>
            <a:r>
              <a:rPr lang="en-US" dirty="0" err="1"/>
              <a:t>ko‘rsatish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Jamlovchi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asboblarida</a:t>
            </a:r>
            <a:r>
              <a:rPr lang="en-US" b="1" dirty="0"/>
              <a:t> </a:t>
            </a:r>
            <a:r>
              <a:rPr lang="en-US" dirty="0" err="1"/>
              <a:t>ko‘rsatishlar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kanallar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kattaliklarning</a:t>
            </a:r>
            <a:r>
              <a:rPr lang="en-US" dirty="0"/>
              <a:t> </a:t>
            </a:r>
            <a:r>
              <a:rPr lang="en-US" dirty="0" err="1"/>
              <a:t>yig‘indisi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funksional</a:t>
            </a:r>
            <a:r>
              <a:rPr lang="en-US" dirty="0"/>
              <a:t> </a:t>
            </a:r>
            <a:r>
              <a:rPr lang="en-US" dirty="0" err="1"/>
              <a:t>bog‘langan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generatorlar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yig‘indisini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vattmetrlar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bo‘la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asboblari</a:t>
            </a:r>
            <a:r>
              <a:rPr lang="en-US" i="1" dirty="0"/>
              <a:t> </a:t>
            </a:r>
            <a:r>
              <a:rPr lang="en-US" i="1" dirty="0" err="1"/>
              <a:t>ishlatilishi</a:t>
            </a:r>
            <a:r>
              <a:rPr lang="en-US" i="1" dirty="0"/>
              <a:t> </a:t>
            </a:r>
            <a:r>
              <a:rPr lang="en-US" i="1" dirty="0" err="1"/>
              <a:t>xususiyatiga</a:t>
            </a:r>
            <a:r>
              <a:rPr lang="en-US" i="1" dirty="0"/>
              <a:t> </a:t>
            </a:r>
            <a:r>
              <a:rPr lang="en-US" i="1" dirty="0" err="1"/>
              <a:t>ko‘ra</a:t>
            </a:r>
            <a:r>
              <a:rPr lang="en-US" b="1" dirty="0"/>
              <a:t> </a:t>
            </a:r>
            <a:r>
              <a:rPr lang="en-US" dirty="0" err="1"/>
              <a:t>ko‘chma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ko‘chirib</a:t>
            </a:r>
            <a:r>
              <a:rPr lang="en-US" dirty="0"/>
              <a:t> </a:t>
            </a:r>
            <a:r>
              <a:rPr lang="en-US" dirty="0" err="1"/>
              <a:t>yuritilmaydigan</a:t>
            </a:r>
            <a:r>
              <a:rPr lang="en-US" dirty="0"/>
              <a:t> (</a:t>
            </a:r>
            <a:r>
              <a:rPr lang="en-US" dirty="0" err="1"/>
              <a:t>statsionar</a:t>
            </a:r>
            <a:r>
              <a:rPr lang="en-US" dirty="0"/>
              <a:t>) </a:t>
            </a:r>
            <a:r>
              <a:rPr lang="en-US" dirty="0" err="1"/>
              <a:t>asboblarga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O‘lchanadigan</a:t>
            </a:r>
            <a:r>
              <a:rPr lang="en-US" i="1" dirty="0"/>
              <a:t> </a:t>
            </a:r>
            <a:r>
              <a:rPr lang="en-US" i="1" dirty="0" err="1"/>
              <a:t>kattalik</a:t>
            </a:r>
            <a:r>
              <a:rPr lang="en-US" i="1" dirty="0"/>
              <a:t> </a:t>
            </a:r>
            <a:r>
              <a:rPr lang="en-US" i="1" dirty="0" err="1"/>
              <a:t>turiga</a:t>
            </a:r>
            <a:r>
              <a:rPr lang="en-US" i="1" dirty="0"/>
              <a:t> </a:t>
            </a:r>
            <a:r>
              <a:rPr lang="en-US" i="1" dirty="0" err="1"/>
              <a:t>qarab</a:t>
            </a:r>
            <a:r>
              <a:rPr lang="en-US" i="1" dirty="0"/>
              <a:t>,</a:t>
            </a:r>
            <a:r>
              <a:rPr lang="en-US" b="1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dirty="0"/>
              <a:t> </a:t>
            </a:r>
            <a:r>
              <a:rPr lang="en-US" dirty="0" err="1"/>
              <a:t>ampermetr</a:t>
            </a:r>
            <a:r>
              <a:rPr lang="en-US" dirty="0"/>
              <a:t>, </a:t>
            </a:r>
            <a:r>
              <a:rPr lang="en-US" dirty="0" err="1"/>
              <a:t>voltmetr</a:t>
            </a:r>
            <a:r>
              <a:rPr lang="en-US" dirty="0"/>
              <a:t>, </a:t>
            </a:r>
            <a:r>
              <a:rPr lang="en-US" dirty="0" err="1"/>
              <a:t>vattmetr</a:t>
            </a:r>
            <a:r>
              <a:rPr lang="en-US" dirty="0"/>
              <a:t>, </a:t>
            </a:r>
            <a:r>
              <a:rPr lang="en-US" dirty="0" err="1"/>
              <a:t>ommetr</a:t>
            </a:r>
            <a:r>
              <a:rPr lang="en-US" dirty="0"/>
              <a:t>, </a:t>
            </a:r>
            <a:r>
              <a:rPr lang="en-US" dirty="0" err="1"/>
              <a:t>fazometr</a:t>
            </a:r>
            <a:r>
              <a:rPr lang="en-US" dirty="0"/>
              <a:t>, </a:t>
            </a:r>
            <a:r>
              <a:rPr lang="en-US" dirty="0" err="1"/>
              <a:t>chastotomer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asboblarga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Ishlatilish</a:t>
            </a:r>
            <a:r>
              <a:rPr lang="en-US" i="1" dirty="0"/>
              <a:t> </a:t>
            </a:r>
            <a:r>
              <a:rPr lang="en-US" i="1" dirty="0" err="1"/>
              <a:t>sharoitiga</a:t>
            </a:r>
            <a:r>
              <a:rPr lang="en-US" i="1" dirty="0"/>
              <a:t> </a:t>
            </a:r>
            <a:r>
              <a:rPr lang="en-US" i="1" dirty="0" err="1"/>
              <a:t>qarab</a:t>
            </a:r>
            <a:r>
              <a:rPr lang="en-US" i="1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b="1" dirty="0"/>
              <a:t> </a:t>
            </a:r>
            <a:r>
              <a:rPr lang="en-US" i="1" dirty="0"/>
              <a:t>A, B, V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b="1" i="1" dirty="0"/>
              <a:t> </a:t>
            </a:r>
            <a:r>
              <a:rPr lang="en-US" dirty="0" err="1"/>
              <a:t>guruhlarga</a:t>
            </a:r>
            <a:r>
              <a:rPr lang="en-US" dirty="0"/>
              <a:t> </a:t>
            </a:r>
            <a:r>
              <a:rPr lang="en-US" dirty="0" err="1"/>
              <a:t>ajratiladi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guruhdagi</a:t>
            </a:r>
            <a:r>
              <a:rPr lang="en-US" dirty="0"/>
              <a:t> </a:t>
            </a:r>
            <a:r>
              <a:rPr lang="en-US" dirty="0" err="1"/>
              <a:t>asboblar</a:t>
            </a:r>
            <a:r>
              <a:rPr lang="en-US" dirty="0"/>
              <a:t> </a:t>
            </a:r>
            <a:r>
              <a:rPr lang="en-US" dirty="0" err="1"/>
              <a:t>havoning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namligi</a:t>
            </a:r>
            <a:r>
              <a:rPr lang="en-US" dirty="0"/>
              <a:t> 80%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yetadigan</a:t>
            </a:r>
            <a:r>
              <a:rPr lang="en-US" dirty="0"/>
              <a:t>, </a:t>
            </a:r>
            <a:r>
              <a:rPr lang="en-US" dirty="0" err="1"/>
              <a:t>harorati</a:t>
            </a:r>
            <a:r>
              <a:rPr lang="en-US" dirty="0"/>
              <a:t> +10+35</a:t>
            </a:r>
            <a:r>
              <a:rPr lang="en-US" baseline="30000" dirty="0"/>
              <a:t>°</a:t>
            </a:r>
            <a:r>
              <a:rPr lang="en-US" dirty="0"/>
              <a:t>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quruq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isitiladigan</a:t>
            </a:r>
            <a:r>
              <a:rPr lang="en-US" dirty="0"/>
              <a:t> 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xonalarda</a:t>
            </a:r>
            <a:r>
              <a:rPr lang="en-US" dirty="0"/>
              <a:t> </a:t>
            </a:r>
            <a:r>
              <a:rPr lang="en-US" dirty="0" err="1"/>
              <a:t>ishlatishga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</a:t>
            </a:r>
            <a:r>
              <a:rPr lang="en-US" b="1" i="1" dirty="0"/>
              <a:t>T</a:t>
            </a:r>
            <a:r>
              <a:rPr lang="en-US" dirty="0"/>
              <a:t> </a:t>
            </a:r>
            <a:r>
              <a:rPr lang="en-US" dirty="0" err="1"/>
              <a:t>guruhga</a:t>
            </a:r>
            <a:r>
              <a:rPr lang="en-US" dirty="0"/>
              <a:t> </a:t>
            </a:r>
            <a:r>
              <a:rPr lang="en-US" dirty="0" err="1"/>
              <a:t>kiruvchi</a:t>
            </a:r>
            <a:r>
              <a:rPr lang="en-US" dirty="0"/>
              <a:t> </a:t>
            </a:r>
            <a:r>
              <a:rPr lang="en-US" dirty="0" err="1"/>
              <a:t>asboblar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quruq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,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issiq</a:t>
            </a:r>
            <a:r>
              <a:rPr lang="en-US" dirty="0"/>
              <a:t> </a:t>
            </a:r>
            <a:r>
              <a:rPr lang="en-US" dirty="0" err="1"/>
              <a:t>iqlim</a:t>
            </a:r>
            <a:r>
              <a:rPr lang="en-US" dirty="0"/>
              <a:t> (</a:t>
            </a:r>
            <a:r>
              <a:rPr lang="en-US" dirty="0" err="1"/>
              <a:t>tropik</a:t>
            </a:r>
            <a:r>
              <a:rPr lang="en-US" dirty="0"/>
              <a:t>) </a:t>
            </a:r>
            <a:r>
              <a:rPr lang="en-US" dirty="0" err="1"/>
              <a:t>sharoitida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mo‘ljallab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/>
              <a:t>. </a:t>
            </a:r>
            <a:r>
              <a:rPr lang="en-US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73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550" y="249998"/>
            <a:ext cx="11560265" cy="6461353"/>
          </a:xfrm>
        </p:spPr>
        <p:txBody>
          <a:bodyPr/>
          <a:lstStyle/>
          <a:p>
            <a:r>
              <a:rPr lang="en-US" i="1" dirty="0" err="1"/>
              <a:t>Bevosita</a:t>
            </a:r>
            <a:r>
              <a:rPr lang="en-US" i="1" dirty="0"/>
              <a:t> </a:t>
            </a:r>
            <a:r>
              <a:rPr lang="en-US" i="1" dirty="0" err="1"/>
              <a:t>o‘lchash</a:t>
            </a:r>
            <a:r>
              <a:rPr lang="en-US" i="1" dirty="0"/>
              <a:t> –</a:t>
            </a:r>
            <a:r>
              <a:rPr lang="en-US" b="1" dirty="0"/>
              <a:t> </a:t>
            </a:r>
            <a:r>
              <a:rPr lang="en-US" dirty="0" err="1"/>
              <a:t>o‘lchanayotgan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qiymatini</a:t>
            </a:r>
            <a:r>
              <a:rPr lang="en-US" dirty="0"/>
              <a:t> </a:t>
            </a:r>
            <a:r>
              <a:rPr lang="en-US" dirty="0" err="1"/>
              <a:t>tajriba</a:t>
            </a:r>
            <a:r>
              <a:rPr lang="en-US" dirty="0"/>
              <a:t> </a:t>
            </a:r>
            <a:r>
              <a:rPr lang="en-US" dirty="0" err="1"/>
              <a:t>natijasidan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topish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ampermetrda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65239" y="1008391"/>
            <a:ext cx="859530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" indent="-6350" algn="ctr">
              <a:lnSpc>
                <a:spcPct val="95000"/>
              </a:lnSpc>
              <a:spcAft>
                <a:spcPts val="915"/>
              </a:spcAft>
            </a:pP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X=Y</a:t>
            </a:r>
            <a:r>
              <a:rPr lang="en-US" i="1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31264" y="1284436"/>
            <a:ext cx="6077946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29285" algn="just">
              <a:lnSpc>
                <a:spcPct val="95000"/>
              </a:lnSpc>
              <a:spcAft>
                <a:spcPts val="995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yerda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o‘lchanadigan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tajriba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natijasi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007" y="1601012"/>
            <a:ext cx="11780808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0" marR="281305" indent="450850" algn="just">
              <a:lnSpc>
                <a:spcPct val="95000"/>
              </a:lnSpc>
              <a:spcAft>
                <a:spcPts val="75"/>
              </a:spcAft>
            </a:pP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Bilvosita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o‘lchangan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o‘lchanayotgan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orasida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ma’lum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bog‘lanish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asosida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qiymatini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o‘zgarmas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zanjirida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quvvat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P=U∙I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95616" y="2132987"/>
            <a:ext cx="1551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685" indent="-6350" algn="ctr">
              <a:lnSpc>
                <a:spcPct val="100000"/>
              </a:lnSpc>
              <a:spcAft>
                <a:spcPts val="0"/>
              </a:spcAft>
            </a:pP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 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,...,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i="1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4429" y="2428469"/>
            <a:ext cx="11464506" cy="115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0" algn="just">
              <a:lnSpc>
                <a:spcPct val="95000"/>
              </a:lnSpc>
              <a:spcAft>
                <a:spcPts val="75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yerda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i="1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i="1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,...,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i="1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natijasi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0" marR="282575" algn="just">
              <a:lnSpc>
                <a:spcPct val="95000"/>
              </a:lnSpc>
              <a:spcAft>
                <a:spcPts val="1070"/>
              </a:spcAft>
            </a:pP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Majmuiy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nomdosh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kattaliklarning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birikmasini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vaqtda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o‘lchashdan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kelib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chiqqan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tenglamalar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tizimini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yechib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izlanayotgan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qiymatlarni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tarozi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toshlarning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massasini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solishtirib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toshning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ma’lum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massasidan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boshqasining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massasini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topish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o‘tkaziladigan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o‘lchashlar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3645" y="3780016"/>
            <a:ext cx="11703170" cy="2764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0" indent="450850" algn="just">
              <a:lnSpc>
                <a:spcPct val="95000"/>
              </a:lnSpc>
              <a:spcAft>
                <a:spcPts val="950"/>
              </a:spcAft>
            </a:pPr>
            <a:r>
              <a:rPr lang="en-US" sz="1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Birgalikda</a:t>
            </a:r>
            <a:r>
              <a:rPr lang="en-US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en-US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nomli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ortiq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kattaliklar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munosabatni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topish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vaqtda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o‘tkaziladigan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o‘lchashlar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0" algn="just">
              <a:lnSpc>
                <a:spcPct val="95000"/>
              </a:lnSpc>
              <a:spcAft>
                <a:spcPts val="75"/>
              </a:spcAft>
            </a:pP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rezistorning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</a:t>
            </a:r>
            <a:r>
              <a:rPr lang="en-US" sz="160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dagi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qiymatini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temperaturalarda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o‘lchab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topish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1600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16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(1+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en-US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60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685">
              <a:lnSpc>
                <a:spcPct val="95000"/>
              </a:lnSpc>
              <a:spcAft>
                <a:spcPts val="635"/>
              </a:spcAft>
            </a:pP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0" marR="294005" indent="450850" algn="just">
              <a:lnSpc>
                <a:spcPct val="95000"/>
              </a:lnSpc>
              <a:spcAft>
                <a:spcPts val="75"/>
              </a:spcAft>
            </a:pPr>
            <a:r>
              <a:rPr lang="en-US" sz="1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Mutlaq</a:t>
            </a:r>
            <a:r>
              <a:rPr lang="en-US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en-US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kattaliklarning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bevosita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o‘lchanishini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fizikaviy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doimiylikning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qiymatlarini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qo‘llash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asosida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o‘tkaziladigan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685">
              <a:lnSpc>
                <a:spcPct val="95000"/>
              </a:lnSpc>
              <a:spcAft>
                <a:spcPts val="675"/>
              </a:spcAft>
            </a:pP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0" marR="283845" indent="450850" algn="just">
              <a:lnSpc>
                <a:spcPct val="95000"/>
              </a:lnSpc>
              <a:spcAft>
                <a:spcPts val="75"/>
              </a:spcAft>
            </a:pPr>
            <a:r>
              <a:rPr lang="en-US" sz="1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Nisbiy</a:t>
            </a:r>
            <a:r>
              <a:rPr lang="en-US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en-US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birlik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o‘rnida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olingan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nomdosh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kattalikning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nisbatini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olingan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kattalikka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nomdosh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kattalikning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o‘zgarishini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685">
              <a:lnSpc>
                <a:spcPct val="95000"/>
              </a:lnSpc>
              <a:spcAft>
                <a:spcPts val="720"/>
              </a:spcAft>
            </a:pP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15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O‘lchash</a:t>
            </a:r>
            <a:r>
              <a:rPr lang="en-US" b="1" dirty="0"/>
              <a:t> </a:t>
            </a:r>
            <a:r>
              <a:rPr lang="en-US" b="1" dirty="0" err="1"/>
              <a:t>usullari</a:t>
            </a:r>
            <a:r>
              <a:rPr lang="en-US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3916" y="1500828"/>
            <a:ext cx="8946541" cy="4195481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usuli</a:t>
            </a:r>
            <a:r>
              <a:rPr lang="en-US" b="1" dirty="0"/>
              <a:t> </a:t>
            </a:r>
            <a:r>
              <a:rPr lang="en-US" dirty="0" err="1"/>
              <a:t>deganda</a:t>
            </a:r>
            <a:r>
              <a:rPr lang="en-US" dirty="0"/>
              <a:t>,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qonun-qoidalari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vositalaridan</a:t>
            </a:r>
            <a:r>
              <a:rPr lang="en-US" dirty="0"/>
              <a:t> </a:t>
            </a:r>
            <a:r>
              <a:rPr lang="en-US" dirty="0" err="1"/>
              <a:t>foydalanib</a:t>
            </a:r>
            <a:r>
              <a:rPr lang="en-US" dirty="0"/>
              <a:t>, </a:t>
            </a:r>
            <a:r>
              <a:rPr lang="en-US" dirty="0" err="1"/>
              <a:t>kattalikni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birligi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solishtirish</a:t>
            </a:r>
            <a:r>
              <a:rPr lang="en-US" dirty="0"/>
              <a:t> </a:t>
            </a:r>
            <a:r>
              <a:rPr lang="en-US" dirty="0" err="1"/>
              <a:t>usullari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Bevosita</a:t>
            </a:r>
            <a:r>
              <a:rPr lang="en-US" i="1" dirty="0"/>
              <a:t> </a:t>
            </a:r>
            <a:r>
              <a:rPr lang="en-US" i="1" dirty="0" err="1"/>
              <a:t>baholash</a:t>
            </a:r>
            <a:r>
              <a:rPr lang="en-US" i="1" dirty="0"/>
              <a:t> </a:t>
            </a:r>
            <a:r>
              <a:rPr lang="en-US" i="1" dirty="0" err="1"/>
              <a:t>usuli</a:t>
            </a:r>
            <a:r>
              <a:rPr lang="en-US" i="1" dirty="0"/>
              <a:t> –</a:t>
            </a:r>
            <a:r>
              <a:rPr lang="en-US" b="1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asbobining</a:t>
            </a:r>
            <a:r>
              <a:rPr lang="en-US" dirty="0"/>
              <a:t> </a:t>
            </a:r>
            <a:r>
              <a:rPr lang="en-US" dirty="0" err="1"/>
              <a:t>kuzatish</a:t>
            </a:r>
            <a:r>
              <a:rPr lang="en-US" dirty="0"/>
              <a:t> </a:t>
            </a:r>
            <a:r>
              <a:rPr lang="en-US" dirty="0" err="1"/>
              <a:t>qurilmasi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to‘g‘ridan-to‘g‘ri</a:t>
            </a:r>
            <a:r>
              <a:rPr lang="en-US" dirty="0"/>
              <a:t> </a:t>
            </a:r>
            <a:r>
              <a:rPr lang="en-US" dirty="0" err="1"/>
              <a:t>o‘lchanayotgan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(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aynan</a:t>
            </a:r>
            <a:r>
              <a:rPr lang="en-US" dirty="0"/>
              <a:t>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birligida</a:t>
            </a:r>
            <a:r>
              <a:rPr lang="en-US" dirty="0"/>
              <a:t>) </a:t>
            </a:r>
            <a:r>
              <a:rPr lang="en-US" dirty="0" err="1"/>
              <a:t>qiymatini</a:t>
            </a:r>
            <a:r>
              <a:rPr lang="en-US" dirty="0"/>
              <a:t> </a:t>
            </a:r>
            <a:r>
              <a:rPr lang="en-US" dirty="0" err="1"/>
              <a:t>topish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voltmetr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 smtClean="0"/>
              <a:t>O‘lchov</a:t>
            </a:r>
            <a:r>
              <a:rPr lang="en-US" i="1" dirty="0" smtClean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taqqoslash</a:t>
            </a:r>
            <a:r>
              <a:rPr lang="en-US" i="1" dirty="0"/>
              <a:t> (</a:t>
            </a:r>
            <a:r>
              <a:rPr lang="en-US" i="1" dirty="0" err="1"/>
              <a:t>solishtirish</a:t>
            </a:r>
            <a:r>
              <a:rPr lang="en-US" i="1" dirty="0"/>
              <a:t>) </a:t>
            </a:r>
            <a:r>
              <a:rPr lang="en-US" i="1" dirty="0" err="1"/>
              <a:t>usuli</a:t>
            </a:r>
            <a:r>
              <a:rPr lang="en-US" i="1" dirty="0"/>
              <a:t> –</a:t>
            </a:r>
            <a:r>
              <a:rPr lang="en-US" b="1" dirty="0"/>
              <a:t> </a:t>
            </a:r>
            <a:r>
              <a:rPr lang="en-US" dirty="0" err="1"/>
              <a:t>o‘lchanayotgan</a:t>
            </a:r>
            <a:r>
              <a:rPr lang="en-US" dirty="0"/>
              <a:t> </a:t>
            </a:r>
            <a:r>
              <a:rPr lang="en-US" dirty="0" err="1"/>
              <a:t>kattalikni</a:t>
            </a:r>
            <a:r>
              <a:rPr lang="en-US" dirty="0"/>
              <a:t>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taqqoslash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nechta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: </a:t>
            </a:r>
            <a:r>
              <a:rPr lang="en-US" dirty="0" smtClean="0"/>
              <a:t> </a:t>
            </a:r>
            <a:endParaRPr lang="ru-RU" dirty="0"/>
          </a:p>
          <a:p>
            <a:r>
              <a:rPr lang="en-US" i="1" dirty="0" err="1"/>
              <a:t>Nolga</a:t>
            </a:r>
            <a:r>
              <a:rPr lang="en-US" i="1" dirty="0"/>
              <a:t> </a:t>
            </a:r>
            <a:r>
              <a:rPr lang="en-US" i="1" dirty="0" err="1"/>
              <a:t>keltirish</a:t>
            </a:r>
            <a:r>
              <a:rPr lang="en-US" i="1" dirty="0"/>
              <a:t> </a:t>
            </a:r>
            <a:r>
              <a:rPr lang="en-US" i="1" dirty="0" err="1"/>
              <a:t>usuli</a:t>
            </a:r>
            <a:r>
              <a:rPr lang="en-US" i="1" dirty="0"/>
              <a:t> –</a:t>
            </a:r>
            <a:r>
              <a:rPr lang="en-US" dirty="0"/>
              <a:t>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taqqoslash</a:t>
            </a:r>
            <a:r>
              <a:rPr lang="en-US" dirty="0"/>
              <a:t> </a:t>
            </a:r>
            <a:r>
              <a:rPr lang="en-US" dirty="0" err="1"/>
              <a:t>asbobiga</a:t>
            </a:r>
            <a:r>
              <a:rPr lang="en-US" dirty="0"/>
              <a:t> </a:t>
            </a:r>
            <a:r>
              <a:rPr lang="en-US" dirty="0" err="1"/>
              <a:t>ta’siri</a:t>
            </a:r>
            <a:r>
              <a:rPr lang="en-US" dirty="0"/>
              <a:t> </a:t>
            </a:r>
            <a:r>
              <a:rPr lang="en-US" dirty="0" err="1"/>
              <a:t>natijasini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keltirish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qarshilikni</a:t>
            </a:r>
            <a:r>
              <a:rPr lang="en-US" dirty="0"/>
              <a:t> </a:t>
            </a:r>
            <a:r>
              <a:rPr lang="en-US" dirty="0" err="1"/>
              <a:t>to‘la</a:t>
            </a:r>
            <a:r>
              <a:rPr lang="en-US" dirty="0"/>
              <a:t> </a:t>
            </a:r>
            <a:r>
              <a:rPr lang="en-US" dirty="0" err="1"/>
              <a:t>muvozanatlanadigan</a:t>
            </a:r>
            <a:r>
              <a:rPr lang="en-US" dirty="0"/>
              <a:t> </a:t>
            </a:r>
            <a:r>
              <a:rPr lang="en-US" dirty="0" err="1"/>
              <a:t>ko‘prik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7899"/>
          <p:cNvPicPr/>
          <p:nvPr/>
        </p:nvPicPr>
        <p:blipFill>
          <a:blip r:embed="rId2"/>
          <a:stretch>
            <a:fillRect/>
          </a:stretch>
        </p:blipFill>
        <p:spPr>
          <a:xfrm>
            <a:off x="4071895" y="5486759"/>
            <a:ext cx="240919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4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946" y="275876"/>
            <a:ext cx="11241088" cy="6288826"/>
          </a:xfrm>
        </p:spPr>
        <p:txBody>
          <a:bodyPr/>
          <a:lstStyle/>
          <a:p>
            <a:r>
              <a:rPr lang="en-US" i="1" dirty="0" err="1"/>
              <a:t>Differensial</a:t>
            </a:r>
            <a:r>
              <a:rPr lang="en-US" i="1" dirty="0"/>
              <a:t> (</a:t>
            </a:r>
            <a:r>
              <a:rPr lang="en-US" i="1" dirty="0" err="1"/>
              <a:t>ayirmali</a:t>
            </a:r>
            <a:r>
              <a:rPr lang="en-US" i="1" dirty="0"/>
              <a:t>) </a:t>
            </a:r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usuli</a:t>
            </a:r>
            <a:r>
              <a:rPr lang="en-US" i="1" dirty="0"/>
              <a:t> –</a:t>
            </a:r>
            <a:r>
              <a:rPr lang="en-US" b="1" dirty="0"/>
              <a:t>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taqqoslash</a:t>
            </a:r>
            <a:r>
              <a:rPr lang="en-US" dirty="0"/>
              <a:t> </a:t>
            </a:r>
            <a:r>
              <a:rPr lang="en-US" dirty="0" err="1"/>
              <a:t>usulining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hisoblanib</a:t>
            </a:r>
            <a:r>
              <a:rPr lang="en-US" dirty="0"/>
              <a:t>, </a:t>
            </a:r>
            <a:r>
              <a:rPr lang="en-US" dirty="0" err="1"/>
              <a:t>o‘lchanayotgan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ayirmasini</a:t>
            </a:r>
            <a:r>
              <a:rPr lang="en-US" dirty="0"/>
              <a:t> (</a:t>
            </a:r>
            <a:r>
              <a:rPr lang="en-US" dirty="0" err="1"/>
              <a:t>farqini</a:t>
            </a:r>
            <a:r>
              <a:rPr lang="en-US" dirty="0"/>
              <a:t>)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asbobiga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voltmetr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farqni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kuchlanishlarning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aniqlikda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, </a:t>
            </a:r>
            <a:r>
              <a:rPr lang="en-US" dirty="0" err="1"/>
              <a:t>ikkinchisi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izlanayotgan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/>
              <a:t>∆U = U</a:t>
            </a:r>
            <a:r>
              <a:rPr lang="en-US" baseline="-25000" dirty="0"/>
              <a:t>0</a:t>
            </a:r>
            <a:r>
              <a:rPr lang="en-US" i="1" baseline="-25000" dirty="0"/>
              <a:t> </a:t>
            </a:r>
            <a:r>
              <a:rPr lang="en-US" i="1" dirty="0"/>
              <a:t>– </a:t>
            </a:r>
            <a:r>
              <a:rPr lang="en-US" i="1" dirty="0" err="1"/>
              <a:t>U</a:t>
            </a:r>
            <a:r>
              <a:rPr lang="en-US" baseline="-25000" dirty="0" err="1"/>
              <a:t>x</a:t>
            </a:r>
            <a:r>
              <a:rPr lang="en-US" dirty="0"/>
              <a:t>, </a:t>
            </a:r>
            <a:r>
              <a:rPr lang="en-US" dirty="0" err="1"/>
              <a:t>bundan</a:t>
            </a:r>
            <a:r>
              <a:rPr lang="en-US" i="1" dirty="0"/>
              <a:t> </a:t>
            </a:r>
            <a:r>
              <a:rPr lang="en-US" i="1" dirty="0" err="1"/>
              <a:t>U</a:t>
            </a:r>
            <a:r>
              <a:rPr lang="en-US" baseline="-25000" dirty="0" err="1"/>
              <a:t>x</a:t>
            </a:r>
            <a:r>
              <a:rPr lang="en-US" i="1" dirty="0"/>
              <a:t> = U</a:t>
            </a:r>
            <a:r>
              <a:rPr lang="en-US" baseline="-25000" dirty="0"/>
              <a:t>0</a:t>
            </a:r>
            <a:r>
              <a:rPr lang="en-US" i="1" dirty="0"/>
              <a:t> – ∆U. 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</a:t>
            </a:r>
            <a:r>
              <a:rPr lang="en-US" i="1" dirty="0" err="1" smtClean="0"/>
              <a:t>O‘rindoshlik</a:t>
            </a:r>
            <a:r>
              <a:rPr lang="en-US" i="1" dirty="0" smtClean="0"/>
              <a:t> </a:t>
            </a:r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usuli</a:t>
            </a:r>
            <a:r>
              <a:rPr lang="en-US" i="1" dirty="0"/>
              <a:t> –</a:t>
            </a:r>
            <a:r>
              <a:rPr lang="en-US" b="1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o‘lchanayotgan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qiymatli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o‘rin</a:t>
            </a:r>
            <a:r>
              <a:rPr lang="en-US" dirty="0"/>
              <a:t> </a:t>
            </a:r>
            <a:r>
              <a:rPr lang="en-US" dirty="0" err="1"/>
              <a:t>almashishiga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7907"/>
          <p:cNvPicPr/>
          <p:nvPr/>
        </p:nvPicPr>
        <p:blipFill>
          <a:blip r:embed="rId2"/>
          <a:stretch>
            <a:fillRect/>
          </a:stretch>
        </p:blipFill>
        <p:spPr>
          <a:xfrm>
            <a:off x="4069385" y="3420289"/>
            <a:ext cx="2017395" cy="139573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00133" y="5321028"/>
            <a:ext cx="282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O‘rindoshlik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usuli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4930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850" y="603680"/>
            <a:ext cx="10739886" cy="5684977"/>
          </a:xfrm>
        </p:spPr>
        <p:txBody>
          <a:bodyPr>
            <a:normAutofit/>
          </a:bodyPr>
          <a:lstStyle/>
          <a:p>
            <a:r>
              <a:rPr lang="en-US" i="1" dirty="0" err="1"/>
              <a:t>Mos</a:t>
            </a:r>
            <a:r>
              <a:rPr lang="en-US" i="1" dirty="0"/>
              <a:t> </a:t>
            </a:r>
            <a:r>
              <a:rPr lang="en-US" i="1" dirty="0" err="1"/>
              <a:t>kelish</a:t>
            </a:r>
            <a:r>
              <a:rPr lang="en-US" i="1" dirty="0"/>
              <a:t> </a:t>
            </a:r>
            <a:r>
              <a:rPr lang="en-US" i="1" dirty="0" err="1"/>
              <a:t>usuli</a:t>
            </a:r>
            <a:r>
              <a:rPr lang="en-US" i="1" dirty="0"/>
              <a:t> –</a:t>
            </a:r>
            <a:r>
              <a:rPr lang="en-US" b="1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o‘lchanayotgan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ayirmasini</a:t>
            </a:r>
            <a:r>
              <a:rPr lang="en-US" dirty="0"/>
              <a:t> </a:t>
            </a:r>
            <a:r>
              <a:rPr lang="en-US" dirty="0" err="1"/>
              <a:t>shkaladagi</a:t>
            </a:r>
            <a:r>
              <a:rPr lang="en-US" dirty="0"/>
              <a:t> </a:t>
            </a:r>
            <a:r>
              <a:rPr lang="en-US" dirty="0" err="1"/>
              <a:t>belgilar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davriy</a:t>
            </a:r>
            <a:r>
              <a:rPr lang="en-US" dirty="0"/>
              <a:t> </a:t>
            </a:r>
            <a:r>
              <a:rPr lang="en-US" dirty="0" err="1"/>
              <a:t>signallarni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keltirish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o‘tkaziladigan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kalibr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 </a:t>
            </a:r>
            <a:r>
              <a:rPr lang="en-US" dirty="0" err="1"/>
              <a:t>diametrini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uzunlikni</a:t>
            </a:r>
            <a:r>
              <a:rPr lang="en-US" dirty="0"/>
              <a:t> </a:t>
            </a:r>
            <a:r>
              <a:rPr lang="en-US" dirty="0" err="1"/>
              <a:t>shtangensirkul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o‘zgarish</a:t>
            </a:r>
            <a:r>
              <a:rPr lang="en-US" dirty="0"/>
              <a:t> </a:t>
            </a:r>
            <a:r>
              <a:rPr lang="en-US" dirty="0" err="1"/>
              <a:t>jarayoniga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turlanadi</a:t>
            </a:r>
            <a:r>
              <a:rPr lang="en-US" dirty="0"/>
              <a:t>.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o‘zgaradigan</a:t>
            </a:r>
            <a:r>
              <a:rPr lang="en-US" dirty="0"/>
              <a:t> </a:t>
            </a:r>
            <a:r>
              <a:rPr lang="en-US" dirty="0" err="1"/>
              <a:t>kattalikni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– </a:t>
            </a:r>
            <a:r>
              <a:rPr lang="en-US" i="1" dirty="0" err="1"/>
              <a:t>statik</a:t>
            </a:r>
            <a:r>
              <a:rPr lang="en-US" dirty="0"/>
              <a:t> (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turg‘un</a:t>
            </a:r>
            <a:r>
              <a:rPr lang="en-US" dirty="0"/>
              <a:t>,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etuvchi</a:t>
            </a:r>
            <a:r>
              <a:rPr lang="en-US" dirty="0"/>
              <a:t>, </a:t>
            </a:r>
            <a:r>
              <a:rPr lang="en-US" dirty="0" err="1"/>
              <a:t>amplituda</a:t>
            </a:r>
            <a:r>
              <a:rPr lang="en-US" dirty="0"/>
              <a:t> </a:t>
            </a:r>
            <a:r>
              <a:rPr lang="en-US" dirty="0" err="1"/>
              <a:t>qiymatlarini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),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o‘zgaradigan</a:t>
            </a:r>
            <a:r>
              <a:rPr lang="en-US" dirty="0"/>
              <a:t> </a:t>
            </a:r>
            <a:r>
              <a:rPr lang="en-US" dirty="0" err="1"/>
              <a:t>qiymatlarni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– </a:t>
            </a:r>
            <a:r>
              <a:rPr lang="en-US" i="1" dirty="0" err="1"/>
              <a:t>dinamik</a:t>
            </a:r>
            <a:r>
              <a:rPr lang="en-US" i="1" dirty="0"/>
              <a:t> </a:t>
            </a:r>
            <a:r>
              <a:rPr lang="en-US" i="1" dirty="0" err="1"/>
              <a:t>o‘lchash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 (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kuchlanishlarning</a:t>
            </a:r>
            <a:r>
              <a:rPr lang="en-US" dirty="0"/>
              <a:t> </a:t>
            </a:r>
            <a:r>
              <a:rPr lang="en-US" dirty="0" err="1"/>
              <a:t>oniy</a:t>
            </a:r>
            <a:r>
              <a:rPr lang="en-US" dirty="0"/>
              <a:t> </a:t>
            </a:r>
            <a:r>
              <a:rPr lang="en-US" dirty="0" err="1"/>
              <a:t>qiymatlarini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).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en-US" dirty="0" err="1"/>
              <a:t>Dinamik</a:t>
            </a:r>
            <a:r>
              <a:rPr lang="en-US" dirty="0"/>
              <a:t> </a:t>
            </a:r>
            <a:r>
              <a:rPr lang="en-US" dirty="0" err="1"/>
              <a:t>o‘lchashlarda</a:t>
            </a:r>
            <a:r>
              <a:rPr lang="en-US" dirty="0"/>
              <a:t> agar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vositasi</a:t>
            </a:r>
            <a:r>
              <a:rPr lang="en-US" dirty="0"/>
              <a:t> </a:t>
            </a:r>
            <a:r>
              <a:rPr lang="en-US" dirty="0" err="1"/>
              <a:t>o‘lchanadigan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uzluksiz</a:t>
            </a:r>
            <a:r>
              <a:rPr lang="en-US" dirty="0"/>
              <a:t> </a:t>
            </a:r>
            <a:r>
              <a:rPr lang="en-US" dirty="0" err="1"/>
              <a:t>o‘zgarishini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qila</a:t>
            </a:r>
            <a:r>
              <a:rPr lang="en-US" dirty="0"/>
              <a:t> </a:t>
            </a:r>
            <a:r>
              <a:rPr lang="en-US" dirty="0" err="1"/>
              <a:t>olsa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i="1" dirty="0" err="1"/>
              <a:t>uzluksiz</a:t>
            </a:r>
            <a:r>
              <a:rPr lang="en-US" i="1" dirty="0"/>
              <a:t> </a:t>
            </a:r>
            <a:r>
              <a:rPr lang="en-US" i="1" dirty="0" err="1"/>
              <a:t>o‘lchash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en-US" i="1" dirty="0" err="1"/>
              <a:t>Diskret</a:t>
            </a:r>
            <a:r>
              <a:rPr lang="en-US" i="1" dirty="0"/>
              <a:t> </a:t>
            </a:r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usuli</a:t>
            </a:r>
            <a:r>
              <a:rPr lang="en-US" i="1" dirty="0"/>
              <a:t>.</a:t>
            </a:r>
            <a:r>
              <a:rPr lang="en-US" b="1" dirty="0"/>
              <a:t> </a:t>
            </a:r>
            <a:r>
              <a:rPr lang="en-US" dirty="0" err="1"/>
              <a:t>Diskret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b="1" dirty="0"/>
              <a:t> </a:t>
            </a:r>
            <a:r>
              <a:rPr lang="en-US" dirty="0" err="1"/>
              <a:t>shundayki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o‘zgaruvchi</a:t>
            </a:r>
            <a:r>
              <a:rPr lang="en-US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ba’zi</a:t>
            </a:r>
            <a:r>
              <a:rPr lang="en-US" dirty="0"/>
              <a:t> </a:t>
            </a:r>
            <a:r>
              <a:rPr lang="en-US" dirty="0" err="1"/>
              <a:t>momentlarga</a:t>
            </a:r>
            <a:r>
              <a:rPr lang="en-US" dirty="0"/>
              <a:t>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qiymatigina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45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</a:t>
            </a:r>
            <a:r>
              <a:rPr lang="en-US" dirty="0" err="1" smtClean="0"/>
              <a:t>Diskret</a:t>
            </a:r>
            <a:r>
              <a:rPr lang="en-US" dirty="0" smtClean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usuli</a:t>
            </a:r>
            <a:endParaRPr lang="ru-RU" dirty="0"/>
          </a:p>
        </p:txBody>
      </p:sp>
      <p:pic>
        <p:nvPicPr>
          <p:cNvPr id="4" name="Picture 813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6824" y="1492370"/>
            <a:ext cx="7720640" cy="432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6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139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4244" y="310653"/>
            <a:ext cx="7705725" cy="368747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39106" y="4386745"/>
            <a:ext cx="6096000" cy="11382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 fontAlgn="base">
              <a:lnSpc>
                <a:spcPct val="95000"/>
              </a:lnSpc>
              <a:spcAft>
                <a:spcPts val="1000"/>
              </a:spcAft>
              <a:buClr>
                <a:srgbClr val="000000"/>
              </a:buClr>
              <a:buSzPts val="1400"/>
              <a:buFont typeface="+mj-lt"/>
              <a:buAutoNum type="alphaLcParenR"/>
            </a:pPr>
            <a:r>
              <a:rPr lang="ru-RU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ketma-ket</a:t>
            </a:r>
            <a:r>
              <a:rPr lang="ru-RU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</a:t>
            </a:r>
            <a:r>
              <a:rPr lang="ru-RU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ru-RU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 fontAlgn="base">
              <a:lnSpc>
                <a:spcPct val="95000"/>
              </a:lnSpc>
              <a:spcAft>
                <a:spcPts val="990"/>
              </a:spcAft>
              <a:buClr>
                <a:srgbClr val="000000"/>
              </a:buClr>
              <a:buSzPts val="1400"/>
              <a:buFont typeface="+mj-lt"/>
              <a:buAutoNum type="alphaLcParenR"/>
            </a:pPr>
            <a:r>
              <a:rPr lang="ru-RU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taqqoslash</a:t>
            </a:r>
            <a:r>
              <a:rPr lang="ru-RU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solishtirish</a:t>
            </a:r>
            <a:r>
              <a:rPr lang="ru-RU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u="none" strike="noStrike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ru-RU" u="none" strike="noStrike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u="none" strike="noStrike" dirty="0" smtClean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95000"/>
              </a:lnSpc>
              <a:spcAft>
                <a:spcPts val="990"/>
              </a:spcAft>
              <a:buClr>
                <a:srgbClr val="000000"/>
              </a:buClr>
              <a:buSzPts val="1400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sanoq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usuli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03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/>
              <a:t>EL</a:t>
            </a:r>
            <a:r>
              <a:rPr lang="ru-RU" sz="3200" b="1" dirty="0"/>
              <a:t>Е</a:t>
            </a:r>
            <a:r>
              <a:rPr lang="en-US" sz="3200" b="1" dirty="0"/>
              <a:t>KTR O‘LCH</a:t>
            </a:r>
            <a:r>
              <a:rPr lang="ru-RU" sz="3200" b="1" dirty="0"/>
              <a:t>А</a:t>
            </a:r>
            <a:r>
              <a:rPr lang="en-US" sz="3200" b="1" dirty="0"/>
              <a:t>SH V</a:t>
            </a:r>
            <a:r>
              <a:rPr lang="ru-RU" sz="3200" b="1" dirty="0"/>
              <a:t>О</a:t>
            </a:r>
            <a:r>
              <a:rPr lang="en-US" sz="3200" b="1" dirty="0"/>
              <a:t>SIT</a:t>
            </a:r>
            <a:r>
              <a:rPr lang="ru-RU" sz="3200" b="1" dirty="0"/>
              <a:t>А</a:t>
            </a:r>
            <a:r>
              <a:rPr lang="en-US" sz="3200" b="1" dirty="0"/>
              <a:t>L</a:t>
            </a:r>
            <a:r>
              <a:rPr lang="ru-RU" sz="3200" b="1" dirty="0"/>
              <a:t>А</a:t>
            </a:r>
            <a:r>
              <a:rPr lang="en-US" sz="3200" b="1" dirty="0"/>
              <a:t>RI TO‘G‘RISID</a:t>
            </a:r>
            <a:r>
              <a:rPr lang="ru-RU" sz="3200" b="1" dirty="0"/>
              <a:t>А</a:t>
            </a:r>
            <a:r>
              <a:rPr lang="en-US" sz="3200" b="1" dirty="0"/>
              <a:t> UMUMIY M</a:t>
            </a:r>
            <a:r>
              <a:rPr lang="ru-RU" sz="3200" b="1" dirty="0"/>
              <a:t>А</a:t>
            </a:r>
            <a:r>
              <a:rPr lang="en-US" sz="3200" b="1" dirty="0"/>
              <a:t>’LUM</a:t>
            </a:r>
            <a:r>
              <a:rPr lang="ru-RU" sz="3200" b="1" dirty="0"/>
              <a:t>О</a:t>
            </a:r>
            <a:r>
              <a:rPr lang="en-US" sz="3200" b="1" dirty="0"/>
              <a:t>TL</a:t>
            </a:r>
            <a:r>
              <a:rPr lang="ru-RU" sz="3200" b="1" dirty="0"/>
              <a:t>А</a:t>
            </a:r>
            <a:r>
              <a:rPr lang="en-US" sz="3200" b="1" dirty="0"/>
              <a:t>R</a:t>
            </a:r>
            <a:r>
              <a:rPr lang="en-US" sz="3200" dirty="0"/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189" y="1630392"/>
            <a:ext cx="11197085" cy="4618007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vositalari</a:t>
            </a:r>
            <a:r>
              <a:rPr lang="en-US" i="1" dirty="0"/>
              <a:t> </a:t>
            </a:r>
            <a:r>
              <a:rPr lang="en-US" dirty="0" err="1"/>
              <a:t>deganda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, </a:t>
            </a:r>
            <a:r>
              <a:rPr lang="en-US" dirty="0" err="1"/>
              <a:t>magnit</a:t>
            </a:r>
            <a:r>
              <a:rPr lang="en-US" dirty="0"/>
              <a:t>, </a:t>
            </a:r>
            <a:r>
              <a:rPr lang="en-US" dirty="0" err="1"/>
              <a:t>noelektrik</a:t>
            </a:r>
            <a:r>
              <a:rPr lang="en-US" dirty="0"/>
              <a:t> </a:t>
            </a:r>
            <a:r>
              <a:rPr lang="en-US" dirty="0" err="1"/>
              <a:t>kattaliklarni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parametrlarini</a:t>
            </a:r>
            <a:r>
              <a:rPr lang="en-US" dirty="0"/>
              <a:t> </a:t>
            </a:r>
            <a:r>
              <a:rPr lang="en-US" dirty="0" err="1"/>
              <a:t>o‘lchashda</a:t>
            </a:r>
            <a:r>
              <a:rPr lang="en-US" dirty="0"/>
              <a:t> </a:t>
            </a:r>
            <a:r>
              <a:rPr lang="en-US" dirty="0" err="1"/>
              <a:t>qo‘llaniladigan</a:t>
            </a:r>
            <a:r>
              <a:rPr lang="en-US" dirty="0"/>
              <a:t> </a:t>
            </a:r>
            <a:r>
              <a:rPr lang="en-US" dirty="0" err="1"/>
              <a:t>qurulmalar</a:t>
            </a:r>
            <a:r>
              <a:rPr lang="en-US" dirty="0"/>
              <a:t> </a:t>
            </a:r>
            <a:r>
              <a:rPr lang="en-US" dirty="0" err="1"/>
              <a:t>majmuasiga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vositalari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bajaradigan</a:t>
            </a:r>
            <a:r>
              <a:rPr lang="en-US" dirty="0"/>
              <a:t> </a:t>
            </a:r>
            <a:r>
              <a:rPr lang="en-US" dirty="0" err="1"/>
              <a:t>funksiyasiga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guruhlarga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: </a:t>
            </a:r>
            <a:r>
              <a:rPr lang="en-US" dirty="0" err="1"/>
              <a:t>o‘lchovlar</a:t>
            </a:r>
            <a:r>
              <a:rPr lang="en-US" dirty="0"/>
              <a:t>, </a:t>
            </a:r>
            <a:r>
              <a:rPr lang="en-US" dirty="0" err="1"/>
              <a:t>etalonlar</a:t>
            </a:r>
            <a:r>
              <a:rPr lang="en-US" dirty="0"/>
              <a:t>,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o‘zgartkichlari</a:t>
            </a:r>
            <a:r>
              <a:rPr lang="en-US" dirty="0"/>
              <a:t>,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dirty="0"/>
              <a:t>,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axborot-o‘lchash</a:t>
            </a:r>
            <a:r>
              <a:rPr lang="en-US" dirty="0"/>
              <a:t> </a:t>
            </a:r>
            <a:r>
              <a:rPr lang="en-US" dirty="0" err="1"/>
              <a:t>tizimlari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O‘lchov</a:t>
            </a:r>
            <a:r>
              <a:rPr lang="en-US" b="1" dirty="0"/>
              <a:t> </a:t>
            </a:r>
            <a:r>
              <a:rPr lang="en-US" dirty="0"/>
              <a:t>deb</a:t>
            </a:r>
            <a:r>
              <a:rPr lang="en-US" b="1" dirty="0"/>
              <a:t>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qiymatini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(</a:t>
            </a:r>
            <a:r>
              <a:rPr lang="en-US" dirty="0" err="1"/>
              <a:t>tiklaydigan</a:t>
            </a:r>
            <a:r>
              <a:rPr lang="en-US" dirty="0"/>
              <a:t>), </a:t>
            </a:r>
            <a:r>
              <a:rPr lang="en-US" dirty="0" err="1"/>
              <a:t>saqlaydigan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vositaga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ru-RU" dirty="0"/>
          </a:p>
          <a:p>
            <a:r>
              <a:rPr lang="en-US" dirty="0" err="1"/>
              <a:t>O‘lchovlar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ishlanadi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qiymatli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: </a:t>
            </a:r>
            <a:r>
              <a:rPr lang="en-US" dirty="0" err="1"/>
              <a:t>qarshiligi</a:t>
            </a:r>
            <a:r>
              <a:rPr lang="en-US" dirty="0"/>
              <a:t> 0,1 Om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g‘altak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normal element, </a:t>
            </a:r>
            <a:r>
              <a:rPr lang="en-US" dirty="0" err="1"/>
              <a:t>tarozi</a:t>
            </a:r>
            <a:r>
              <a:rPr lang="en-US" dirty="0"/>
              <a:t> </a:t>
            </a:r>
            <a:r>
              <a:rPr lang="en-US" dirty="0" err="1"/>
              <a:t>toshi</a:t>
            </a:r>
            <a:r>
              <a:rPr lang="en-US" dirty="0"/>
              <a:t>,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qiymatli</a:t>
            </a:r>
            <a:r>
              <a:rPr lang="en-US" dirty="0"/>
              <a:t> </a:t>
            </a:r>
            <a:r>
              <a:rPr lang="en-US" dirty="0" err="1"/>
              <a:t>o‘lchovdir</a:t>
            </a:r>
            <a:r>
              <a:rPr lang="en-US" dirty="0"/>
              <a:t>;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sig‘imni</a:t>
            </a:r>
            <a:r>
              <a:rPr lang="en-US" dirty="0"/>
              <a:t> </a:t>
            </a:r>
            <a:r>
              <a:rPr lang="en-US" dirty="0" err="1"/>
              <a:t>olishga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sig‘imli</a:t>
            </a:r>
            <a:r>
              <a:rPr lang="en-US" dirty="0"/>
              <a:t> </a:t>
            </a:r>
            <a:r>
              <a:rPr lang="en-US" dirty="0" err="1"/>
              <a:t>kondensator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qiymatli</a:t>
            </a:r>
            <a:r>
              <a:rPr lang="en-US" dirty="0"/>
              <a:t> </a:t>
            </a:r>
            <a:r>
              <a:rPr lang="en-US" dirty="0" err="1"/>
              <a:t>o‘lchovdir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qiymatli</a:t>
            </a:r>
            <a:r>
              <a:rPr lang="en-US" dirty="0"/>
              <a:t> </a:t>
            </a:r>
            <a:r>
              <a:rPr lang="en-US" dirty="0" err="1"/>
              <a:t>o‘lchovlar</a:t>
            </a:r>
            <a:r>
              <a:rPr lang="en-US" dirty="0"/>
              <a:t> </a:t>
            </a:r>
            <a:r>
              <a:rPr lang="en-US" dirty="0" err="1"/>
              <a:t>birikmasi</a:t>
            </a:r>
            <a:r>
              <a:rPr lang="en-US" dirty="0"/>
              <a:t> </a:t>
            </a:r>
            <a:r>
              <a:rPr lang="en-US" dirty="0" err="1"/>
              <a:t>o‘lchovlar</a:t>
            </a:r>
            <a:r>
              <a:rPr lang="en-US" dirty="0"/>
              <a:t> </a:t>
            </a:r>
            <a:r>
              <a:rPr lang="en-US" dirty="0" err="1"/>
              <a:t>to‘plamini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</a:t>
            </a:r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namunalar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namunaviy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ham </a:t>
            </a:r>
            <a:r>
              <a:rPr lang="en-US" dirty="0" err="1"/>
              <a:t>o‘lchovlar</a:t>
            </a:r>
            <a:r>
              <a:rPr lang="en-US" dirty="0"/>
              <a:t> </a:t>
            </a:r>
            <a:r>
              <a:rPr lang="en-US" dirty="0" err="1"/>
              <a:t>turkumiga</a:t>
            </a:r>
            <a:r>
              <a:rPr lang="en-US" dirty="0"/>
              <a:t> </a:t>
            </a:r>
            <a:r>
              <a:rPr lang="en-US" dirty="0" err="1"/>
              <a:t>kiritilgan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Standart</a:t>
            </a:r>
            <a:r>
              <a:rPr lang="en-US" i="1" dirty="0"/>
              <a:t> </a:t>
            </a:r>
            <a:r>
              <a:rPr lang="en-US" i="1" dirty="0" err="1"/>
              <a:t>namuna</a:t>
            </a:r>
            <a:r>
              <a:rPr lang="en-US" i="1" dirty="0"/>
              <a:t> –</a:t>
            </a:r>
            <a:r>
              <a:rPr lang="en-US" b="1" dirty="0"/>
              <a:t> </a:t>
            </a:r>
            <a:r>
              <a:rPr lang="en-US" dirty="0" err="1"/>
              <a:t>modda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materiallarning</a:t>
            </a:r>
            <a:r>
              <a:rPr lang="en-US" dirty="0"/>
              <a:t> </a:t>
            </a:r>
            <a:r>
              <a:rPr lang="en-US" dirty="0" err="1"/>
              <a:t>xossalarini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tavsiflovchi</a:t>
            </a:r>
            <a:r>
              <a:rPr lang="en-US" dirty="0"/>
              <a:t> </a:t>
            </a:r>
            <a:r>
              <a:rPr lang="en-US" dirty="0" err="1"/>
              <a:t>kattaliklarni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sanaladi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g‘adir-budurlikning</a:t>
            </a:r>
            <a:r>
              <a:rPr lang="en-US" dirty="0"/>
              <a:t> </a:t>
            </a:r>
            <a:r>
              <a:rPr lang="en-US" dirty="0" err="1"/>
              <a:t>namunalari</a:t>
            </a:r>
            <a:r>
              <a:rPr lang="en-US" dirty="0"/>
              <a:t>, </a:t>
            </a:r>
            <a:r>
              <a:rPr lang="en-US" dirty="0" err="1"/>
              <a:t>namlikning</a:t>
            </a:r>
            <a:r>
              <a:rPr lang="en-US" dirty="0"/>
              <a:t> </a:t>
            </a:r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namunalari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ru-RU" dirty="0"/>
          </a:p>
          <a:p>
            <a:r>
              <a:rPr lang="en-US" i="1" dirty="0" err="1"/>
              <a:t>Namunaviy</a:t>
            </a:r>
            <a:r>
              <a:rPr lang="en-US" i="1" dirty="0"/>
              <a:t> </a:t>
            </a:r>
            <a:r>
              <a:rPr lang="en-US" i="1" dirty="0" err="1"/>
              <a:t>modda</a:t>
            </a:r>
            <a:r>
              <a:rPr lang="en-US" b="1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muayyan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sharoitiga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bo‘ladigan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xossalarga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modda</a:t>
            </a:r>
            <a:r>
              <a:rPr lang="en-US" dirty="0"/>
              <a:t> </a:t>
            </a:r>
            <a:r>
              <a:rPr lang="en-US" dirty="0" err="1"/>
              <a:t>sanaladi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«</a:t>
            </a:r>
            <a:r>
              <a:rPr lang="en-US" dirty="0" err="1"/>
              <a:t>toza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», «</a:t>
            </a:r>
            <a:r>
              <a:rPr lang="en-US" dirty="0" err="1"/>
              <a:t>toza</a:t>
            </a:r>
            <a:r>
              <a:rPr lang="en-US" dirty="0"/>
              <a:t> metal»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h.k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170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585" y="431152"/>
            <a:ext cx="10748513" cy="419548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birligini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tiklash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o‘ta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(</a:t>
            </a:r>
            <a:r>
              <a:rPr lang="en-US" dirty="0" err="1"/>
              <a:t>metrologik</a:t>
            </a:r>
            <a:r>
              <a:rPr lang="en-US" dirty="0"/>
              <a:t>) </a:t>
            </a:r>
            <a:r>
              <a:rPr lang="en-US" dirty="0" err="1"/>
              <a:t>aniqlikdagi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vositalari</a:t>
            </a:r>
            <a:r>
              <a:rPr lang="en-US" dirty="0"/>
              <a:t> </a:t>
            </a:r>
            <a:r>
              <a:rPr lang="en-US" i="1" dirty="0"/>
              <a:t>etalon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 </a:t>
            </a:r>
            <a:r>
              <a:rPr lang="en-US" dirty="0" err="1"/>
              <a:t>o‘lchamini</a:t>
            </a:r>
            <a:r>
              <a:rPr lang="en-US" dirty="0"/>
              <a:t> </a:t>
            </a:r>
            <a:r>
              <a:rPr lang="en-US" dirty="0" err="1"/>
              <a:t>uzatishda</a:t>
            </a:r>
            <a:r>
              <a:rPr lang="en-US" dirty="0"/>
              <a:t> </a:t>
            </a:r>
            <a:r>
              <a:rPr lang="en-US" dirty="0" err="1"/>
              <a:t>metrologik</a:t>
            </a:r>
            <a:r>
              <a:rPr lang="en-US" dirty="0"/>
              <a:t> </a:t>
            </a:r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oliy</a:t>
            </a:r>
            <a:r>
              <a:rPr lang="en-US" dirty="0"/>
              <a:t> </a:t>
            </a:r>
            <a:r>
              <a:rPr lang="en-US" dirty="0" err="1"/>
              <a:t>zvenosi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Etalon (</a:t>
            </a:r>
            <a:r>
              <a:rPr lang="en-US" dirty="0" err="1"/>
              <a:t>o‘lchashlar</a:t>
            </a:r>
            <a:r>
              <a:rPr lang="en-US" dirty="0"/>
              <a:t> </a:t>
            </a:r>
            <a:r>
              <a:rPr lang="en-US" dirty="0" err="1"/>
              <a:t>shkalasi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birligi</a:t>
            </a:r>
            <a:r>
              <a:rPr lang="en-US" dirty="0"/>
              <a:t> </a:t>
            </a:r>
            <a:r>
              <a:rPr lang="en-US" dirty="0" err="1"/>
              <a:t>etaloni</a:t>
            </a:r>
            <a:r>
              <a:rPr lang="en-US" dirty="0"/>
              <a:t>) – </a:t>
            </a:r>
            <a:r>
              <a:rPr lang="en-US" dirty="0" err="1"/>
              <a:t>kattalikning</a:t>
            </a:r>
            <a:r>
              <a:rPr lang="en-US" dirty="0"/>
              <a:t> </a:t>
            </a:r>
            <a:r>
              <a:rPr lang="en-US" dirty="0" err="1"/>
              <a:t>o‘lchamini</a:t>
            </a:r>
            <a:r>
              <a:rPr lang="en-US" dirty="0"/>
              <a:t> </a:t>
            </a:r>
            <a:r>
              <a:rPr lang="en-US" dirty="0" err="1"/>
              <a:t>qiyoslash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quyi</a:t>
            </a:r>
            <a:r>
              <a:rPr lang="en-US" dirty="0"/>
              <a:t> </a:t>
            </a:r>
            <a:r>
              <a:rPr lang="en-US" dirty="0" err="1"/>
              <a:t>tabaqa</a:t>
            </a:r>
            <a:r>
              <a:rPr lang="en-US" dirty="0"/>
              <a:t> </a:t>
            </a:r>
            <a:r>
              <a:rPr lang="en-US" dirty="0" err="1"/>
              <a:t>vositalarga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maqsadida</a:t>
            </a:r>
            <a:r>
              <a:rPr lang="en-US" dirty="0"/>
              <a:t>, </a:t>
            </a:r>
            <a:r>
              <a:rPr lang="en-US" dirty="0" err="1"/>
              <a:t>shkalani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birligini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tiklash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(</a:t>
            </a:r>
            <a:r>
              <a:rPr lang="en-US" dirty="0" err="1"/>
              <a:t>yoki</a:t>
            </a:r>
            <a:r>
              <a:rPr lang="en-US" dirty="0"/>
              <a:t>)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tartibda</a:t>
            </a:r>
            <a:r>
              <a:rPr lang="en-US" dirty="0"/>
              <a:t> etalon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tasdiqlangan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vositasi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vositalarining</a:t>
            </a:r>
            <a:r>
              <a:rPr lang="en-US" dirty="0"/>
              <a:t> </a:t>
            </a:r>
            <a:r>
              <a:rPr lang="en-US" dirty="0" err="1"/>
              <a:t>majmuyi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Etalonlar</a:t>
            </a:r>
            <a:r>
              <a:rPr lang="en-US" dirty="0"/>
              <a:t> </a:t>
            </a:r>
            <a:r>
              <a:rPr lang="en-US" dirty="0" err="1"/>
              <a:t>konstruktiv</a:t>
            </a:r>
            <a:r>
              <a:rPr lang="en-US" dirty="0"/>
              <a:t> </a:t>
            </a:r>
            <a:r>
              <a:rPr lang="en-US" dirty="0" err="1"/>
              <a:t>ishlanishiga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quyidagilarga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: </a:t>
            </a:r>
            <a:r>
              <a:rPr lang="en-US" i="1" dirty="0"/>
              <a:t>etalon </a:t>
            </a:r>
            <a:r>
              <a:rPr lang="en-US" i="1" dirty="0" err="1"/>
              <a:t>kompleks</a:t>
            </a:r>
            <a:r>
              <a:rPr lang="en-US" i="1" dirty="0"/>
              <a:t>, </a:t>
            </a:r>
            <a:r>
              <a:rPr lang="en-US" i="1" dirty="0" err="1"/>
              <a:t>yakka</a:t>
            </a:r>
            <a:r>
              <a:rPr lang="en-US" i="1" dirty="0"/>
              <a:t> etalon, </a:t>
            </a:r>
            <a:r>
              <a:rPr lang="en-US" i="1" dirty="0" err="1"/>
              <a:t>guruhli</a:t>
            </a:r>
            <a:r>
              <a:rPr lang="en-US" i="1" dirty="0"/>
              <a:t> etalon, etalon </a:t>
            </a:r>
            <a:r>
              <a:rPr lang="en-US" i="1" dirty="0" err="1"/>
              <a:t>to‘plami</a:t>
            </a:r>
            <a:r>
              <a:rPr lang="en-US" i="1" dirty="0"/>
              <a:t>.</a:t>
            </a:r>
            <a:r>
              <a:rPr lang="en-US" b="1" dirty="0"/>
              <a:t> </a:t>
            </a:r>
            <a:endParaRPr lang="ru-RU" dirty="0"/>
          </a:p>
          <a:p>
            <a:r>
              <a:rPr lang="en-US" dirty="0" err="1"/>
              <a:t>Birlikni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tiklash</a:t>
            </a:r>
            <a:r>
              <a:rPr lang="en-US" dirty="0"/>
              <a:t> </a:t>
            </a:r>
            <a:r>
              <a:rPr lang="en-US" dirty="0" err="1"/>
              <a:t>aniqligining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metrologik</a:t>
            </a:r>
            <a:r>
              <a:rPr lang="en-US" dirty="0"/>
              <a:t> </a:t>
            </a:r>
            <a:r>
              <a:rPr lang="en-US" dirty="0" err="1"/>
              <a:t>tobeligi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etalonlar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,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etalonlarga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 </a:t>
            </a:r>
            <a:r>
              <a:rPr lang="en-US" dirty="0" err="1"/>
              <a:t>Davlat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boshlang‘ich</a:t>
            </a:r>
            <a:r>
              <a:rPr lang="en-US" dirty="0"/>
              <a:t> etalon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</a:t>
            </a:r>
            <a:r>
              <a:rPr lang="en-US" dirty="0" err="1"/>
              <a:t>rasmiy</a:t>
            </a:r>
            <a:r>
              <a:rPr lang="en-US" dirty="0"/>
              <a:t> </a:t>
            </a:r>
            <a:r>
              <a:rPr lang="en-US" dirty="0" err="1"/>
              <a:t>qaror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tan </a:t>
            </a:r>
            <a:r>
              <a:rPr lang="en-US" dirty="0" err="1"/>
              <a:t>olingan</a:t>
            </a:r>
            <a:r>
              <a:rPr lang="en-US" dirty="0"/>
              <a:t> etalon </a:t>
            </a:r>
            <a:r>
              <a:rPr lang="en-US" i="1" dirty="0" err="1"/>
              <a:t>milliy</a:t>
            </a:r>
            <a:r>
              <a:rPr lang="en-US" dirty="0"/>
              <a:t> (</a:t>
            </a:r>
            <a:r>
              <a:rPr lang="en-US" dirty="0" err="1"/>
              <a:t>davlat</a:t>
            </a:r>
            <a:r>
              <a:rPr lang="en-US" dirty="0"/>
              <a:t>) etalon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endParaRPr lang="ru-RU" dirty="0"/>
          </a:p>
          <a:p>
            <a:r>
              <a:rPr lang="en-US" i="1" dirty="0" err="1"/>
              <a:t>O‘lchash</a:t>
            </a:r>
            <a:r>
              <a:rPr lang="en-US" i="1" dirty="0"/>
              <a:t> </a:t>
            </a:r>
            <a:r>
              <a:rPr lang="en-US" i="1" dirty="0" err="1"/>
              <a:t>o‘zgartkichi</a:t>
            </a:r>
            <a:r>
              <a:rPr lang="en-US" i="1" dirty="0"/>
              <a:t> </a:t>
            </a:r>
            <a:r>
              <a:rPr lang="en-US" dirty="0"/>
              <a:t>deb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ma’lumoti</a:t>
            </a:r>
            <a:r>
              <a:rPr lang="en-US" dirty="0"/>
              <a:t> </a:t>
            </a:r>
            <a:r>
              <a:rPr lang="en-US" dirty="0" err="1"/>
              <a:t>signalini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, </a:t>
            </a:r>
            <a:r>
              <a:rPr lang="en-US" dirty="0" err="1"/>
              <a:t>uzatish</a:t>
            </a:r>
            <a:r>
              <a:rPr lang="en-US" dirty="0"/>
              <a:t>, </a:t>
            </a:r>
            <a:r>
              <a:rPr lang="en-US" dirty="0" err="1"/>
              <a:t>keyinchalik</a:t>
            </a:r>
            <a:r>
              <a:rPr lang="en-US" dirty="0"/>
              <a:t> </a:t>
            </a:r>
            <a:r>
              <a:rPr lang="en-US" dirty="0" err="1"/>
              <a:t>o‘zgartirish</a:t>
            </a:r>
            <a:r>
              <a:rPr lang="en-US" dirty="0"/>
              <a:t>,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saqlashga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kuzatuvchining</a:t>
            </a:r>
            <a:r>
              <a:rPr lang="en-US" dirty="0"/>
              <a:t> </a:t>
            </a:r>
            <a:r>
              <a:rPr lang="en-US" dirty="0" err="1"/>
              <a:t>ko‘rishi</a:t>
            </a:r>
            <a:r>
              <a:rPr lang="en-US" dirty="0"/>
              <a:t> (</a:t>
            </a:r>
            <a:r>
              <a:rPr lang="en-US" dirty="0" err="1"/>
              <a:t>kuzatishi</a:t>
            </a:r>
            <a:r>
              <a:rPr lang="en-US" dirty="0"/>
              <a:t>)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moslanmagan</a:t>
            </a:r>
            <a:r>
              <a:rPr lang="en-US" dirty="0"/>
              <a:t> </a:t>
            </a:r>
            <a:r>
              <a:rPr lang="en-US" dirty="0" err="1"/>
              <a:t>o‘lchash</a:t>
            </a:r>
            <a:r>
              <a:rPr lang="en-US" dirty="0"/>
              <a:t> </a:t>
            </a:r>
            <a:r>
              <a:rPr lang="en-US" dirty="0" err="1"/>
              <a:t>vositasiga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8616"/>
          <p:cNvPicPr/>
          <p:nvPr/>
        </p:nvPicPr>
        <p:blipFill>
          <a:blip r:embed="rId2"/>
          <a:stretch>
            <a:fillRect/>
          </a:stretch>
        </p:blipFill>
        <p:spPr>
          <a:xfrm>
            <a:off x="4480728" y="4626633"/>
            <a:ext cx="1557020" cy="4324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63425" y="5538960"/>
            <a:ext cx="2191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O‘lchash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o‘zgartkichi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32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1636</Words>
  <Application>Microsoft Office PowerPoint</Application>
  <PresentationFormat>Произвольный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Ион</vt:lpstr>
      <vt:lpstr>ELЕKTR O‘LCHАSH USULLАRI  </vt:lpstr>
      <vt:lpstr>Презентация PowerPoint</vt:lpstr>
      <vt:lpstr>O‘lchash usullari  </vt:lpstr>
      <vt:lpstr>Презентация PowerPoint</vt:lpstr>
      <vt:lpstr>Презентация PowerPoint</vt:lpstr>
      <vt:lpstr>             Diskret o‘lchash usuli</vt:lpstr>
      <vt:lpstr>Презентация PowerPoint</vt:lpstr>
      <vt:lpstr>ELЕKTR O‘LCHАSH VОSITАLАRI TO‘G‘RISIDА UMUMIY MА’LUMОTLАR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ELЕKTR O‘LCHАSH USULLАRI</dc:title>
  <dc:creator>Электрик</dc:creator>
  <cp:lastModifiedBy>Elektrik</cp:lastModifiedBy>
  <cp:revision>4</cp:revision>
  <dcterms:created xsi:type="dcterms:W3CDTF">2021-12-11T05:15:16Z</dcterms:created>
  <dcterms:modified xsi:type="dcterms:W3CDTF">2023-07-05T06:58:24Z</dcterms:modified>
</cp:coreProperties>
</file>