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2" y="-10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56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5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424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850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9287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799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199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40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3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68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29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64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2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4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16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0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524A2-76B1-498F-927E-71156FD97A4E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EE38BB-70FF-4487-902B-F691AF0C4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65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61314"/>
            <a:ext cx="12039600" cy="73231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ELEKTR ISTE’MOLCHILAR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99" y="1335314"/>
            <a:ext cx="11894457" cy="538480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energiyasini</a:t>
            </a:r>
            <a:r>
              <a:rPr lang="en-US" dirty="0" smtClean="0"/>
              <a:t> </a:t>
            </a:r>
            <a:r>
              <a:rPr lang="en-US" dirty="0" err="1" smtClean="0"/>
              <a:t>energiyaning</a:t>
            </a:r>
            <a:r>
              <a:rPr lang="en-US" dirty="0" smtClean="0"/>
              <a:t> </a:t>
            </a:r>
            <a:r>
              <a:rPr lang="en-US" dirty="0" err="1" smtClean="0"/>
              <a:t>boshqa</a:t>
            </a:r>
            <a:r>
              <a:rPr lang="en-US" dirty="0" smtClean="0"/>
              <a:t> </a:t>
            </a:r>
            <a:r>
              <a:rPr lang="en-US" dirty="0" err="1" smtClean="0"/>
              <a:t>turiga</a:t>
            </a:r>
            <a:r>
              <a:rPr lang="en-US" dirty="0" smtClean="0"/>
              <a:t> </a:t>
            </a:r>
            <a:r>
              <a:rPr lang="en-US" dirty="0" err="1" smtClean="0"/>
              <a:t>o‘zgartirib</a:t>
            </a:r>
            <a:r>
              <a:rPr lang="en-US" dirty="0" smtClean="0"/>
              <a:t> </a:t>
            </a:r>
            <a:r>
              <a:rPr lang="en-US" dirty="0" err="1" smtClean="0"/>
              <a:t>beruvchi</a:t>
            </a:r>
            <a:r>
              <a:rPr lang="en-US" dirty="0" smtClean="0"/>
              <a:t> </a:t>
            </a:r>
            <a:r>
              <a:rPr lang="en-US" dirty="0" err="1" smtClean="0"/>
              <a:t>barcha</a:t>
            </a:r>
            <a:r>
              <a:rPr lang="en-US" dirty="0" smtClean="0"/>
              <a:t> </a:t>
            </a:r>
            <a:r>
              <a:rPr lang="en-US" dirty="0" err="1" smtClean="0"/>
              <a:t>uskuna</a:t>
            </a:r>
            <a:r>
              <a:rPr lang="en-US" dirty="0" smtClean="0"/>
              <a:t>, </a:t>
            </a:r>
            <a:r>
              <a:rPr lang="en-US" dirty="0" err="1" smtClean="0"/>
              <a:t>asbob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qurilmalarga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iste’molchilar</a:t>
            </a:r>
            <a:r>
              <a:rPr lang="en-US" dirty="0" smtClean="0"/>
              <a:t> </a:t>
            </a:r>
            <a:r>
              <a:rPr lang="en-US" dirty="0" err="1" smtClean="0"/>
              <a:t>deyiladi</a:t>
            </a:r>
            <a:r>
              <a:rPr lang="en-US" dirty="0" smtClean="0"/>
              <a:t>. </a:t>
            </a:r>
            <a:r>
              <a:rPr lang="en-US" dirty="0" err="1" smtClean="0"/>
              <a:t>Masalan</a:t>
            </a:r>
            <a:r>
              <a:rPr lang="en-US" dirty="0" smtClean="0"/>
              <a:t>,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dvigatel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energiyasini</a:t>
            </a:r>
            <a:r>
              <a:rPr lang="en-US" dirty="0" smtClean="0"/>
              <a:t> </a:t>
            </a:r>
            <a:r>
              <a:rPr lang="en-US" dirty="0" err="1" smtClean="0"/>
              <a:t>mexanik</a:t>
            </a:r>
            <a:r>
              <a:rPr lang="en-US" dirty="0" smtClean="0"/>
              <a:t> </a:t>
            </a:r>
            <a:r>
              <a:rPr lang="en-US" dirty="0" err="1" smtClean="0"/>
              <a:t>energiyaga</a:t>
            </a:r>
            <a:r>
              <a:rPr lang="en-US" dirty="0" smtClean="0"/>
              <a:t>,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lampochka</a:t>
            </a:r>
            <a:r>
              <a:rPr lang="en-US" dirty="0" smtClean="0"/>
              <a:t> – </a:t>
            </a:r>
            <a:r>
              <a:rPr lang="en-US" dirty="0" err="1" smtClean="0"/>
              <a:t>yoritish</a:t>
            </a:r>
            <a:r>
              <a:rPr lang="en-US" dirty="0" smtClean="0"/>
              <a:t> </a:t>
            </a:r>
            <a:r>
              <a:rPr lang="en-US" dirty="0" err="1" smtClean="0"/>
              <a:t>energiyasiga</a:t>
            </a:r>
            <a:r>
              <a:rPr lang="en-US" dirty="0" smtClean="0"/>
              <a:t>, </a:t>
            </a:r>
            <a:r>
              <a:rPr lang="en-US" dirty="0" err="1" smtClean="0"/>
              <a:t>dazmol</a:t>
            </a:r>
            <a:r>
              <a:rPr lang="en-US" dirty="0" smtClean="0"/>
              <a:t> – </a:t>
            </a:r>
            <a:r>
              <a:rPr lang="en-US" dirty="0" err="1" smtClean="0"/>
              <a:t>issiqlik</a:t>
            </a:r>
            <a:r>
              <a:rPr lang="en-US" dirty="0" smtClean="0"/>
              <a:t> </a:t>
            </a:r>
            <a:r>
              <a:rPr lang="en-US" dirty="0" err="1" smtClean="0"/>
              <a:t>energiyasiga</a:t>
            </a:r>
            <a:r>
              <a:rPr lang="en-US" dirty="0" smtClean="0"/>
              <a:t> </a:t>
            </a:r>
            <a:r>
              <a:rPr lang="en-US" dirty="0" err="1" smtClean="0"/>
              <a:t>aylantirib</a:t>
            </a:r>
            <a:r>
              <a:rPr lang="en-US" dirty="0" smtClean="0"/>
              <a:t> </a:t>
            </a:r>
            <a:r>
              <a:rPr lang="en-US" dirty="0" err="1" smtClean="0"/>
              <a:t>beradi</a:t>
            </a:r>
            <a:r>
              <a:rPr lang="en-US" dirty="0" smtClean="0"/>
              <a:t>.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iste’molchilar</a:t>
            </a:r>
            <a:r>
              <a:rPr lang="en-US" dirty="0" smtClean="0"/>
              <a:t> </a:t>
            </a:r>
            <a:r>
              <a:rPr lang="en-US" dirty="0" err="1" smtClean="0"/>
              <a:t>kuchlanishi</a:t>
            </a:r>
            <a:r>
              <a:rPr lang="en-US" dirty="0" smtClean="0"/>
              <a:t>, </a:t>
            </a:r>
            <a:r>
              <a:rPr lang="en-US" dirty="0" err="1" smtClean="0"/>
              <a:t>fazalar</a:t>
            </a:r>
            <a:r>
              <a:rPr lang="en-US" dirty="0" smtClean="0"/>
              <a:t> </a:t>
            </a:r>
            <a:r>
              <a:rPr lang="en-US" dirty="0" err="1" smtClean="0"/>
              <a:t>soni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boshqa</a:t>
            </a:r>
            <a:r>
              <a:rPr lang="en-US" dirty="0" smtClean="0"/>
              <a:t> </a:t>
            </a:r>
            <a:r>
              <a:rPr lang="en-US" dirty="0" err="1" smtClean="0"/>
              <a:t>kattaliklari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bir-biridan</a:t>
            </a:r>
            <a:r>
              <a:rPr lang="en-US" dirty="0" smtClean="0"/>
              <a:t> </a:t>
            </a:r>
            <a:r>
              <a:rPr lang="en-US" dirty="0" err="1" smtClean="0"/>
              <a:t>farq</a:t>
            </a:r>
            <a:r>
              <a:rPr lang="en-US" dirty="0" smtClean="0"/>
              <a:t> </a:t>
            </a:r>
            <a:r>
              <a:rPr lang="en-US" dirty="0" err="1" smtClean="0"/>
              <a:t>qiladi</a:t>
            </a:r>
            <a:r>
              <a:rPr lang="en-US" dirty="0" smtClean="0"/>
              <a:t>. </a:t>
            </a:r>
            <a:r>
              <a:rPr lang="en-US" dirty="0" err="1" smtClean="0"/>
              <a:t>Iste’molchilar</a:t>
            </a:r>
            <a:r>
              <a:rPr lang="en-US" dirty="0" smtClean="0"/>
              <a:t> </a:t>
            </a:r>
            <a:r>
              <a:rPr lang="en-US" dirty="0" err="1" smtClean="0"/>
              <a:t>uchta</a:t>
            </a:r>
            <a:r>
              <a:rPr lang="en-US" dirty="0" smtClean="0"/>
              <a:t> </a:t>
            </a:r>
            <a:r>
              <a:rPr lang="en-US" dirty="0" err="1" smtClean="0"/>
              <a:t>rejimda</a:t>
            </a:r>
            <a:r>
              <a:rPr lang="en-US" dirty="0" smtClean="0"/>
              <a:t> </a:t>
            </a:r>
            <a:r>
              <a:rPr lang="en-US" dirty="0" err="1" smtClean="0"/>
              <a:t>ishlaydi</a:t>
            </a:r>
            <a:r>
              <a:rPr lang="en-US" dirty="0" smtClean="0"/>
              <a:t>. Bu </a:t>
            </a:r>
            <a:r>
              <a:rPr lang="en-US" dirty="0" err="1" smtClean="0"/>
              <a:t>rejim</a:t>
            </a:r>
            <a:r>
              <a:rPr lang="en-US" dirty="0" smtClean="0"/>
              <a:t> </a:t>
            </a:r>
            <a:r>
              <a:rPr lang="en-US" dirty="0" err="1" smtClean="0"/>
              <a:t>dvigatelning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boshqa</a:t>
            </a:r>
            <a:r>
              <a:rPr lang="en-US" dirty="0" smtClean="0"/>
              <a:t> </a:t>
            </a:r>
            <a:r>
              <a:rPr lang="en-US" dirty="0" err="1" smtClean="0"/>
              <a:t>qurilmaning</a:t>
            </a:r>
            <a:r>
              <a:rPr lang="en-US" dirty="0" smtClean="0"/>
              <a:t> </a:t>
            </a:r>
            <a:r>
              <a:rPr lang="en-US" dirty="0" err="1" smtClean="0"/>
              <a:t>me’yoriy</a:t>
            </a:r>
            <a:r>
              <a:rPr lang="en-US" dirty="0" smtClean="0"/>
              <a:t> </a:t>
            </a:r>
            <a:r>
              <a:rPr lang="en-US" dirty="0" err="1" smtClean="0"/>
              <a:t>haroratiga</a:t>
            </a:r>
            <a:r>
              <a:rPr lang="en-US" dirty="0" smtClean="0"/>
              <a:t> </a:t>
            </a:r>
            <a:r>
              <a:rPr lang="en-US" dirty="0" err="1" smtClean="0"/>
              <a:t>qarab</a:t>
            </a:r>
            <a:r>
              <a:rPr lang="en-US" dirty="0" smtClean="0"/>
              <a:t> </a:t>
            </a:r>
            <a:r>
              <a:rPr lang="en-US" dirty="0" err="1" smtClean="0"/>
              <a:t>belgilanadi</a:t>
            </a:r>
            <a:r>
              <a:rPr lang="en-US" dirty="0" smtClean="0"/>
              <a:t>. </a:t>
            </a:r>
            <a:r>
              <a:rPr lang="en-US" dirty="0" err="1" smtClean="0"/>
              <a:t>Ish</a:t>
            </a:r>
            <a:r>
              <a:rPr lang="en-US" dirty="0" smtClean="0"/>
              <a:t> </a:t>
            </a:r>
            <a:r>
              <a:rPr lang="en-US" dirty="0" err="1" smtClean="0"/>
              <a:t>jarayonida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uskuna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qurilmalarning</a:t>
            </a:r>
            <a:r>
              <a:rPr lang="en-US" dirty="0" smtClean="0"/>
              <a:t> </a:t>
            </a:r>
            <a:r>
              <a:rPr lang="en-US" dirty="0" err="1" smtClean="0"/>
              <a:t>harorati</a:t>
            </a:r>
            <a:r>
              <a:rPr lang="en-US" dirty="0" smtClean="0"/>
              <a:t> </a:t>
            </a:r>
            <a:r>
              <a:rPr lang="en-US" dirty="0" err="1" smtClean="0"/>
              <a:t>me’yordan</a:t>
            </a:r>
            <a:r>
              <a:rPr lang="en-US" dirty="0" smtClean="0"/>
              <a:t> </a:t>
            </a:r>
            <a:r>
              <a:rPr lang="en-US" dirty="0" err="1" smtClean="0"/>
              <a:t>oshmagan</a:t>
            </a:r>
            <a:r>
              <a:rPr lang="en-US" dirty="0" smtClean="0"/>
              <a:t> </a:t>
            </a:r>
            <a:r>
              <a:rPr lang="en-US" dirty="0" err="1" smtClean="0"/>
              <a:t>holda</a:t>
            </a:r>
            <a:r>
              <a:rPr lang="en-US" dirty="0" smtClean="0"/>
              <a:t> </a:t>
            </a:r>
            <a:r>
              <a:rPr lang="en-US" dirty="0" err="1" smtClean="0"/>
              <a:t>ularni</a:t>
            </a:r>
            <a:r>
              <a:rPr lang="en-US" dirty="0" smtClean="0"/>
              <a:t> </a:t>
            </a:r>
            <a:r>
              <a:rPr lang="en-US" dirty="0" err="1" smtClean="0"/>
              <a:t>ishlab</a:t>
            </a:r>
            <a:r>
              <a:rPr lang="en-US" dirty="0" smtClean="0"/>
              <a:t> </a:t>
            </a:r>
            <a:r>
              <a:rPr lang="en-US" dirty="0" err="1" smtClean="0"/>
              <a:t>chiqargan</a:t>
            </a:r>
            <a:r>
              <a:rPr lang="en-US" dirty="0" smtClean="0"/>
              <a:t> </a:t>
            </a:r>
            <a:r>
              <a:rPr lang="en-US" dirty="0" err="1" smtClean="0"/>
              <a:t>zavod</a:t>
            </a:r>
            <a:r>
              <a:rPr lang="en-US" dirty="0" smtClean="0"/>
              <a:t> </a:t>
            </a:r>
            <a:r>
              <a:rPr lang="en-US" dirty="0" err="1" smtClean="0"/>
              <a:t>tomonidan</a:t>
            </a:r>
            <a:r>
              <a:rPr lang="en-US" dirty="0" smtClean="0"/>
              <a:t> </a:t>
            </a:r>
            <a:r>
              <a:rPr lang="en-US" dirty="0" err="1" smtClean="0"/>
              <a:t>belgilangan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r>
              <a:rPr lang="en-US" dirty="0" smtClean="0"/>
              <a:t> </a:t>
            </a:r>
            <a:r>
              <a:rPr lang="en-US" dirty="0" err="1" smtClean="0"/>
              <a:t>muddati</a:t>
            </a:r>
            <a:r>
              <a:rPr lang="en-US" dirty="0" smtClean="0"/>
              <a:t> </a:t>
            </a:r>
            <a:r>
              <a:rPr lang="en-US" dirty="0" err="1" smtClean="0"/>
              <a:t>ta’minlanadi</a:t>
            </a:r>
            <a:r>
              <a:rPr lang="en-US" dirty="0" smtClean="0"/>
              <a:t>.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asosda</a:t>
            </a:r>
            <a:r>
              <a:rPr lang="en-US" dirty="0" smtClean="0"/>
              <a:t> </a:t>
            </a:r>
            <a:r>
              <a:rPr lang="en-US" dirty="0" err="1" smtClean="0"/>
              <a:t>qurilmalarning</a:t>
            </a:r>
            <a:r>
              <a:rPr lang="en-US" dirty="0" smtClean="0"/>
              <a:t> </a:t>
            </a:r>
            <a:r>
              <a:rPr lang="en-US" dirty="0" err="1" smtClean="0"/>
              <a:t>ish</a:t>
            </a:r>
            <a:r>
              <a:rPr lang="en-US" dirty="0" smtClean="0"/>
              <a:t> </a:t>
            </a:r>
            <a:r>
              <a:rPr lang="en-US" dirty="0" err="1" smtClean="0"/>
              <a:t>rejimi</a:t>
            </a:r>
            <a:r>
              <a:rPr lang="en-US" dirty="0" smtClean="0"/>
              <a:t> </a:t>
            </a:r>
            <a:r>
              <a:rPr lang="en-US" dirty="0" err="1" smtClean="0"/>
              <a:t>aniqlanadi</a:t>
            </a:r>
            <a:r>
              <a:rPr lang="en-US" dirty="0" smtClean="0"/>
              <a:t>. 1. </a:t>
            </a:r>
            <a:r>
              <a:rPr lang="en-US" dirty="0" err="1" smtClean="0"/>
              <a:t>Uzoq</a:t>
            </a:r>
            <a:r>
              <a:rPr lang="en-US" dirty="0" smtClean="0"/>
              <a:t> </a:t>
            </a:r>
            <a:r>
              <a:rPr lang="en-US" dirty="0" err="1" smtClean="0"/>
              <a:t>muddat</a:t>
            </a:r>
            <a:r>
              <a:rPr lang="en-US" dirty="0" smtClean="0"/>
              <a:t> </a:t>
            </a:r>
            <a:r>
              <a:rPr lang="en-US" dirty="0" err="1" smtClean="0"/>
              <a:t>to‘xtamay</a:t>
            </a:r>
            <a:r>
              <a:rPr lang="en-US" dirty="0" smtClean="0"/>
              <a:t> </a:t>
            </a:r>
            <a:r>
              <a:rPr lang="en-US" dirty="0" err="1" smtClean="0"/>
              <a:t>ishlaydigan</a:t>
            </a:r>
            <a:r>
              <a:rPr lang="en-US" dirty="0" smtClean="0"/>
              <a:t> </a:t>
            </a:r>
            <a:r>
              <a:rPr lang="en-US" dirty="0" err="1" smtClean="0"/>
              <a:t>dvigatellar</a:t>
            </a:r>
            <a:r>
              <a:rPr lang="en-US" dirty="0" smtClean="0"/>
              <a:t>. </a:t>
            </a:r>
            <a:r>
              <a:rPr lang="en-US" dirty="0" err="1" smtClean="0"/>
              <a:t>Ularning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r>
              <a:rPr lang="en-US" dirty="0" smtClean="0"/>
              <a:t> </a:t>
            </a:r>
            <a:r>
              <a:rPr lang="en-US" dirty="0" err="1" smtClean="0"/>
              <a:t>rejimi</a:t>
            </a:r>
            <a:r>
              <a:rPr lang="en-US" dirty="0" smtClean="0"/>
              <a:t> </a:t>
            </a:r>
            <a:r>
              <a:rPr lang="en-US" dirty="0" err="1" smtClean="0"/>
              <a:t>atrof-muhitga</a:t>
            </a:r>
            <a:r>
              <a:rPr lang="en-US" dirty="0" smtClean="0"/>
              <a:t> </a:t>
            </a:r>
            <a:r>
              <a:rPr lang="en-US" dirty="0" err="1" smtClean="0"/>
              <a:t>ajralib</a:t>
            </a:r>
            <a:r>
              <a:rPr lang="en-US" dirty="0" smtClean="0"/>
              <a:t> </a:t>
            </a:r>
            <a:r>
              <a:rPr lang="en-US" dirty="0" err="1" smtClean="0"/>
              <a:t>chiqayotgan</a:t>
            </a:r>
            <a:r>
              <a:rPr lang="en-US" dirty="0" smtClean="0"/>
              <a:t> </a:t>
            </a:r>
            <a:r>
              <a:rPr lang="en-US" dirty="0" err="1" smtClean="0"/>
              <a:t>issiqlik</a:t>
            </a:r>
            <a:r>
              <a:rPr lang="en-US" dirty="0" smtClean="0"/>
              <a:t> </a:t>
            </a:r>
            <a:r>
              <a:rPr lang="en-US" dirty="0" err="1" smtClean="0"/>
              <a:t>miqdori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belgilanadi</a:t>
            </a:r>
            <a:r>
              <a:rPr lang="en-US" dirty="0" smtClean="0"/>
              <a:t>. 6-rasmda </a:t>
            </a:r>
            <a:r>
              <a:rPr lang="en-US" dirty="0" err="1" smtClean="0"/>
              <a:t>ko‘rsatilgan</a:t>
            </a:r>
            <a:r>
              <a:rPr lang="en-US" dirty="0" smtClean="0"/>
              <a:t> </a:t>
            </a:r>
            <a:r>
              <a:rPr lang="en-US" dirty="0" err="1" smtClean="0"/>
              <a:t>egri</a:t>
            </a:r>
            <a:r>
              <a:rPr lang="en-US" dirty="0" smtClean="0"/>
              <a:t> </a:t>
            </a:r>
            <a:r>
              <a:rPr lang="en-US" dirty="0" err="1" smtClean="0"/>
              <a:t>chiziq</a:t>
            </a:r>
            <a:r>
              <a:rPr lang="en-US" dirty="0" smtClean="0"/>
              <a:t>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dvigatel</a:t>
            </a:r>
            <a:r>
              <a:rPr lang="en-US" dirty="0" smtClean="0"/>
              <a:t> </a:t>
            </a:r>
            <a:r>
              <a:rPr lang="en-US" dirty="0" err="1" smtClean="0"/>
              <a:t>ishini</a:t>
            </a:r>
            <a:r>
              <a:rPr lang="en-US" dirty="0" smtClean="0"/>
              <a:t> </a:t>
            </a:r>
            <a:r>
              <a:rPr lang="en-US" dirty="0" err="1" smtClean="0"/>
              <a:t>ko‘rsatadi</a:t>
            </a:r>
            <a:r>
              <a:rPr lang="en-US" dirty="0" smtClean="0"/>
              <a:t>. </a:t>
            </a:r>
            <a:r>
              <a:rPr lang="en-US" dirty="0" err="1" smtClean="0"/>
              <a:t>Dvigatel</a:t>
            </a:r>
            <a:r>
              <a:rPr lang="en-US" dirty="0" smtClean="0"/>
              <a:t> </a:t>
            </a:r>
            <a:r>
              <a:rPr lang="en-US" dirty="0" err="1" smtClean="0"/>
              <a:t>ishga</a:t>
            </a:r>
            <a:r>
              <a:rPr lang="en-US" dirty="0" smtClean="0"/>
              <a:t> </a:t>
            </a:r>
            <a:r>
              <a:rPr lang="en-US" dirty="0" err="1" smtClean="0"/>
              <a:t>tushgandan</a:t>
            </a:r>
            <a:r>
              <a:rPr lang="en-US" dirty="0" smtClean="0"/>
              <a:t> </a:t>
            </a:r>
            <a:r>
              <a:rPr lang="en-US" dirty="0" err="1" smtClean="0"/>
              <a:t>so‘ng</a:t>
            </a:r>
            <a:r>
              <a:rPr lang="en-US" dirty="0" smtClean="0"/>
              <a:t> </a:t>
            </a:r>
            <a:r>
              <a:rPr lang="en-US" dirty="0" err="1" smtClean="0"/>
              <a:t>ma’lum</a:t>
            </a:r>
            <a:r>
              <a:rPr lang="en-US" dirty="0" smtClean="0"/>
              <a:t> </a:t>
            </a:r>
            <a:r>
              <a:rPr lang="en-US" dirty="0" err="1" smtClean="0"/>
              <a:t>vaqt</a:t>
            </a:r>
            <a:r>
              <a:rPr lang="en-US" dirty="0" smtClean="0"/>
              <a:t> </a:t>
            </a:r>
            <a:r>
              <a:rPr lang="en-US" dirty="0" err="1" smtClean="0"/>
              <a:t>o‘tgach</a:t>
            </a:r>
            <a:r>
              <a:rPr lang="en-US" dirty="0" smtClean="0"/>
              <a:t>, </a:t>
            </a:r>
            <a:r>
              <a:rPr lang="en-US" dirty="0" err="1" smtClean="0"/>
              <a:t>undan</a:t>
            </a:r>
            <a:r>
              <a:rPr lang="en-US" dirty="0" smtClean="0"/>
              <a:t> </a:t>
            </a:r>
            <a:r>
              <a:rPr lang="en-US" dirty="0" err="1" smtClean="0"/>
              <a:t>ajralib</a:t>
            </a:r>
            <a:r>
              <a:rPr lang="en-US" dirty="0" smtClean="0"/>
              <a:t> </a:t>
            </a:r>
            <a:r>
              <a:rPr lang="en-US" dirty="0" err="1" smtClean="0"/>
              <a:t>chiqadigan</a:t>
            </a:r>
            <a:r>
              <a:rPr lang="en-US" dirty="0" smtClean="0"/>
              <a:t> </a:t>
            </a:r>
            <a:r>
              <a:rPr lang="en-US" dirty="0" err="1" smtClean="0"/>
              <a:t>issiqlik</a:t>
            </a:r>
            <a:r>
              <a:rPr lang="en-US" dirty="0" smtClean="0"/>
              <a:t> </a:t>
            </a:r>
            <a:r>
              <a:rPr lang="en-US" dirty="0" err="1" smtClean="0"/>
              <a:t>miqdori</a:t>
            </a:r>
            <a:r>
              <a:rPr lang="en-US" dirty="0" smtClean="0"/>
              <a:t> </a:t>
            </a:r>
            <a:r>
              <a:rPr lang="en-US" dirty="0" err="1" smtClean="0"/>
              <a:t>atrofmuhitga</a:t>
            </a:r>
            <a:r>
              <a:rPr lang="en-US" dirty="0" smtClean="0"/>
              <a:t> </a:t>
            </a:r>
            <a:r>
              <a:rPr lang="en-US" dirty="0" err="1" smtClean="0"/>
              <a:t>uzatilayotgan</a:t>
            </a:r>
            <a:r>
              <a:rPr lang="en-US" dirty="0" smtClean="0"/>
              <a:t> </a:t>
            </a:r>
            <a:r>
              <a:rPr lang="en-US" dirty="0" err="1" smtClean="0"/>
              <a:t>issiqlik</a:t>
            </a:r>
            <a:r>
              <a:rPr lang="en-US" dirty="0" smtClean="0"/>
              <a:t> </a:t>
            </a:r>
            <a:r>
              <a:rPr lang="en-US" dirty="0" err="1" smtClean="0"/>
              <a:t>miqdoriga</a:t>
            </a:r>
            <a:r>
              <a:rPr lang="en-US" dirty="0" smtClean="0"/>
              <a:t> </a:t>
            </a:r>
            <a:r>
              <a:rPr lang="en-US" dirty="0" err="1" smtClean="0"/>
              <a:t>tenglashadi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dvigatelning</a:t>
            </a:r>
            <a:r>
              <a:rPr lang="en-US" dirty="0" smtClean="0"/>
              <a:t> </a:t>
            </a:r>
            <a:r>
              <a:rPr lang="en-US" dirty="0" err="1" smtClean="0"/>
              <a:t>harorati</a:t>
            </a:r>
            <a:r>
              <a:rPr lang="en-US" dirty="0" smtClean="0"/>
              <a:t> </a:t>
            </a:r>
            <a:r>
              <a:rPr lang="en-US" dirty="0" err="1" smtClean="0"/>
              <a:t>uzoq</a:t>
            </a:r>
            <a:r>
              <a:rPr lang="en-US" dirty="0" smtClean="0"/>
              <a:t> </a:t>
            </a:r>
            <a:r>
              <a:rPr lang="en-US" dirty="0" err="1" smtClean="0"/>
              <a:t>muddat</a:t>
            </a:r>
            <a:r>
              <a:rPr lang="en-US" dirty="0" smtClean="0"/>
              <a:t>, 2–3 </a:t>
            </a:r>
            <a:r>
              <a:rPr lang="en-US" dirty="0" err="1" smtClean="0"/>
              <a:t>smena</a:t>
            </a:r>
            <a:r>
              <a:rPr lang="en-US" dirty="0" smtClean="0"/>
              <a:t> </a:t>
            </a:r>
            <a:r>
              <a:rPr lang="en-US" dirty="0" err="1" smtClean="0"/>
              <a:t>davomida</a:t>
            </a:r>
            <a:r>
              <a:rPr lang="en-US" dirty="0" smtClean="0"/>
              <a:t> (14 </a:t>
            </a:r>
            <a:r>
              <a:rPr lang="en-US" dirty="0" err="1" smtClean="0"/>
              <a:t>soat</a:t>
            </a:r>
            <a:r>
              <a:rPr lang="en-US" dirty="0" smtClean="0"/>
              <a:t>) </a:t>
            </a:r>
            <a:r>
              <a:rPr lang="en-US" dirty="0" err="1" smtClean="0"/>
              <a:t>o‘zgarmaydi</a:t>
            </a:r>
            <a:r>
              <a:rPr lang="en-US" dirty="0" smtClean="0"/>
              <a:t>. </a:t>
            </a:r>
            <a:r>
              <a:rPr lang="en-US" dirty="0" err="1" smtClean="0"/>
              <a:t>Dvigatelning</a:t>
            </a:r>
            <a:r>
              <a:rPr lang="en-US" dirty="0" smtClean="0"/>
              <a:t> </a:t>
            </a:r>
            <a:r>
              <a:rPr lang="en-US" dirty="0" err="1" smtClean="0"/>
              <a:t>o‘zgarmas</a:t>
            </a:r>
            <a:r>
              <a:rPr lang="en-US" dirty="0" smtClean="0"/>
              <a:t> 15 </a:t>
            </a:r>
            <a:r>
              <a:rPr lang="en-US" dirty="0" err="1" smtClean="0"/>
              <a:t>haroratini</a:t>
            </a:r>
            <a:r>
              <a:rPr lang="en-US" dirty="0" smtClean="0"/>
              <a:t> </a:t>
            </a:r>
            <a:r>
              <a:rPr lang="en-US" dirty="0" err="1" smtClean="0"/>
              <a:t>pasaytirish</a:t>
            </a:r>
            <a:r>
              <a:rPr lang="en-US" dirty="0" smtClean="0"/>
              <a:t> </a:t>
            </a:r>
            <a:r>
              <a:rPr lang="en-US" dirty="0" err="1" smtClean="0"/>
              <a:t>maqsadida</a:t>
            </a:r>
            <a:r>
              <a:rPr lang="en-US" dirty="0" smtClean="0"/>
              <a:t> </a:t>
            </a:r>
            <a:r>
              <a:rPr lang="en-US" dirty="0" err="1" smtClean="0"/>
              <a:t>uning</a:t>
            </a:r>
            <a:r>
              <a:rPr lang="en-US" dirty="0" smtClean="0"/>
              <a:t> </a:t>
            </a:r>
            <a:r>
              <a:rPr lang="en-US" dirty="0" err="1" smtClean="0"/>
              <a:t>atrof-muhit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to‘qnashuvchi</a:t>
            </a:r>
            <a:r>
              <a:rPr lang="en-US" dirty="0" smtClean="0"/>
              <a:t> </a:t>
            </a:r>
            <a:r>
              <a:rPr lang="en-US" dirty="0" err="1" smtClean="0"/>
              <a:t>korpusi</a:t>
            </a:r>
            <a:r>
              <a:rPr lang="en-US" dirty="0" smtClean="0"/>
              <a:t> </a:t>
            </a:r>
            <a:r>
              <a:rPr lang="en-US" dirty="0" err="1" smtClean="0"/>
              <a:t>yuzasini</a:t>
            </a:r>
            <a:r>
              <a:rPr lang="en-US" dirty="0" smtClean="0"/>
              <a:t> </a:t>
            </a:r>
            <a:r>
              <a:rPr lang="en-US" dirty="0" err="1" smtClean="0"/>
              <a:t>kengaytirish</a:t>
            </a:r>
            <a:r>
              <a:rPr lang="en-US" dirty="0" smtClean="0"/>
              <a:t> </a:t>
            </a:r>
            <a:r>
              <a:rPr lang="en-US" dirty="0" err="1" smtClean="0"/>
              <a:t>lozim</a:t>
            </a:r>
            <a:r>
              <a:rPr lang="en-US" dirty="0" smtClean="0"/>
              <a:t> </a:t>
            </a:r>
            <a:r>
              <a:rPr lang="en-US" dirty="0" err="1" smtClean="0"/>
              <a:t>bo‘ladi</a:t>
            </a:r>
            <a:r>
              <a:rPr lang="en-US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22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1940" t="17766" r="31606" b="8240"/>
          <a:stretch/>
        </p:blipFill>
        <p:spPr>
          <a:xfrm>
            <a:off x="320616" y="207033"/>
            <a:ext cx="10900229" cy="644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39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1257"/>
            <a:ext cx="10515600" cy="591570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Bu </a:t>
            </a:r>
            <a:r>
              <a:rPr lang="en-US" sz="2400" dirty="0" err="1" smtClean="0"/>
              <a:t>yerda</a:t>
            </a:r>
            <a:r>
              <a:rPr lang="en-US" sz="2400" dirty="0" smtClean="0"/>
              <a:t> t1 – </a:t>
            </a:r>
            <a:r>
              <a:rPr lang="en-US" sz="2400" dirty="0" err="1" smtClean="0"/>
              <a:t>dvigatelning</a:t>
            </a:r>
            <a:r>
              <a:rPr lang="en-US" sz="2400" dirty="0" smtClean="0"/>
              <a:t> </a:t>
            </a:r>
            <a:r>
              <a:rPr lang="en-US" sz="2400" dirty="0" err="1" smtClean="0"/>
              <a:t>ishlash</a:t>
            </a:r>
            <a:r>
              <a:rPr lang="en-US" sz="2400" dirty="0" smtClean="0"/>
              <a:t> </a:t>
            </a:r>
            <a:r>
              <a:rPr lang="en-US" sz="2400" dirty="0" err="1" smtClean="0"/>
              <a:t>vaqti</a:t>
            </a:r>
            <a:r>
              <a:rPr lang="en-US" sz="2400" dirty="0" smtClean="0"/>
              <a:t>; t2– </a:t>
            </a:r>
            <a:r>
              <a:rPr lang="en-US" sz="2400" dirty="0" err="1" smtClean="0"/>
              <a:t>dvigatelning</a:t>
            </a:r>
            <a:r>
              <a:rPr lang="en-US" sz="2400" dirty="0" smtClean="0"/>
              <a:t> </a:t>
            </a:r>
            <a:r>
              <a:rPr lang="en-US" sz="2400" dirty="0" err="1" smtClean="0"/>
              <a:t>tarmoqdan</a:t>
            </a:r>
            <a:r>
              <a:rPr lang="en-US" sz="2400" dirty="0" smtClean="0"/>
              <a:t> </a:t>
            </a:r>
            <a:r>
              <a:rPr lang="en-US" sz="2400" dirty="0" err="1" smtClean="0"/>
              <a:t>uzilgan</a:t>
            </a:r>
            <a:r>
              <a:rPr lang="en-US" sz="2400" dirty="0" smtClean="0"/>
              <a:t> </a:t>
            </a:r>
            <a:r>
              <a:rPr lang="en-US" sz="2400" dirty="0" err="1" smtClean="0"/>
              <a:t>vaqti</a:t>
            </a:r>
            <a:r>
              <a:rPr lang="en-US" sz="2400" dirty="0" smtClean="0"/>
              <a:t>; PV – </a:t>
            </a:r>
            <a:r>
              <a:rPr lang="en-US" sz="2400" dirty="0" err="1" smtClean="0"/>
              <a:t>dvigatelning</a:t>
            </a:r>
            <a:r>
              <a:rPr lang="en-US" sz="2400" dirty="0" smtClean="0"/>
              <a:t> </a:t>
            </a:r>
            <a:r>
              <a:rPr lang="en-US" sz="2400" dirty="0" err="1" smtClean="0"/>
              <a:t>pasportda</a:t>
            </a:r>
            <a:r>
              <a:rPr lang="en-US" sz="2400" dirty="0" smtClean="0"/>
              <a:t> </a:t>
            </a:r>
            <a:r>
              <a:rPr lang="en-US" sz="2400" dirty="0" err="1" smtClean="0"/>
              <a:t>ko‘rsatilgan</a:t>
            </a:r>
            <a:r>
              <a:rPr lang="en-US" sz="2400" dirty="0" smtClean="0"/>
              <a:t> </a:t>
            </a:r>
            <a:r>
              <a:rPr lang="en-US" sz="2400" dirty="0" err="1" smtClean="0"/>
              <a:t>quvvati</a:t>
            </a:r>
            <a:r>
              <a:rPr lang="en-US" sz="2400" dirty="0" smtClean="0"/>
              <a:t>. 3. </a:t>
            </a:r>
            <a:r>
              <a:rPr lang="en-US" sz="2400" dirty="0" err="1" smtClean="0"/>
              <a:t>Qisqa</a:t>
            </a:r>
            <a:r>
              <a:rPr lang="en-US" sz="2400" dirty="0" smtClean="0"/>
              <a:t> </a:t>
            </a:r>
            <a:r>
              <a:rPr lang="en-US" sz="2400" dirty="0" err="1" smtClean="0"/>
              <a:t>muddatli</a:t>
            </a:r>
            <a:r>
              <a:rPr lang="en-US" sz="2400" dirty="0" smtClean="0"/>
              <a:t> </a:t>
            </a:r>
            <a:r>
              <a:rPr lang="en-US" sz="2400" dirty="0" err="1" smtClean="0"/>
              <a:t>rejimda</a:t>
            </a:r>
            <a:r>
              <a:rPr lang="en-US" sz="2400" dirty="0" smtClean="0"/>
              <a:t> </a:t>
            </a:r>
            <a:r>
              <a:rPr lang="en-US" sz="2400" dirty="0" err="1" smtClean="0"/>
              <a:t>ishlaydigan</a:t>
            </a:r>
            <a:r>
              <a:rPr lang="en-US" sz="2400" dirty="0" smtClean="0"/>
              <a:t> </a:t>
            </a:r>
            <a:r>
              <a:rPr lang="en-US" sz="2400" dirty="0" err="1" smtClean="0"/>
              <a:t>dvigatellar</a:t>
            </a:r>
            <a:r>
              <a:rPr lang="en-US" sz="2400" dirty="0" smtClean="0"/>
              <a:t>.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sutka</a:t>
            </a:r>
            <a:r>
              <a:rPr lang="en-US" sz="2400" dirty="0" smtClean="0"/>
              <a:t> </a:t>
            </a:r>
            <a:r>
              <a:rPr lang="en-US" sz="2400" dirty="0" err="1" smtClean="0"/>
              <a:t>davomida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yoki</a:t>
            </a:r>
            <a:r>
              <a:rPr lang="en-US" sz="2400" dirty="0" smtClean="0"/>
              <a:t> </a:t>
            </a:r>
            <a:r>
              <a:rPr lang="en-US" sz="2400" dirty="0" err="1" smtClean="0"/>
              <a:t>yarim</a:t>
            </a:r>
            <a:r>
              <a:rPr lang="en-US" sz="2400" dirty="0" smtClean="0"/>
              <a:t> </a:t>
            </a:r>
            <a:r>
              <a:rPr lang="en-US" sz="2400" dirty="0" err="1" smtClean="0"/>
              <a:t>soatgina</a:t>
            </a:r>
            <a:r>
              <a:rPr lang="en-US" sz="2400" dirty="0" smtClean="0"/>
              <a:t> </a:t>
            </a:r>
            <a:r>
              <a:rPr lang="en-US" sz="2400" dirty="0" err="1" smtClean="0"/>
              <a:t>ishlaydigan</a:t>
            </a:r>
            <a:r>
              <a:rPr lang="en-US" sz="2400" dirty="0" smtClean="0"/>
              <a:t> </a:t>
            </a:r>
            <a:r>
              <a:rPr lang="en-US" sz="2400" dirty="0" err="1" smtClean="0"/>
              <a:t>uskuna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mexanizmlar</a:t>
            </a:r>
            <a:r>
              <a:rPr lang="en-US" sz="2400" dirty="0" smtClean="0"/>
              <a:t> </a:t>
            </a:r>
            <a:r>
              <a:rPr lang="en-US" sz="2400" dirty="0" err="1" smtClean="0"/>
              <a:t>shular</a:t>
            </a:r>
            <a:r>
              <a:rPr lang="en-US" sz="2400" dirty="0" smtClean="0"/>
              <a:t> </a:t>
            </a:r>
            <a:r>
              <a:rPr lang="en-US" sz="2400" dirty="0" err="1" smtClean="0"/>
              <a:t>jumlasidandir</a:t>
            </a:r>
            <a:r>
              <a:rPr lang="en-US" sz="2400" dirty="0" smtClean="0"/>
              <a:t>. </a:t>
            </a:r>
            <a:r>
              <a:rPr lang="en-US" sz="2400" dirty="0" err="1" smtClean="0"/>
              <a:t>Masalan</a:t>
            </a:r>
            <a:r>
              <a:rPr lang="en-US" sz="2400" dirty="0" smtClean="0"/>
              <a:t>, </a:t>
            </a:r>
            <a:r>
              <a:rPr lang="en-US" sz="2400" dirty="0" err="1" smtClean="0"/>
              <a:t>kemalarni</a:t>
            </a:r>
            <a:r>
              <a:rPr lang="en-US" sz="2400" dirty="0" smtClean="0"/>
              <a:t> </a:t>
            </a:r>
            <a:r>
              <a:rPr lang="en-US" sz="2400" dirty="0" err="1" smtClean="0"/>
              <a:t>o‘tkazib</a:t>
            </a:r>
            <a:r>
              <a:rPr lang="en-US" sz="2400" dirty="0" smtClean="0"/>
              <a:t> </a:t>
            </a:r>
            <a:r>
              <a:rPr lang="en-US" sz="2400" dirty="0" err="1" smtClean="0"/>
              <a:t>yuborish</a:t>
            </a:r>
            <a:r>
              <a:rPr lang="en-US" sz="2400" dirty="0" smtClean="0"/>
              <a:t> </a:t>
            </a:r>
            <a:r>
              <a:rPr lang="en-US" sz="2400" dirty="0" err="1" smtClean="0"/>
              <a:t>uchun</a:t>
            </a:r>
            <a:r>
              <a:rPr lang="en-US" sz="2400" dirty="0" smtClean="0"/>
              <a:t> </a:t>
            </a:r>
            <a:r>
              <a:rPr lang="en-US" sz="2400" dirty="0" err="1" smtClean="0"/>
              <a:t>ko‘prikni</a:t>
            </a:r>
            <a:r>
              <a:rPr lang="en-US" sz="2400" dirty="0" smtClean="0"/>
              <a:t> </a:t>
            </a:r>
            <a:r>
              <a:rPr lang="en-US" sz="2400" dirty="0" err="1" smtClean="0"/>
              <a:t>ajratadigan</a:t>
            </a:r>
            <a:r>
              <a:rPr lang="en-US" sz="2400" dirty="0" smtClean="0"/>
              <a:t> </a:t>
            </a:r>
            <a:r>
              <a:rPr lang="en-US" sz="2400" dirty="0" err="1" smtClean="0"/>
              <a:t>uskuna</a:t>
            </a:r>
            <a:r>
              <a:rPr lang="en-US" sz="2400" dirty="0" smtClean="0"/>
              <a:t>. Bu </a:t>
            </a:r>
            <a:r>
              <a:rPr lang="en-US" sz="2400" dirty="0" err="1" smtClean="0"/>
              <a:t>rejimda</a:t>
            </a:r>
            <a:r>
              <a:rPr lang="en-US" sz="2400" dirty="0" smtClean="0"/>
              <a:t> </a:t>
            </a:r>
            <a:r>
              <a:rPr lang="en-US" sz="2400" dirty="0" err="1" smtClean="0"/>
              <a:t>ishlovchi</a:t>
            </a:r>
            <a:r>
              <a:rPr lang="en-US" sz="2400" dirty="0" smtClean="0"/>
              <a:t> </a:t>
            </a:r>
            <a:r>
              <a:rPr lang="en-US" sz="2400" dirty="0" err="1" smtClean="0"/>
              <a:t>iste’molchilarning</a:t>
            </a:r>
            <a:r>
              <a:rPr lang="en-US" sz="2400" dirty="0" smtClean="0"/>
              <a:t> </a:t>
            </a:r>
            <a:r>
              <a:rPr lang="en-US" sz="2400" dirty="0" err="1" smtClean="0"/>
              <a:t>ishlash</a:t>
            </a:r>
            <a:r>
              <a:rPr lang="en-US" sz="2400" dirty="0" smtClean="0"/>
              <a:t> </a:t>
            </a:r>
            <a:r>
              <a:rPr lang="en-US" sz="2400" dirty="0" err="1" smtClean="0"/>
              <a:t>vaqti</a:t>
            </a:r>
            <a:r>
              <a:rPr lang="en-US" sz="2400" dirty="0" smtClean="0"/>
              <a:t> </a:t>
            </a:r>
            <a:r>
              <a:rPr lang="en-US" sz="2400" dirty="0" err="1" smtClean="0"/>
              <a:t>sovitilish</a:t>
            </a:r>
            <a:r>
              <a:rPr lang="en-US" sz="2400" dirty="0" smtClean="0"/>
              <a:t> </a:t>
            </a:r>
            <a:r>
              <a:rPr lang="en-US" sz="2400" dirty="0" err="1" smtClean="0"/>
              <a:t>vaqtidan</a:t>
            </a:r>
            <a:r>
              <a:rPr lang="en-US" sz="2400" dirty="0" smtClean="0"/>
              <a:t> </a:t>
            </a:r>
            <a:r>
              <a:rPr lang="en-US" sz="2400" dirty="0" err="1" smtClean="0"/>
              <a:t>ancha</a:t>
            </a:r>
            <a:r>
              <a:rPr lang="en-US" sz="2400" dirty="0" smtClean="0"/>
              <a:t> </a:t>
            </a:r>
            <a:r>
              <a:rPr lang="en-US" sz="2400" dirty="0" err="1" smtClean="0"/>
              <a:t>qisqa</a:t>
            </a:r>
            <a:r>
              <a:rPr lang="en-US" sz="2400" dirty="0" smtClean="0"/>
              <a:t>. </a:t>
            </a:r>
            <a:r>
              <a:rPr lang="en-US" sz="2400" dirty="0" err="1" smtClean="0"/>
              <a:t>Umumsanoat</a:t>
            </a:r>
            <a:r>
              <a:rPr lang="en-US" sz="2400" dirty="0" smtClean="0"/>
              <a:t> </a:t>
            </a:r>
            <a:r>
              <a:rPr lang="en-US" sz="2400" dirty="0" err="1" smtClean="0"/>
              <a:t>iste’molchilari</a:t>
            </a:r>
            <a:r>
              <a:rPr lang="en-US" sz="2400" dirty="0" smtClean="0"/>
              <a:t> ham </a:t>
            </a:r>
            <a:r>
              <a:rPr lang="en-US" sz="2400" dirty="0" err="1" smtClean="0"/>
              <a:t>mavjud</a:t>
            </a:r>
            <a:r>
              <a:rPr lang="en-US" sz="2400" dirty="0" smtClean="0"/>
              <a:t>. Bu </a:t>
            </a:r>
            <a:r>
              <a:rPr lang="en-US" sz="2400" dirty="0" err="1" smtClean="0"/>
              <a:t>iste’molchilarga</a:t>
            </a:r>
            <a:r>
              <a:rPr lang="en-US" sz="2400" dirty="0" smtClean="0"/>
              <a:t> </a:t>
            </a:r>
            <a:r>
              <a:rPr lang="en-US" sz="2400" dirty="0" err="1" smtClean="0"/>
              <a:t>kompressorlar</a:t>
            </a:r>
            <a:r>
              <a:rPr lang="en-US" sz="2400" dirty="0" smtClean="0"/>
              <a:t>, </a:t>
            </a:r>
            <a:r>
              <a:rPr lang="en-US" sz="2400" dirty="0" err="1" smtClean="0"/>
              <a:t>ventilatorlar</a:t>
            </a:r>
            <a:r>
              <a:rPr lang="en-US" sz="2400" dirty="0" smtClean="0"/>
              <a:t>, </a:t>
            </a:r>
            <a:r>
              <a:rPr lang="en-US" sz="2400" dirty="0" err="1" smtClean="0"/>
              <a:t>nasoslar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ko‘tarib</a:t>
            </a:r>
            <a:r>
              <a:rPr lang="en-US" sz="2400" dirty="0" smtClean="0"/>
              <a:t> </a:t>
            </a:r>
            <a:r>
              <a:rPr lang="en-US" sz="2400" dirty="0" err="1" smtClean="0"/>
              <a:t>tashuvchi</a:t>
            </a:r>
            <a:r>
              <a:rPr lang="en-US" sz="2400" dirty="0" smtClean="0"/>
              <a:t> </a:t>
            </a:r>
            <a:r>
              <a:rPr lang="en-US" sz="2400" dirty="0" err="1" smtClean="0"/>
              <a:t>mexanizmlar</a:t>
            </a:r>
            <a:r>
              <a:rPr lang="en-US" sz="2400" dirty="0" smtClean="0"/>
              <a:t> </a:t>
            </a:r>
            <a:r>
              <a:rPr lang="en-US" sz="2400" dirty="0" err="1" smtClean="0"/>
              <a:t>kiradi</a:t>
            </a:r>
            <a:r>
              <a:rPr lang="en-US" sz="2400" dirty="0" smtClean="0"/>
              <a:t>. Bu </a:t>
            </a:r>
            <a:r>
              <a:rPr lang="en-US" sz="2400" dirty="0" err="1" smtClean="0"/>
              <a:t>mexanizmlarning</a:t>
            </a:r>
            <a:r>
              <a:rPr lang="en-US" sz="2400" dirty="0" smtClean="0"/>
              <a:t> </a:t>
            </a:r>
            <a:r>
              <a:rPr lang="en-US" sz="2400" dirty="0" err="1" smtClean="0"/>
              <a:t>ishlash</a:t>
            </a:r>
            <a:r>
              <a:rPr lang="en-US" sz="2400" dirty="0" smtClean="0"/>
              <a:t> </a:t>
            </a:r>
            <a:r>
              <a:rPr lang="en-US" sz="2400" dirty="0" err="1" smtClean="0"/>
              <a:t>rejimi</a:t>
            </a:r>
            <a:r>
              <a:rPr lang="en-US" sz="2400" dirty="0" smtClean="0"/>
              <a:t> </a:t>
            </a:r>
            <a:r>
              <a:rPr lang="en-US" sz="2400" dirty="0" err="1" smtClean="0"/>
              <a:t>sanoatning</a:t>
            </a:r>
            <a:r>
              <a:rPr lang="en-US" sz="2400" dirty="0" smtClean="0"/>
              <a:t> </a:t>
            </a:r>
            <a:r>
              <a:rPr lang="en-US" sz="2400" dirty="0" err="1" smtClean="0"/>
              <a:t>qay</a:t>
            </a:r>
            <a:r>
              <a:rPr lang="en-US" sz="2400" dirty="0" smtClean="0"/>
              <a:t> </a:t>
            </a:r>
            <a:r>
              <a:rPr lang="en-US" sz="2400" dirty="0" err="1" smtClean="0"/>
              <a:t>sohasidan</a:t>
            </a:r>
            <a:r>
              <a:rPr lang="en-US" sz="2400" dirty="0" smtClean="0"/>
              <a:t> </a:t>
            </a:r>
            <a:r>
              <a:rPr lang="en-US" sz="2400" dirty="0" err="1" smtClean="0"/>
              <a:t>qat’i</a:t>
            </a:r>
            <a:r>
              <a:rPr lang="en-US" sz="2400" dirty="0" smtClean="0"/>
              <a:t> </a:t>
            </a:r>
            <a:r>
              <a:rPr lang="en-US" sz="2400" dirty="0" err="1" smtClean="0"/>
              <a:t>nazar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xil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quvvati</a:t>
            </a:r>
            <a:r>
              <a:rPr lang="en-US" sz="2400" dirty="0" smtClean="0"/>
              <a:t> 0,22 </a:t>
            </a:r>
            <a:r>
              <a:rPr lang="en-US" sz="2400" dirty="0" err="1" smtClean="0"/>
              <a:t>dan</a:t>
            </a:r>
            <a:r>
              <a:rPr lang="en-US" sz="2400" dirty="0" smtClean="0"/>
              <a:t> 1000 kW </a:t>
            </a:r>
            <a:r>
              <a:rPr lang="en-US" sz="2400" dirty="0" err="1" smtClean="0"/>
              <a:t>gacha</a:t>
            </a:r>
            <a:r>
              <a:rPr lang="en-US" sz="2400" dirty="0" smtClean="0"/>
              <a:t> </a:t>
            </a:r>
            <a:r>
              <a:rPr lang="en-US" sz="2400" dirty="0" err="1" smtClean="0"/>
              <a:t>bo‘lib</a:t>
            </a:r>
            <a:r>
              <a:rPr lang="en-US" sz="2400" dirty="0" smtClean="0"/>
              <a:t>, 1-tur (</a:t>
            </a:r>
            <a:r>
              <a:rPr lang="en-US" sz="2400" dirty="0" err="1" smtClean="0"/>
              <a:t>kategoriya</a:t>
            </a:r>
            <a:r>
              <a:rPr lang="en-US" sz="2400" dirty="0" smtClean="0"/>
              <a:t>)</a:t>
            </a:r>
            <a:r>
              <a:rPr lang="en-US" sz="2400" dirty="0" err="1" smtClean="0"/>
              <a:t>ga</a:t>
            </a:r>
            <a:r>
              <a:rPr lang="en-US" sz="2400" dirty="0" smtClean="0"/>
              <a:t> </a:t>
            </a:r>
            <a:r>
              <a:rPr lang="en-US" sz="2400" dirty="0" err="1" smtClean="0"/>
              <a:t>kiradi</a:t>
            </a:r>
            <a:r>
              <a:rPr lang="en-US" sz="2400" dirty="0" smtClean="0"/>
              <a:t>. </a:t>
            </a:r>
            <a:r>
              <a:rPr lang="en-US" sz="2400" dirty="0" err="1" smtClean="0"/>
              <a:t>Masalan</a:t>
            </a:r>
            <a:r>
              <a:rPr lang="en-US" sz="2400" dirty="0" smtClean="0"/>
              <a:t>, agar </a:t>
            </a:r>
            <a:r>
              <a:rPr lang="en-US" sz="2400" dirty="0" err="1" smtClean="0"/>
              <a:t>nasosning</a:t>
            </a:r>
            <a:r>
              <a:rPr lang="en-US" sz="2400" dirty="0" smtClean="0"/>
              <a:t> </a:t>
            </a:r>
            <a:r>
              <a:rPr lang="en-US" sz="2400" dirty="0" err="1" smtClean="0"/>
              <a:t>ishi</a:t>
            </a:r>
            <a:r>
              <a:rPr lang="en-US" sz="2400" dirty="0" smtClean="0"/>
              <a:t> </a:t>
            </a:r>
            <a:r>
              <a:rPr lang="en-US" sz="2400" dirty="0" err="1" smtClean="0"/>
              <a:t>ishlab</a:t>
            </a:r>
            <a:r>
              <a:rPr lang="en-US" sz="2400" dirty="0" smtClean="0"/>
              <a:t> </a:t>
            </a:r>
            <a:r>
              <a:rPr lang="en-US" sz="2400" dirty="0" err="1" smtClean="0"/>
              <a:t>chiqarish</a:t>
            </a:r>
            <a:r>
              <a:rPr lang="en-US" sz="2400" dirty="0" smtClean="0"/>
              <a:t> </a:t>
            </a:r>
            <a:r>
              <a:rPr lang="en-US" sz="2400" dirty="0" err="1" smtClean="0"/>
              <a:t>texnologiyasi</a:t>
            </a:r>
            <a:r>
              <a:rPr lang="en-US" sz="2400" dirty="0" smtClean="0"/>
              <a:t> </a:t>
            </a:r>
            <a:r>
              <a:rPr lang="en-US" sz="2400" dirty="0" err="1" smtClean="0"/>
              <a:t>bilan</a:t>
            </a:r>
            <a:r>
              <a:rPr lang="en-US" sz="2400" dirty="0" smtClean="0"/>
              <a:t> </a:t>
            </a:r>
            <a:r>
              <a:rPr lang="en-US" sz="2400" dirty="0" err="1" smtClean="0"/>
              <a:t>bog‘liq</a:t>
            </a:r>
            <a:r>
              <a:rPr lang="en-US" sz="2400" dirty="0" smtClean="0"/>
              <a:t> </a:t>
            </a:r>
            <a:r>
              <a:rPr lang="en-US" sz="2400" dirty="0" err="1" smtClean="0"/>
              <a:t>bo‘lsa</a:t>
            </a:r>
            <a:r>
              <a:rPr lang="en-US" sz="2400" dirty="0" smtClean="0"/>
              <a:t>, </a:t>
            </a:r>
            <a:r>
              <a:rPr lang="en-US" sz="2400" dirty="0" err="1" smtClean="0"/>
              <a:t>elektr</a:t>
            </a:r>
            <a:r>
              <a:rPr lang="en-US" sz="2400" dirty="0" smtClean="0"/>
              <a:t> </a:t>
            </a:r>
            <a:r>
              <a:rPr lang="en-US" sz="2400" dirty="0" err="1" smtClean="0"/>
              <a:t>ta’minotidan</a:t>
            </a:r>
            <a:r>
              <a:rPr lang="en-US" sz="2400" dirty="0" smtClean="0"/>
              <a:t> </a:t>
            </a:r>
            <a:r>
              <a:rPr lang="en-US" sz="2400" dirty="0" err="1" smtClean="0"/>
              <a:t>uzilishi</a:t>
            </a:r>
            <a:r>
              <a:rPr lang="en-US" sz="2400" dirty="0" smtClean="0"/>
              <a:t> </a:t>
            </a:r>
            <a:r>
              <a:rPr lang="en-US" sz="2400" dirty="0" err="1" smtClean="0"/>
              <a:t>katta</a:t>
            </a:r>
            <a:r>
              <a:rPr lang="en-US" sz="2400" dirty="0" smtClean="0"/>
              <a:t> </a:t>
            </a:r>
            <a:r>
              <a:rPr lang="en-US" sz="2400" dirty="0" err="1" smtClean="0"/>
              <a:t>talafotlarga</a:t>
            </a:r>
            <a:r>
              <a:rPr lang="en-US" sz="2400" dirty="0" smtClean="0"/>
              <a:t> </a:t>
            </a:r>
            <a:r>
              <a:rPr lang="en-US" sz="2400" dirty="0" err="1" smtClean="0"/>
              <a:t>olib</a:t>
            </a:r>
            <a:r>
              <a:rPr lang="en-US" sz="2400" dirty="0" smtClean="0"/>
              <a:t> </a:t>
            </a:r>
            <a:r>
              <a:rPr lang="en-US" sz="2400" dirty="0" err="1" smtClean="0"/>
              <a:t>kelishi</a:t>
            </a:r>
            <a:r>
              <a:rPr lang="en-US" sz="2400" dirty="0" smtClean="0"/>
              <a:t> </a:t>
            </a:r>
            <a:r>
              <a:rPr lang="en-US" sz="2400" dirty="0" err="1" smtClean="0"/>
              <a:t>mumkin</a:t>
            </a:r>
            <a:r>
              <a:rPr lang="en-US" sz="2400" dirty="0" smtClean="0"/>
              <a:t>. </a:t>
            </a:r>
            <a:r>
              <a:rPr lang="en-US" sz="2400" dirty="0" err="1" smtClean="0"/>
              <a:t>Ko‘pincha</a:t>
            </a:r>
            <a:r>
              <a:rPr lang="en-US" sz="2400" dirty="0" smtClean="0"/>
              <a:t> </a:t>
            </a:r>
            <a:r>
              <a:rPr lang="en-US" sz="2400" dirty="0" err="1" smtClean="0"/>
              <a:t>texnologik</a:t>
            </a:r>
            <a:r>
              <a:rPr lang="en-US" sz="2400" dirty="0" smtClean="0"/>
              <a:t> </a:t>
            </a:r>
            <a:r>
              <a:rPr lang="en-US" sz="2400" dirty="0" err="1" smtClean="0"/>
              <a:t>rejim</a:t>
            </a:r>
            <a:r>
              <a:rPr lang="en-US" sz="2400" dirty="0" smtClean="0"/>
              <a:t> </a:t>
            </a:r>
            <a:r>
              <a:rPr lang="en-US" sz="2400" dirty="0" err="1" smtClean="0"/>
              <a:t>katta</a:t>
            </a:r>
            <a:r>
              <a:rPr lang="en-US" sz="2400" dirty="0" smtClean="0"/>
              <a:t> </a:t>
            </a:r>
            <a:r>
              <a:rPr lang="en-US" sz="2400" dirty="0" err="1" smtClean="0"/>
              <a:t>bosimli</a:t>
            </a:r>
            <a:r>
              <a:rPr lang="en-US" sz="2400" dirty="0" smtClean="0"/>
              <a:t> </a:t>
            </a:r>
            <a:r>
              <a:rPr lang="en-US" sz="2400" dirty="0" err="1" smtClean="0"/>
              <a:t>havo</a:t>
            </a:r>
            <a:r>
              <a:rPr lang="en-US" sz="2400" dirty="0" smtClean="0"/>
              <a:t> </a:t>
            </a:r>
            <a:r>
              <a:rPr lang="en-US" sz="2400" dirty="0" err="1" smtClean="0"/>
              <a:t>bilan</a:t>
            </a:r>
            <a:r>
              <a:rPr lang="en-US" sz="2400" dirty="0" smtClean="0"/>
              <a:t> </a:t>
            </a:r>
            <a:r>
              <a:rPr lang="en-US" sz="2400" dirty="0" err="1" smtClean="0"/>
              <a:t>bog‘liq</a:t>
            </a:r>
            <a:r>
              <a:rPr lang="en-US" sz="2400" dirty="0" smtClean="0"/>
              <a:t> </a:t>
            </a:r>
            <a:r>
              <a:rPr lang="en-US" sz="2400" dirty="0" err="1" smtClean="0"/>
              <a:t>bo‘ladi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hokazo</a:t>
            </a:r>
            <a:r>
              <a:rPr lang="en-US" sz="2400" dirty="0" smtClean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2384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114" y="188686"/>
            <a:ext cx="12075886" cy="666931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2-tur </a:t>
            </a:r>
            <a:r>
              <a:rPr lang="en-US" sz="2000" dirty="0" err="1" smtClean="0"/>
              <a:t>dvigatellar</a:t>
            </a:r>
            <a:r>
              <a:rPr lang="en-US" sz="2000" dirty="0" smtClean="0"/>
              <a:t> – </a:t>
            </a:r>
            <a:r>
              <a:rPr lang="en-US" sz="2000" dirty="0" err="1" smtClean="0"/>
              <a:t>mahsulot</a:t>
            </a:r>
            <a:r>
              <a:rPr lang="en-US" sz="2000" dirty="0" smtClean="0"/>
              <a:t> </a:t>
            </a:r>
            <a:r>
              <a:rPr lang="en-US" sz="2000" dirty="0" err="1" smtClean="0"/>
              <a:t>ishlab</a:t>
            </a:r>
            <a:r>
              <a:rPr lang="en-US" sz="2000" dirty="0" smtClean="0"/>
              <a:t> </a:t>
            </a:r>
            <a:r>
              <a:rPr lang="en-US" sz="2000" dirty="0" err="1" smtClean="0"/>
              <a:t>chiqarish</a:t>
            </a:r>
            <a:r>
              <a:rPr lang="en-US" sz="2000" dirty="0" smtClean="0"/>
              <a:t> </a:t>
            </a:r>
            <a:r>
              <a:rPr lang="en-US" sz="2000" dirty="0" err="1" smtClean="0"/>
              <a:t>texnologiyasi</a:t>
            </a:r>
            <a:r>
              <a:rPr lang="en-US" sz="2000" dirty="0" smtClean="0"/>
              <a:t> </a:t>
            </a:r>
            <a:r>
              <a:rPr lang="en-US" sz="2000" dirty="0" err="1" smtClean="0"/>
              <a:t>bilan</a:t>
            </a:r>
            <a:r>
              <a:rPr lang="en-US" sz="2000" dirty="0" smtClean="0"/>
              <a:t> </a:t>
            </a:r>
            <a:r>
              <a:rPr lang="en-US" sz="2000" dirty="0" err="1" smtClean="0"/>
              <a:t>bevosita</a:t>
            </a:r>
            <a:r>
              <a:rPr lang="en-US" sz="2000" dirty="0" smtClean="0"/>
              <a:t> </a:t>
            </a:r>
            <a:r>
              <a:rPr lang="en-US" sz="2000" dirty="0" err="1" smtClean="0"/>
              <a:t>bog‘liq</a:t>
            </a:r>
            <a:r>
              <a:rPr lang="en-US" sz="2000" dirty="0" smtClean="0"/>
              <a:t> 1-tipli </a:t>
            </a:r>
            <a:r>
              <a:rPr lang="en-US" sz="2000" dirty="0" err="1" smtClean="0"/>
              <a:t>iste’molchilar</a:t>
            </a:r>
            <a:r>
              <a:rPr lang="en-US" sz="2000" dirty="0" smtClean="0"/>
              <a:t>. </a:t>
            </a:r>
            <a:r>
              <a:rPr lang="en-US" sz="2000" dirty="0" err="1" smtClean="0"/>
              <a:t>Masalan</a:t>
            </a:r>
            <a:r>
              <a:rPr lang="en-US" sz="2000" dirty="0" smtClean="0"/>
              <a:t>, n </a:t>
            </a:r>
            <a:r>
              <a:rPr lang="en-US" sz="2000" dirty="0" err="1" smtClean="0"/>
              <a:t>dona</a:t>
            </a:r>
            <a:r>
              <a:rPr lang="en-US" sz="2000" dirty="0" smtClean="0"/>
              <a:t> </a:t>
            </a:r>
            <a:r>
              <a:rPr lang="en-US" sz="2000" dirty="0" err="1" smtClean="0"/>
              <a:t>ip</a:t>
            </a:r>
            <a:r>
              <a:rPr lang="en-US" sz="2000" dirty="0" smtClean="0"/>
              <a:t> </a:t>
            </a:r>
            <a:r>
              <a:rPr lang="en-US" sz="2000" dirty="0" err="1" smtClean="0"/>
              <a:t>yigiruvchi</a:t>
            </a:r>
            <a:r>
              <a:rPr lang="en-US" sz="2000" dirty="0" smtClean="0"/>
              <a:t> </a:t>
            </a:r>
            <a:r>
              <a:rPr lang="en-US" sz="2000" dirty="0" err="1" smtClean="0"/>
              <a:t>dastgohlar</a:t>
            </a:r>
            <a:r>
              <a:rPr lang="en-US" sz="2000" dirty="0" smtClean="0"/>
              <a:t> </a:t>
            </a:r>
            <a:r>
              <a:rPr lang="en-US" sz="2000" dirty="0" err="1" smtClean="0"/>
              <a:t>elektr</a:t>
            </a:r>
            <a:r>
              <a:rPr lang="en-US" sz="2000" dirty="0" smtClean="0"/>
              <a:t> </a:t>
            </a:r>
            <a:r>
              <a:rPr lang="en-US" sz="2000" dirty="0" err="1" smtClean="0"/>
              <a:t>energiyasini</a:t>
            </a:r>
            <a:r>
              <a:rPr lang="en-US" sz="2000" dirty="0" smtClean="0"/>
              <a:t> </a:t>
            </a:r>
            <a:r>
              <a:rPr lang="en-US" sz="2000" dirty="0" err="1" smtClean="0"/>
              <a:t>iste’mol</a:t>
            </a:r>
            <a:r>
              <a:rPr lang="en-US" sz="2000" dirty="0" smtClean="0"/>
              <a:t> </a:t>
            </a:r>
            <a:r>
              <a:rPr lang="en-US" sz="2000" dirty="0" err="1" smtClean="0"/>
              <a:t>qilish</a:t>
            </a:r>
            <a:r>
              <a:rPr lang="en-US" sz="2000" dirty="0" smtClean="0"/>
              <a:t> </a:t>
            </a:r>
            <a:r>
              <a:rPr lang="en-US" sz="2000" dirty="0" err="1" smtClean="0"/>
              <a:t>nuqtayi</a:t>
            </a:r>
            <a:r>
              <a:rPr lang="en-US" sz="2000" dirty="0" smtClean="0"/>
              <a:t> </a:t>
            </a:r>
            <a:r>
              <a:rPr lang="en-US" sz="2000" dirty="0" err="1" smtClean="0"/>
              <a:t>nazaridan</a:t>
            </a:r>
            <a:r>
              <a:rPr lang="en-US" sz="2000" dirty="0" smtClean="0"/>
              <a:t> </a:t>
            </a:r>
            <a:r>
              <a:rPr lang="en-US" sz="2000" dirty="0" err="1" smtClean="0"/>
              <a:t>elektr</a:t>
            </a:r>
            <a:r>
              <a:rPr lang="en-US" sz="2000" dirty="0" smtClean="0"/>
              <a:t> </a:t>
            </a:r>
            <a:r>
              <a:rPr lang="en-US" sz="2000" dirty="0" err="1" smtClean="0"/>
              <a:t>iste’molchilar</a:t>
            </a:r>
            <a:r>
              <a:rPr lang="en-US" sz="2000" dirty="0" smtClean="0"/>
              <a:t> </a:t>
            </a:r>
            <a:r>
              <a:rPr lang="en-US" sz="2000" dirty="0" err="1" smtClean="0"/>
              <a:t>quyidagi</a:t>
            </a:r>
            <a:r>
              <a:rPr lang="en-US" sz="2000" dirty="0" smtClean="0"/>
              <a:t> </a:t>
            </a:r>
            <a:r>
              <a:rPr lang="en-US" sz="2000" dirty="0" err="1" smtClean="0"/>
              <a:t>guruhlarga</a:t>
            </a:r>
            <a:r>
              <a:rPr lang="en-US" sz="2000" dirty="0" smtClean="0"/>
              <a:t> </a:t>
            </a:r>
            <a:r>
              <a:rPr lang="en-US" sz="2000" dirty="0" err="1" smtClean="0"/>
              <a:t>bo‘linadi</a:t>
            </a:r>
            <a:r>
              <a:rPr lang="en-US" sz="2000" dirty="0" smtClean="0"/>
              <a:t>: a) </a:t>
            </a:r>
            <a:r>
              <a:rPr lang="en-US" sz="2000" dirty="0" err="1" smtClean="0"/>
              <a:t>elektr</a:t>
            </a:r>
            <a:r>
              <a:rPr lang="en-US" sz="2000" dirty="0" smtClean="0"/>
              <a:t> </a:t>
            </a:r>
            <a:r>
              <a:rPr lang="en-US" sz="2000" dirty="0" err="1" smtClean="0"/>
              <a:t>yuritmalar</a:t>
            </a:r>
            <a:r>
              <a:rPr lang="en-US" sz="2000" dirty="0" smtClean="0"/>
              <a:t>. </a:t>
            </a:r>
            <a:r>
              <a:rPr lang="en-US" sz="2000" dirty="0" err="1" smtClean="0"/>
              <a:t>Elektr</a:t>
            </a:r>
            <a:r>
              <a:rPr lang="en-US" sz="2000" dirty="0" smtClean="0"/>
              <a:t> </a:t>
            </a:r>
            <a:r>
              <a:rPr lang="en-US" sz="2000" dirty="0" err="1" smtClean="0"/>
              <a:t>energiyasini</a:t>
            </a:r>
            <a:r>
              <a:rPr lang="en-US" sz="2000" dirty="0" smtClean="0"/>
              <a:t> </a:t>
            </a:r>
            <a:r>
              <a:rPr lang="en-US" sz="2000" dirty="0" err="1" smtClean="0"/>
              <a:t>elektr</a:t>
            </a:r>
            <a:r>
              <a:rPr lang="en-US" sz="2000" dirty="0" smtClean="0"/>
              <a:t> </a:t>
            </a:r>
            <a:r>
              <a:rPr lang="en-US" sz="2000" dirty="0" err="1" smtClean="0"/>
              <a:t>dvigatellar</a:t>
            </a:r>
            <a:r>
              <a:rPr lang="en-US" sz="2000" dirty="0" smtClean="0"/>
              <a:t> </a:t>
            </a:r>
            <a:r>
              <a:rPr lang="en-US" sz="2000" dirty="0" err="1" smtClean="0"/>
              <a:t>orqali</a:t>
            </a:r>
            <a:r>
              <a:rPr lang="en-US" sz="2000" dirty="0" smtClean="0"/>
              <a:t> </a:t>
            </a:r>
            <a:r>
              <a:rPr lang="en-US" sz="2000" dirty="0" err="1" smtClean="0"/>
              <a:t>mexanik</a:t>
            </a:r>
            <a:r>
              <a:rPr lang="en-US" sz="2000" dirty="0" smtClean="0"/>
              <a:t> </a:t>
            </a:r>
            <a:r>
              <a:rPr lang="en-US" sz="2000" dirty="0" err="1" smtClean="0"/>
              <a:t>energiyaga</a:t>
            </a:r>
            <a:r>
              <a:rPr lang="en-US" sz="2000" dirty="0" smtClean="0"/>
              <a:t> </a:t>
            </a:r>
            <a:r>
              <a:rPr lang="en-US" sz="2000" dirty="0" err="1" smtClean="0"/>
              <a:t>o‘zgartiradi</a:t>
            </a:r>
            <a:r>
              <a:rPr lang="en-US" sz="2000" dirty="0" smtClean="0"/>
              <a:t>, </a:t>
            </a:r>
            <a:r>
              <a:rPr lang="en-US" sz="2000" dirty="0" err="1" smtClean="0"/>
              <a:t>turli</a:t>
            </a:r>
            <a:r>
              <a:rPr lang="en-US" sz="2000" dirty="0" smtClean="0"/>
              <a:t> </a:t>
            </a:r>
            <a:r>
              <a:rPr lang="en-US" sz="2000" dirty="0" err="1" smtClean="0"/>
              <a:t>dastgohlarda</a:t>
            </a:r>
            <a:r>
              <a:rPr lang="en-US" sz="2000" dirty="0" smtClean="0"/>
              <a:t> </a:t>
            </a:r>
            <a:r>
              <a:rPr lang="en-US" sz="2000" dirty="0" err="1" smtClean="0"/>
              <a:t>ishlatiladi</a:t>
            </a:r>
            <a:r>
              <a:rPr lang="en-US" sz="2000" dirty="0" smtClean="0"/>
              <a:t>. Bu </a:t>
            </a:r>
            <a:r>
              <a:rPr lang="en-US" sz="2000" dirty="0" err="1" smtClean="0"/>
              <a:t>xil</a:t>
            </a:r>
            <a:r>
              <a:rPr lang="en-US" sz="2000" dirty="0" smtClean="0"/>
              <a:t> </a:t>
            </a:r>
            <a:r>
              <a:rPr lang="en-US" sz="2000" dirty="0" err="1" smtClean="0"/>
              <a:t>iste’molchilar</a:t>
            </a:r>
            <a:r>
              <a:rPr lang="en-US" sz="2000" dirty="0" smtClean="0"/>
              <a:t> </a:t>
            </a:r>
            <a:r>
              <a:rPr lang="en-US" sz="2000" dirty="0" err="1" smtClean="0"/>
              <a:t>eng</a:t>
            </a:r>
            <a:r>
              <a:rPr lang="en-US" sz="2000" dirty="0" smtClean="0"/>
              <a:t> </a:t>
            </a:r>
            <a:r>
              <a:rPr lang="en-US" sz="2000" dirty="0" err="1" smtClean="0"/>
              <a:t>katta</a:t>
            </a:r>
            <a:r>
              <a:rPr lang="en-US" sz="2000" dirty="0" smtClean="0"/>
              <a:t> </a:t>
            </a:r>
            <a:r>
              <a:rPr lang="en-US" sz="2000" dirty="0" err="1" smtClean="0"/>
              <a:t>guruhni</a:t>
            </a:r>
            <a:r>
              <a:rPr lang="en-US" sz="2000" dirty="0" smtClean="0"/>
              <a:t> </a:t>
            </a:r>
            <a:r>
              <a:rPr lang="en-US" sz="2000" dirty="0" err="1" smtClean="0"/>
              <a:t>tashkil</a:t>
            </a:r>
            <a:r>
              <a:rPr lang="en-US" sz="2000" dirty="0" smtClean="0"/>
              <a:t> </a:t>
            </a:r>
            <a:r>
              <a:rPr lang="en-US" sz="2000" dirty="0" err="1" smtClean="0"/>
              <a:t>etadi</a:t>
            </a:r>
            <a:r>
              <a:rPr lang="en-US" sz="2000" dirty="0" smtClean="0"/>
              <a:t>; b) </a:t>
            </a:r>
            <a:r>
              <a:rPr lang="en-US" sz="2000" dirty="0" err="1" smtClean="0"/>
              <a:t>yoritish</a:t>
            </a:r>
            <a:r>
              <a:rPr lang="en-US" sz="2000" dirty="0" smtClean="0"/>
              <a:t> </a:t>
            </a:r>
            <a:r>
              <a:rPr lang="en-US" sz="2000" dirty="0" err="1" smtClean="0"/>
              <a:t>uskunalari</a:t>
            </a:r>
            <a:r>
              <a:rPr lang="en-US" sz="2000" dirty="0" smtClean="0"/>
              <a:t>. </a:t>
            </a:r>
            <a:r>
              <a:rPr lang="en-US" sz="2000" dirty="0" err="1" smtClean="0"/>
              <a:t>Ko‘pincha</a:t>
            </a:r>
            <a:r>
              <a:rPr lang="en-US" sz="2000" dirty="0" smtClean="0"/>
              <a:t>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fazali</a:t>
            </a:r>
            <a:r>
              <a:rPr lang="en-US" sz="2000" dirty="0" smtClean="0"/>
              <a:t> </a:t>
            </a:r>
            <a:r>
              <a:rPr lang="en-US" sz="2000" dirty="0" err="1" smtClean="0"/>
              <a:t>iste’molchi</a:t>
            </a:r>
            <a:r>
              <a:rPr lang="en-US" sz="2000" dirty="0" smtClean="0"/>
              <a:t> </a:t>
            </a:r>
            <a:r>
              <a:rPr lang="en-US" sz="2000" dirty="0" err="1" smtClean="0"/>
              <a:t>bo‘lib</a:t>
            </a:r>
            <a:r>
              <a:rPr lang="en-US" sz="2000" dirty="0" smtClean="0"/>
              <a:t>, </a:t>
            </a:r>
            <a:r>
              <a:rPr lang="en-US" sz="2000" dirty="0" err="1" smtClean="0"/>
              <a:t>elektr</a:t>
            </a:r>
            <a:r>
              <a:rPr lang="en-US" sz="2000" dirty="0" smtClean="0"/>
              <a:t> </a:t>
            </a:r>
            <a:r>
              <a:rPr lang="en-US" sz="2000" dirty="0" err="1" smtClean="0"/>
              <a:t>energiyasi</a:t>
            </a:r>
            <a:r>
              <a:rPr lang="en-US" sz="2000" dirty="0" smtClean="0"/>
              <a:t> </a:t>
            </a:r>
            <a:r>
              <a:rPr lang="en-US" sz="2000" dirty="0" err="1" smtClean="0"/>
              <a:t>yoritish</a:t>
            </a:r>
            <a:r>
              <a:rPr lang="en-US" sz="2000" dirty="0" smtClean="0"/>
              <a:t> </a:t>
            </a:r>
            <a:r>
              <a:rPr lang="en-US" sz="2000" dirty="0" err="1" smtClean="0"/>
              <a:t>energiyasiga</a:t>
            </a:r>
            <a:r>
              <a:rPr lang="en-US" sz="2000" dirty="0" smtClean="0"/>
              <a:t> </a:t>
            </a:r>
            <a:r>
              <a:rPr lang="en-US" sz="2000" dirty="0" err="1" smtClean="0"/>
              <a:t>aylantiriladi</a:t>
            </a:r>
            <a:r>
              <a:rPr lang="en-US" sz="2000" dirty="0" smtClean="0"/>
              <a:t>. </a:t>
            </a:r>
            <a:r>
              <a:rPr lang="en-US" sz="2000" dirty="0" err="1" smtClean="0"/>
              <a:t>Umuman</a:t>
            </a:r>
            <a:r>
              <a:rPr lang="en-US" sz="2000" dirty="0" smtClean="0"/>
              <a:t> </a:t>
            </a:r>
            <a:r>
              <a:rPr lang="en-US" sz="2000" dirty="0" err="1" smtClean="0"/>
              <a:t>olganda</a:t>
            </a:r>
            <a:r>
              <a:rPr lang="en-US" sz="2000" dirty="0" smtClean="0"/>
              <a:t>, </a:t>
            </a:r>
            <a:r>
              <a:rPr lang="en-US" sz="2000" dirty="0" err="1" smtClean="0"/>
              <a:t>yoritish</a:t>
            </a:r>
            <a:r>
              <a:rPr lang="en-US" sz="2000" dirty="0" smtClean="0"/>
              <a:t> </a:t>
            </a:r>
            <a:r>
              <a:rPr lang="en-US" sz="2000" dirty="0" err="1" smtClean="0"/>
              <a:t>uchun</a:t>
            </a:r>
            <a:r>
              <a:rPr lang="en-US" sz="2000" dirty="0" smtClean="0"/>
              <a:t> </a:t>
            </a:r>
            <a:r>
              <a:rPr lang="en-US" sz="2000" dirty="0" err="1" smtClean="0"/>
              <a:t>umumiy</a:t>
            </a:r>
            <a:r>
              <a:rPr lang="en-US" sz="2000" dirty="0" smtClean="0"/>
              <a:t> </a:t>
            </a:r>
            <a:r>
              <a:rPr lang="en-US" sz="2000" dirty="0" err="1" smtClean="0"/>
              <a:t>quvvatning</a:t>
            </a:r>
            <a:r>
              <a:rPr lang="en-US" sz="2000" dirty="0" smtClean="0"/>
              <a:t> 10–15%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sarflanadi</a:t>
            </a:r>
            <a:r>
              <a:rPr lang="en-US" sz="2000" dirty="0" smtClean="0"/>
              <a:t>; d) </a:t>
            </a:r>
            <a:r>
              <a:rPr lang="en-US" sz="2000" dirty="0" err="1" smtClean="0"/>
              <a:t>elektrotermik</a:t>
            </a:r>
            <a:r>
              <a:rPr lang="en-US" sz="2000" dirty="0" smtClean="0"/>
              <a:t> </a:t>
            </a:r>
            <a:r>
              <a:rPr lang="en-US" sz="2000" dirty="0" err="1" smtClean="0"/>
              <a:t>yoki</a:t>
            </a:r>
            <a:r>
              <a:rPr lang="en-US" sz="2000" dirty="0" smtClean="0"/>
              <a:t> </a:t>
            </a:r>
            <a:r>
              <a:rPr lang="en-US" sz="2000" dirty="0" err="1" smtClean="0"/>
              <a:t>termik</a:t>
            </a:r>
            <a:r>
              <a:rPr lang="en-US" sz="2000" dirty="0" smtClean="0"/>
              <a:t> </a:t>
            </a:r>
            <a:r>
              <a:rPr lang="en-US" sz="2000" dirty="0" err="1" smtClean="0"/>
              <a:t>uskunalar</a:t>
            </a:r>
            <a:r>
              <a:rPr lang="en-US" sz="2000" dirty="0" smtClean="0"/>
              <a:t>. </a:t>
            </a:r>
            <a:r>
              <a:rPr lang="en-US" sz="2000" dirty="0" err="1" smtClean="0"/>
              <a:t>Elektr</a:t>
            </a:r>
            <a:r>
              <a:rPr lang="en-US" sz="2000" dirty="0" smtClean="0"/>
              <a:t> </a:t>
            </a:r>
            <a:r>
              <a:rPr lang="en-US" sz="2000" dirty="0" err="1" smtClean="0"/>
              <a:t>energiyasi</a:t>
            </a:r>
            <a:r>
              <a:rPr lang="en-US" sz="2000" dirty="0" smtClean="0"/>
              <a:t> </a:t>
            </a:r>
            <a:r>
              <a:rPr lang="en-US" sz="2000" dirty="0" err="1" smtClean="0"/>
              <a:t>issiqlik</a:t>
            </a:r>
            <a:r>
              <a:rPr lang="en-US" sz="2000" dirty="0" smtClean="0"/>
              <a:t> </a:t>
            </a:r>
            <a:r>
              <a:rPr lang="en-US" sz="2000" dirty="0" err="1" smtClean="0"/>
              <a:t>energiyasiga</a:t>
            </a:r>
            <a:r>
              <a:rPr lang="en-US" sz="2000" dirty="0" smtClean="0"/>
              <a:t> </a:t>
            </a:r>
            <a:r>
              <a:rPr lang="en-US" sz="2000" dirty="0" err="1" smtClean="0"/>
              <a:t>o‘zgartiriladi</a:t>
            </a:r>
            <a:r>
              <a:rPr lang="en-US" sz="2000" dirty="0" smtClean="0"/>
              <a:t>. </a:t>
            </a:r>
            <a:r>
              <a:rPr lang="en-US" sz="2000" dirty="0" err="1" smtClean="0"/>
              <a:t>Bunday</a:t>
            </a:r>
            <a:r>
              <a:rPr lang="en-US" sz="2000" dirty="0" smtClean="0"/>
              <a:t> </a:t>
            </a:r>
            <a:r>
              <a:rPr lang="en-US" sz="2000" dirty="0" err="1" smtClean="0"/>
              <a:t>iste’molchilarga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elektrotexnik</a:t>
            </a:r>
            <a:r>
              <a:rPr lang="en-US" sz="2000" dirty="0" smtClean="0"/>
              <a:t> </a:t>
            </a:r>
            <a:r>
              <a:rPr lang="en-US" sz="2000" dirty="0" err="1" smtClean="0"/>
              <a:t>po‘latning</a:t>
            </a:r>
            <a:r>
              <a:rPr lang="en-US" sz="2000" dirty="0" smtClean="0"/>
              <a:t> </a:t>
            </a:r>
            <a:r>
              <a:rPr lang="en-US" sz="2000" dirty="0" err="1" smtClean="0"/>
              <a:t>eng</a:t>
            </a:r>
            <a:r>
              <a:rPr lang="en-US" sz="2000" dirty="0" smtClean="0"/>
              <a:t> </a:t>
            </a:r>
            <a:r>
              <a:rPr lang="en-US" sz="2000" dirty="0" err="1" smtClean="0"/>
              <a:t>sifatli</a:t>
            </a:r>
            <a:r>
              <a:rPr lang="en-US" sz="2000" dirty="0" smtClean="0"/>
              <a:t> </a:t>
            </a:r>
            <a:r>
              <a:rPr lang="en-US" sz="2000" dirty="0" err="1" smtClean="0"/>
              <a:t>ko‘rinishlarini</a:t>
            </a:r>
            <a:r>
              <a:rPr lang="en-US" sz="2000" dirty="0" smtClean="0"/>
              <a:t> </a:t>
            </a:r>
            <a:r>
              <a:rPr lang="en-US" sz="2000" dirty="0" err="1" smtClean="0"/>
              <a:t>ishlab</a:t>
            </a:r>
            <a:r>
              <a:rPr lang="en-US" sz="2000" dirty="0" smtClean="0"/>
              <a:t> </a:t>
            </a:r>
            <a:r>
              <a:rPr lang="en-US" sz="2000" dirty="0" err="1" smtClean="0"/>
              <a:t>chiqaruvchi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elektrotermik</a:t>
            </a:r>
            <a:r>
              <a:rPr lang="en-US" sz="2000" dirty="0" smtClean="0"/>
              <a:t> </a:t>
            </a:r>
            <a:r>
              <a:rPr lang="en-US" sz="2000" dirty="0" err="1" smtClean="0"/>
              <a:t>uskunalar</a:t>
            </a:r>
            <a:r>
              <a:rPr lang="en-US" sz="2000" dirty="0" smtClean="0"/>
              <a:t> </a:t>
            </a:r>
            <a:r>
              <a:rPr lang="en-US" sz="2000" dirty="0" err="1" smtClean="0"/>
              <a:t>kiradi</a:t>
            </a:r>
            <a:r>
              <a:rPr lang="en-US" sz="2000" dirty="0" smtClean="0"/>
              <a:t>; e) </a:t>
            </a:r>
            <a:r>
              <a:rPr lang="en-US" sz="2000" dirty="0" err="1" smtClean="0"/>
              <a:t>elektrotexnologik</a:t>
            </a:r>
            <a:r>
              <a:rPr lang="en-US" sz="2000" dirty="0" smtClean="0"/>
              <a:t> </a:t>
            </a:r>
            <a:r>
              <a:rPr lang="en-US" sz="2000" dirty="0" err="1" smtClean="0"/>
              <a:t>uskunalar</a:t>
            </a:r>
            <a:r>
              <a:rPr lang="en-US" sz="2000" dirty="0" smtClean="0"/>
              <a:t>. </a:t>
            </a:r>
            <a:r>
              <a:rPr lang="en-US" sz="2000" dirty="0" err="1" smtClean="0"/>
              <a:t>Elektr</a:t>
            </a:r>
            <a:r>
              <a:rPr lang="en-US" sz="2000" dirty="0" smtClean="0"/>
              <a:t> </a:t>
            </a:r>
            <a:r>
              <a:rPr lang="en-US" sz="2000" dirty="0" err="1" smtClean="0"/>
              <a:t>energiyasi</a:t>
            </a:r>
            <a:r>
              <a:rPr lang="en-US" sz="2000" dirty="0" smtClean="0"/>
              <a:t> </a:t>
            </a:r>
            <a:r>
              <a:rPr lang="en-US" sz="2000" dirty="0" err="1" smtClean="0"/>
              <a:t>bevosita</a:t>
            </a:r>
            <a:r>
              <a:rPr lang="en-US" sz="2000" dirty="0" smtClean="0"/>
              <a:t> </a:t>
            </a:r>
            <a:r>
              <a:rPr lang="en-US" sz="2000" dirty="0" err="1" smtClean="0"/>
              <a:t>ishlab</a:t>
            </a:r>
            <a:r>
              <a:rPr lang="en-US" sz="2000" dirty="0" smtClean="0"/>
              <a:t> </a:t>
            </a:r>
            <a:r>
              <a:rPr lang="en-US" sz="2000" dirty="0" err="1" smtClean="0"/>
              <a:t>chiqarish</a:t>
            </a:r>
            <a:r>
              <a:rPr lang="en-US" sz="2000" dirty="0" smtClean="0"/>
              <a:t> </a:t>
            </a:r>
            <a:r>
              <a:rPr lang="en-US" sz="2000" dirty="0" err="1" smtClean="0"/>
              <a:t>texnologiyalarida</a:t>
            </a:r>
            <a:r>
              <a:rPr lang="en-US" sz="2000" dirty="0" smtClean="0"/>
              <a:t> </a:t>
            </a:r>
            <a:r>
              <a:rPr lang="en-US" sz="2000" dirty="0" err="1" smtClean="0"/>
              <a:t>ishlatiladi</a:t>
            </a:r>
            <a:r>
              <a:rPr lang="en-US" sz="2000" dirty="0" smtClean="0"/>
              <a:t>. </a:t>
            </a:r>
            <a:r>
              <a:rPr lang="en-US" sz="2000" dirty="0" err="1" smtClean="0"/>
              <a:t>Masalan</a:t>
            </a:r>
            <a:r>
              <a:rPr lang="en-US" sz="2000" dirty="0" smtClean="0"/>
              <a:t>, </a:t>
            </a:r>
            <a:r>
              <a:rPr lang="en-US" sz="2000" dirty="0" err="1" smtClean="0"/>
              <a:t>elektrolit</a:t>
            </a:r>
            <a:r>
              <a:rPr lang="en-US" sz="2000" dirty="0" smtClean="0"/>
              <a:t> </a:t>
            </a:r>
            <a:r>
              <a:rPr lang="en-US" sz="2000" dirty="0" err="1" smtClean="0"/>
              <a:t>uskunalari</a:t>
            </a:r>
            <a:r>
              <a:rPr lang="en-US" sz="2000" dirty="0" smtClean="0"/>
              <a:t>, </a:t>
            </a:r>
            <a:r>
              <a:rPr lang="en-US" sz="2000" dirty="0" err="1" smtClean="0"/>
              <a:t>elektr</a:t>
            </a:r>
            <a:r>
              <a:rPr lang="en-US" sz="2000" dirty="0" smtClean="0"/>
              <a:t> </a:t>
            </a:r>
            <a:r>
              <a:rPr lang="en-US" sz="2000" dirty="0" err="1" smtClean="0"/>
              <a:t>payvandlash</a:t>
            </a:r>
            <a:r>
              <a:rPr lang="en-US" sz="2000" dirty="0" smtClean="0"/>
              <a:t>, </a:t>
            </a:r>
            <a:r>
              <a:rPr lang="en-US" sz="2000" dirty="0" err="1" smtClean="0"/>
              <a:t>chigitni</a:t>
            </a:r>
            <a:r>
              <a:rPr lang="en-US" sz="2000" dirty="0" smtClean="0"/>
              <a:t> </a:t>
            </a:r>
            <a:r>
              <a:rPr lang="en-US" sz="2000" dirty="0" err="1" smtClean="0"/>
              <a:t>saralash</a:t>
            </a:r>
            <a:r>
              <a:rPr lang="en-US" sz="2000" dirty="0" smtClean="0"/>
              <a:t> </a:t>
            </a:r>
            <a:r>
              <a:rPr lang="en-US" sz="2000" dirty="0" err="1" smtClean="0"/>
              <a:t>va</a:t>
            </a:r>
            <a:r>
              <a:rPr lang="en-US" sz="2000" dirty="0" smtClean="0"/>
              <a:t> </a:t>
            </a:r>
            <a:r>
              <a:rPr lang="en-US" sz="2000" dirty="0" err="1" smtClean="0"/>
              <a:t>hokazo</a:t>
            </a:r>
            <a:r>
              <a:rPr lang="en-US" sz="2000" dirty="0" smtClean="0"/>
              <a:t>. </a:t>
            </a:r>
            <a:r>
              <a:rPr lang="en-US" sz="2000" dirty="0" err="1" smtClean="0"/>
              <a:t>Har</a:t>
            </a:r>
            <a:r>
              <a:rPr lang="en-US" sz="2000" dirty="0" smtClean="0"/>
              <a:t>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iste’molchining</a:t>
            </a:r>
            <a:r>
              <a:rPr lang="en-US" sz="2000" dirty="0" smtClean="0"/>
              <a:t> </a:t>
            </a:r>
            <a:r>
              <a:rPr lang="en-US" sz="2000" dirty="0" err="1" smtClean="0"/>
              <a:t>smena</a:t>
            </a:r>
            <a:r>
              <a:rPr lang="en-US" sz="2000" dirty="0" smtClean="0"/>
              <a:t>, </a:t>
            </a:r>
            <a:r>
              <a:rPr lang="en-US" sz="2000" dirty="0" err="1" smtClean="0"/>
              <a:t>sutka</a:t>
            </a:r>
            <a:r>
              <a:rPr lang="en-US" sz="2000" dirty="0" smtClean="0"/>
              <a:t>, </a:t>
            </a:r>
            <a:r>
              <a:rPr lang="en-US" sz="2000" dirty="0" err="1" smtClean="0"/>
              <a:t>kvartal</a:t>
            </a:r>
            <a:r>
              <a:rPr lang="en-US" sz="2000" dirty="0" smtClean="0"/>
              <a:t> </a:t>
            </a:r>
            <a:r>
              <a:rPr lang="en-US" sz="2000" dirty="0" err="1" smtClean="0"/>
              <a:t>va</a:t>
            </a:r>
            <a:r>
              <a:rPr lang="en-US" sz="2000" dirty="0" smtClean="0"/>
              <a:t> </a:t>
            </a:r>
            <a:r>
              <a:rPr lang="en-US" sz="2000" dirty="0" err="1" smtClean="0"/>
              <a:t>yil</a:t>
            </a:r>
            <a:r>
              <a:rPr lang="en-US" sz="2000" dirty="0" smtClean="0"/>
              <a:t> </a:t>
            </a:r>
            <a:r>
              <a:rPr lang="en-US" sz="2000" dirty="0" err="1" smtClean="0"/>
              <a:t>davomidagi</a:t>
            </a:r>
            <a:r>
              <a:rPr lang="en-US" sz="2000" dirty="0" smtClean="0"/>
              <a:t> </a:t>
            </a:r>
            <a:r>
              <a:rPr lang="en-US" sz="2000" dirty="0" err="1" smtClean="0"/>
              <a:t>iste’mol</a:t>
            </a:r>
            <a:r>
              <a:rPr lang="en-US" sz="2000" dirty="0" smtClean="0"/>
              <a:t> </a:t>
            </a:r>
            <a:r>
              <a:rPr lang="en-US" sz="2000" dirty="0" err="1" smtClean="0"/>
              <a:t>qilgan</a:t>
            </a:r>
            <a:r>
              <a:rPr lang="en-US" sz="2000" dirty="0" smtClean="0"/>
              <a:t> </a:t>
            </a:r>
            <a:r>
              <a:rPr lang="en-US" sz="2000" dirty="0" err="1" smtClean="0"/>
              <a:t>quvvati</a:t>
            </a:r>
            <a:r>
              <a:rPr lang="en-US" sz="2000" dirty="0" smtClean="0"/>
              <a:t> </a:t>
            </a:r>
            <a:r>
              <a:rPr lang="en-US" sz="2000" dirty="0" err="1" smtClean="0"/>
              <a:t>grafiklari</a:t>
            </a:r>
            <a:r>
              <a:rPr lang="en-US" sz="2000" dirty="0" smtClean="0"/>
              <a:t> </a:t>
            </a:r>
            <a:r>
              <a:rPr lang="en-US" sz="2000" dirty="0" err="1" smtClean="0"/>
              <a:t>olinadi</a:t>
            </a:r>
            <a:r>
              <a:rPr lang="en-US" sz="2000" dirty="0" smtClean="0"/>
              <a:t>. Bu </a:t>
            </a:r>
            <a:r>
              <a:rPr lang="en-US" sz="2000" dirty="0" err="1" smtClean="0"/>
              <a:t>grafiklar</a:t>
            </a:r>
            <a:r>
              <a:rPr lang="en-US" sz="2000" dirty="0" smtClean="0"/>
              <a:t> </a:t>
            </a:r>
            <a:r>
              <a:rPr lang="en-US" sz="2000" dirty="0" err="1" smtClean="0"/>
              <a:t>elektr</a:t>
            </a:r>
            <a:r>
              <a:rPr lang="en-US" sz="2000" dirty="0" smtClean="0"/>
              <a:t> </a:t>
            </a:r>
            <a:r>
              <a:rPr lang="en-US" sz="2000" dirty="0" err="1" smtClean="0"/>
              <a:t>iste’molini</a:t>
            </a:r>
            <a:r>
              <a:rPr lang="en-US" sz="2000" dirty="0" smtClean="0"/>
              <a:t> </a:t>
            </a:r>
            <a:r>
              <a:rPr lang="en-US" sz="2000" dirty="0" err="1" smtClean="0"/>
              <a:t>hisoblash</a:t>
            </a:r>
            <a:r>
              <a:rPr lang="en-US" sz="2000" dirty="0" smtClean="0"/>
              <a:t>, </a:t>
            </a:r>
            <a:r>
              <a:rPr lang="en-US" sz="2000" dirty="0" err="1" smtClean="0"/>
              <a:t>iste’molchi</a:t>
            </a:r>
            <a:r>
              <a:rPr lang="en-US" sz="2000" dirty="0" smtClean="0"/>
              <a:t> </a:t>
            </a:r>
            <a:r>
              <a:rPr lang="en-US" sz="2000" dirty="0" err="1" smtClean="0"/>
              <a:t>va</a:t>
            </a:r>
            <a:r>
              <a:rPr lang="en-US" sz="2000" dirty="0" smtClean="0"/>
              <a:t> </a:t>
            </a:r>
            <a:r>
              <a:rPr lang="en-US" sz="2000" dirty="0" err="1" smtClean="0"/>
              <a:t>tarmoq</a:t>
            </a:r>
            <a:r>
              <a:rPr lang="en-US" sz="2000" dirty="0" smtClean="0"/>
              <a:t> o ‘</a:t>
            </a:r>
            <a:r>
              <a:rPr lang="en-US" sz="2000" dirty="0" err="1" smtClean="0"/>
              <a:t>rtasidagi</a:t>
            </a:r>
            <a:r>
              <a:rPr lang="en-US" sz="2000" dirty="0" smtClean="0"/>
              <a:t> </a:t>
            </a:r>
            <a:r>
              <a:rPr lang="en-US" sz="2000" dirty="0" err="1" smtClean="0"/>
              <a:t>oldi-sotdi</a:t>
            </a:r>
            <a:r>
              <a:rPr lang="en-US" sz="2000" dirty="0" smtClean="0"/>
              <a:t> </a:t>
            </a:r>
            <a:r>
              <a:rPr lang="en-US" sz="2000" dirty="0" err="1" smtClean="0"/>
              <a:t>munosabatlari</a:t>
            </a:r>
            <a:r>
              <a:rPr lang="en-US" sz="2000" dirty="0" smtClean="0"/>
              <a:t> </a:t>
            </a:r>
            <a:r>
              <a:rPr lang="en-US" sz="2000" dirty="0" err="1" smtClean="0"/>
              <a:t>va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elektrotexnik</a:t>
            </a:r>
            <a:r>
              <a:rPr lang="en-US" sz="2000" dirty="0" smtClean="0"/>
              <a:t> </a:t>
            </a:r>
            <a:r>
              <a:rPr lang="en-US" sz="2000" dirty="0" err="1" smtClean="0"/>
              <a:t>uskunalarni</a:t>
            </a:r>
            <a:r>
              <a:rPr lang="en-US" sz="2000" dirty="0" smtClean="0"/>
              <a:t> </a:t>
            </a:r>
            <a:r>
              <a:rPr lang="en-US" sz="2000" dirty="0" err="1" smtClean="0"/>
              <a:t>tanlashda</a:t>
            </a:r>
            <a:r>
              <a:rPr lang="en-US" sz="2000" dirty="0" smtClean="0"/>
              <a:t> </a:t>
            </a:r>
            <a:r>
              <a:rPr lang="en-US" sz="2000" dirty="0" err="1" smtClean="0"/>
              <a:t>katta</a:t>
            </a:r>
            <a:r>
              <a:rPr lang="en-US" sz="2000" dirty="0" smtClean="0"/>
              <a:t> </a:t>
            </a:r>
            <a:r>
              <a:rPr lang="en-US" sz="2000" dirty="0" err="1" smtClean="0"/>
              <a:t>ahamiyatga</a:t>
            </a:r>
            <a:r>
              <a:rPr lang="en-US" sz="2000" dirty="0" smtClean="0"/>
              <a:t> </a:t>
            </a:r>
            <a:r>
              <a:rPr lang="en-US" sz="2000" dirty="0" err="1" smtClean="0"/>
              <a:t>ega</a:t>
            </a:r>
            <a:r>
              <a:rPr lang="en-US" sz="2000" dirty="0" smtClean="0"/>
              <a:t>. </a:t>
            </a:r>
            <a:r>
              <a:rPr lang="en-US" sz="2000" dirty="0" err="1" smtClean="0"/>
              <a:t>Har</a:t>
            </a:r>
            <a:r>
              <a:rPr lang="en-US" sz="2000" dirty="0" smtClean="0"/>
              <a:t>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ishlab</a:t>
            </a:r>
            <a:r>
              <a:rPr lang="en-US" sz="2000" dirty="0" smtClean="0"/>
              <a:t> </a:t>
            </a:r>
            <a:r>
              <a:rPr lang="en-US" sz="2000" dirty="0" err="1" smtClean="0"/>
              <a:t>chiqarishning</a:t>
            </a:r>
            <a:r>
              <a:rPr lang="en-US" sz="2000" dirty="0" smtClean="0"/>
              <a:t> </a:t>
            </a:r>
            <a:r>
              <a:rPr lang="en-US" sz="2000" dirty="0" err="1" smtClean="0"/>
              <a:t>o‘ziga</a:t>
            </a:r>
            <a:r>
              <a:rPr lang="en-US" sz="2000" dirty="0" smtClean="0"/>
              <a:t> </a:t>
            </a:r>
            <a:r>
              <a:rPr lang="en-US" sz="2000" dirty="0" err="1" smtClean="0"/>
              <a:t>xos</a:t>
            </a:r>
            <a:r>
              <a:rPr lang="en-US" sz="2000" dirty="0" smtClean="0"/>
              <a:t> </a:t>
            </a:r>
            <a:r>
              <a:rPr lang="en-US" sz="2000" dirty="0" err="1" smtClean="0"/>
              <a:t>iste’mol</a:t>
            </a:r>
            <a:r>
              <a:rPr lang="en-US" sz="2000" dirty="0" smtClean="0"/>
              <a:t> </a:t>
            </a:r>
            <a:r>
              <a:rPr lang="en-US" sz="2000" dirty="0" err="1" smtClean="0"/>
              <a:t>grafigi</a:t>
            </a:r>
            <a:r>
              <a:rPr lang="en-US" sz="2000" dirty="0" smtClean="0"/>
              <a:t> </a:t>
            </a:r>
            <a:r>
              <a:rPr lang="en-US" sz="2000" dirty="0" err="1" smtClean="0"/>
              <a:t>mavjud</a:t>
            </a:r>
            <a:r>
              <a:rPr lang="en-US" sz="2000" dirty="0" smtClean="0"/>
              <a:t> </a:t>
            </a:r>
            <a:r>
              <a:rPr lang="en-US" sz="2000" dirty="0" err="1" smtClean="0"/>
              <a:t>va</a:t>
            </a:r>
            <a:r>
              <a:rPr lang="en-US" sz="2000" dirty="0" smtClean="0"/>
              <a:t> </a:t>
            </a:r>
            <a:r>
              <a:rPr lang="en-US" sz="2000" dirty="0" err="1" smtClean="0"/>
              <a:t>bu</a:t>
            </a:r>
            <a:r>
              <a:rPr lang="en-US" sz="2000" dirty="0" smtClean="0"/>
              <a:t> </a:t>
            </a:r>
            <a:r>
              <a:rPr lang="en-US" sz="2000" dirty="0" err="1" smtClean="0"/>
              <a:t>grafiklar</a:t>
            </a:r>
            <a:r>
              <a:rPr lang="en-US" sz="2000" dirty="0" smtClean="0"/>
              <a:t> </a:t>
            </a:r>
            <a:r>
              <a:rPr lang="en-US" sz="2000" dirty="0" err="1" smtClean="0"/>
              <a:t>ma’lumotnomalarda</a:t>
            </a:r>
            <a:r>
              <a:rPr lang="en-US" sz="2000" dirty="0" smtClean="0"/>
              <a:t> </a:t>
            </a:r>
            <a:r>
              <a:rPr lang="en-US" sz="2000" dirty="0" err="1" smtClean="0"/>
              <a:t>ko‘rsatiladi</a:t>
            </a:r>
            <a:r>
              <a:rPr lang="en-US" sz="2000" dirty="0" smtClean="0"/>
              <a:t>. </a:t>
            </a:r>
            <a:r>
              <a:rPr lang="en-US" sz="2000" dirty="0" err="1" smtClean="0"/>
              <a:t>Shuni</a:t>
            </a:r>
            <a:r>
              <a:rPr lang="en-US" sz="2000" dirty="0" smtClean="0"/>
              <a:t> </a:t>
            </a:r>
            <a:r>
              <a:rPr lang="en-US" sz="2000" dirty="0" err="1" smtClean="0"/>
              <a:t>ta’kidlab</a:t>
            </a:r>
            <a:r>
              <a:rPr lang="en-US" sz="2000" dirty="0" smtClean="0"/>
              <a:t> </a:t>
            </a:r>
            <a:r>
              <a:rPr lang="en-US" sz="2000" dirty="0" err="1" smtClean="0"/>
              <a:t>o‘tish</a:t>
            </a:r>
            <a:r>
              <a:rPr lang="en-US" sz="2000" dirty="0" smtClean="0"/>
              <a:t> </a:t>
            </a:r>
            <a:r>
              <a:rPr lang="en-US" sz="2000" dirty="0" err="1" smtClean="0"/>
              <a:t>kerakki</a:t>
            </a:r>
            <a:r>
              <a:rPr lang="en-US" sz="2000" dirty="0" smtClean="0"/>
              <a:t>, </a:t>
            </a:r>
            <a:r>
              <a:rPr lang="en-US" sz="2000" dirty="0" err="1" smtClean="0"/>
              <a:t>ma’lumotnomalarda</a:t>
            </a:r>
            <a:r>
              <a:rPr lang="en-US" sz="2000" dirty="0" smtClean="0"/>
              <a:t> </a:t>
            </a:r>
            <a:r>
              <a:rPr lang="en-US" sz="2000" dirty="0" err="1" smtClean="0"/>
              <a:t>keltirilgan</a:t>
            </a:r>
            <a:r>
              <a:rPr lang="en-US" sz="2000" dirty="0" smtClean="0"/>
              <a:t> </a:t>
            </a:r>
            <a:r>
              <a:rPr lang="en-US" sz="2000" dirty="0" err="1" smtClean="0"/>
              <a:t>grafiklar</a:t>
            </a:r>
            <a:r>
              <a:rPr lang="en-US" sz="2000" dirty="0" smtClean="0"/>
              <a:t> </a:t>
            </a:r>
            <a:r>
              <a:rPr lang="en-US" sz="2000" dirty="0" err="1" smtClean="0"/>
              <a:t>Rossiya</a:t>
            </a:r>
            <a:r>
              <a:rPr lang="en-US" sz="2000" dirty="0" smtClean="0"/>
              <a:t> </a:t>
            </a:r>
            <a:r>
              <a:rPr lang="en-US" sz="2000" dirty="0" err="1" smtClean="0"/>
              <a:t>ob-havosiga</a:t>
            </a:r>
            <a:r>
              <a:rPr lang="en-US" sz="2000" dirty="0" smtClean="0"/>
              <a:t> </a:t>
            </a:r>
            <a:r>
              <a:rPr lang="en-US" sz="2000" dirty="0" err="1" smtClean="0"/>
              <a:t>moslangan</a:t>
            </a:r>
            <a:r>
              <a:rPr lang="en-US" sz="2000" dirty="0" smtClean="0"/>
              <a:t>. </a:t>
            </a:r>
            <a:r>
              <a:rPr lang="en-US" sz="2000" dirty="0" err="1" smtClean="0"/>
              <a:t>Iste’mol</a:t>
            </a:r>
            <a:r>
              <a:rPr lang="en-US" sz="2000" dirty="0" smtClean="0"/>
              <a:t> </a:t>
            </a:r>
            <a:r>
              <a:rPr lang="en-US" sz="2000" dirty="0" err="1" smtClean="0"/>
              <a:t>grafiklari</a:t>
            </a:r>
            <a:r>
              <a:rPr lang="en-US" sz="2000" dirty="0" smtClean="0"/>
              <a:t> </a:t>
            </a:r>
            <a:r>
              <a:rPr lang="en-US" sz="2000" dirty="0" err="1" smtClean="0"/>
              <a:t>o‘lchash</a:t>
            </a:r>
            <a:r>
              <a:rPr lang="en-US" sz="2000" dirty="0" smtClean="0"/>
              <a:t> </a:t>
            </a:r>
            <a:r>
              <a:rPr lang="en-US" sz="2000" dirty="0" err="1" smtClean="0"/>
              <a:t>asboblari</a:t>
            </a:r>
            <a:r>
              <a:rPr lang="en-US" sz="2000" dirty="0" smtClean="0"/>
              <a:t> </a:t>
            </a:r>
            <a:r>
              <a:rPr lang="en-US" sz="2000" dirty="0" err="1" smtClean="0"/>
              <a:t>yordamida</a:t>
            </a:r>
            <a:r>
              <a:rPr lang="en-US" sz="2000" dirty="0" smtClean="0"/>
              <a:t> </a:t>
            </a:r>
            <a:r>
              <a:rPr lang="en-US" sz="2000" dirty="0" err="1" smtClean="0"/>
              <a:t>aniqlab</a:t>
            </a:r>
            <a:r>
              <a:rPr lang="en-US" sz="2000" dirty="0" smtClean="0"/>
              <a:t> </a:t>
            </a:r>
            <a:r>
              <a:rPr lang="en-US" sz="2000" dirty="0" err="1" smtClean="0"/>
              <a:t>olinadi</a:t>
            </a:r>
            <a:r>
              <a:rPr lang="en-US" sz="2000" dirty="0" smtClean="0"/>
              <a:t>. </a:t>
            </a:r>
            <a:r>
              <a:rPr lang="en-US" sz="2000" dirty="0" err="1" smtClean="0"/>
              <a:t>Ikki</a:t>
            </a:r>
            <a:r>
              <a:rPr lang="en-US" sz="2000" dirty="0" smtClean="0"/>
              <a:t> </a:t>
            </a:r>
            <a:r>
              <a:rPr lang="en-US" sz="2000" dirty="0" err="1" smtClean="0"/>
              <a:t>xil</a:t>
            </a:r>
            <a:r>
              <a:rPr lang="en-US" sz="2000" dirty="0" smtClean="0"/>
              <a:t> </a:t>
            </a:r>
            <a:r>
              <a:rPr lang="en-US" sz="2000" dirty="0" err="1" smtClean="0"/>
              <a:t>o‘lchash</a:t>
            </a:r>
            <a:r>
              <a:rPr lang="en-US" sz="2000" dirty="0" smtClean="0"/>
              <a:t> </a:t>
            </a:r>
            <a:r>
              <a:rPr lang="en-US" sz="2000" dirty="0" err="1" smtClean="0"/>
              <a:t>asbobi</a:t>
            </a:r>
            <a:r>
              <a:rPr lang="en-US" sz="2000" dirty="0" smtClean="0"/>
              <a:t> bor. </a:t>
            </a:r>
            <a:r>
              <a:rPr lang="en-US" sz="2000" dirty="0" err="1" smtClean="0"/>
              <a:t>Birinchisi</a:t>
            </a:r>
            <a:r>
              <a:rPr lang="en-US" sz="2000" dirty="0" smtClean="0"/>
              <a:t> </a:t>
            </a:r>
            <a:r>
              <a:rPr lang="en-US" sz="2000" dirty="0" err="1" smtClean="0"/>
              <a:t>iste’molni</a:t>
            </a:r>
            <a:r>
              <a:rPr lang="en-US" sz="2000" dirty="0" smtClean="0"/>
              <a:t> </a:t>
            </a:r>
            <a:r>
              <a:rPr lang="en-US" sz="2000" dirty="0" err="1" smtClean="0"/>
              <a:t>uzluksiz</a:t>
            </a:r>
            <a:r>
              <a:rPr lang="en-US" sz="2000" dirty="0" smtClean="0"/>
              <a:t> </a:t>
            </a:r>
            <a:r>
              <a:rPr lang="en-US" sz="2000" dirty="0" err="1" smtClean="0"/>
              <a:t>o‘lchaydigan</a:t>
            </a:r>
            <a:r>
              <a:rPr lang="en-US" sz="2000" dirty="0" smtClean="0"/>
              <a:t> </a:t>
            </a:r>
            <a:r>
              <a:rPr lang="en-US" sz="2000" dirty="0" err="1" smtClean="0"/>
              <a:t>asbob</a:t>
            </a:r>
            <a:r>
              <a:rPr lang="en-US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270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606" y="0"/>
            <a:ext cx="11051127" cy="1608083"/>
          </a:xfrm>
        </p:spPr>
        <p:txBody>
          <a:bodyPr>
            <a:noAutofit/>
          </a:bodyPr>
          <a:lstStyle/>
          <a:p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Elektr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o‘lchash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asbobining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bu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turi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bilan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olingan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iste’mol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grafigi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8-rasmda,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elektr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hisoblagichidan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17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olingan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ma’lumot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asosida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tuzilgan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iste’mol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grafigi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9-rasmda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ko‘rsatilgan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Ko‘rinib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turibdiki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, 8-rasmdagi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grafik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aniqligi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yuqori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chunki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har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bir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nuqtaning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iste’moli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o‘lchanadi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. 9-rasmda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ko‘rsatilgan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grafikda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esa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umumiy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iste’mol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oddiy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yig‘indi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asosida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aniqlangan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Ikkinchi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usul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aniqligi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uncha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yuqori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bo‘lmasa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ham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oddiy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Ko‘pincha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aynan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ana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shu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usul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muhandislik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hisoblarida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qo‘llanadi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576" t="24359" r="30404" b="19550"/>
          <a:stretch/>
        </p:blipFill>
        <p:spPr>
          <a:xfrm>
            <a:off x="457200" y="1986833"/>
            <a:ext cx="9601201" cy="464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691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Koliko vati ima kilovat? Što je kilovat sat? Koliko električne energije  troši električni kota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Koliko vati ima kilovat? Što je kilovat sat? Koliko električne energije  troši električni kot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76" y="7937"/>
            <a:ext cx="976510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682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1094609" y="547795"/>
            <a:ext cx="9801391" cy="5909095"/>
            <a:chOff x="1119" y="2118"/>
            <a:chExt cx="10080" cy="13380"/>
          </a:xfrm>
        </p:grpSpPr>
        <p:sp>
          <p:nvSpPr>
            <p:cNvPr id="5" name="AutoShape 344"/>
            <p:cNvSpPr>
              <a:spLocks noChangeArrowheads="1"/>
            </p:cNvSpPr>
            <p:nvPr/>
          </p:nvSpPr>
          <p:spPr bwMode="auto">
            <a:xfrm>
              <a:off x="4359" y="2298"/>
              <a:ext cx="6840" cy="12960"/>
            </a:xfrm>
            <a:prstGeom prst="foldedCorner">
              <a:avLst>
                <a:gd name="adj" fmla="val 12500"/>
              </a:avLst>
            </a:prstGeom>
            <a:solidFill>
              <a:srgbClr val="800000"/>
            </a:solidFill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6" name="AutoShape 345"/>
            <p:cNvSpPr>
              <a:spLocks noChangeArrowheads="1"/>
            </p:cNvSpPr>
            <p:nvPr/>
          </p:nvSpPr>
          <p:spPr bwMode="auto">
            <a:xfrm>
              <a:off x="4029" y="2118"/>
              <a:ext cx="6840" cy="12960"/>
            </a:xfrm>
            <a:prstGeom prst="foldedCorner">
              <a:avLst>
                <a:gd name="adj" fmla="val 12500"/>
              </a:avLst>
            </a:prstGeom>
            <a:solidFill>
              <a:srgbClr val="FAECF7"/>
            </a:solidFill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7" name="AutoShape 346"/>
            <p:cNvSpPr>
              <a:spLocks noChangeArrowheads="1"/>
            </p:cNvSpPr>
            <p:nvPr/>
          </p:nvSpPr>
          <p:spPr bwMode="auto">
            <a:xfrm>
              <a:off x="1299" y="2718"/>
              <a:ext cx="2700" cy="12780"/>
            </a:xfrm>
            <a:prstGeom prst="stripedRightArrow">
              <a:avLst>
                <a:gd name="adj1" fmla="val 50000"/>
                <a:gd name="adj2" fmla="val 25000"/>
              </a:avLst>
            </a:prstGeom>
            <a:solidFill>
              <a:srgbClr val="800000"/>
            </a:solidFill>
            <a:ln w="25400">
              <a:solidFill>
                <a:srgbClr val="9933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8" name="AutoShape 347"/>
            <p:cNvSpPr>
              <a:spLocks noChangeArrowheads="1"/>
            </p:cNvSpPr>
            <p:nvPr/>
          </p:nvSpPr>
          <p:spPr bwMode="auto">
            <a:xfrm>
              <a:off x="1119" y="2538"/>
              <a:ext cx="2700" cy="12780"/>
            </a:xfrm>
            <a:prstGeom prst="stripedRightArrow">
              <a:avLst>
                <a:gd name="adj1" fmla="val 50000"/>
                <a:gd name="adj2" fmla="val 25000"/>
              </a:avLst>
            </a:prstGeom>
            <a:solidFill>
              <a:srgbClr val="F7E1F3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9" name="Text Box 348"/>
            <p:cNvSpPr txBox="1">
              <a:spLocks noChangeArrowheads="1"/>
            </p:cNvSpPr>
            <p:nvPr/>
          </p:nvSpPr>
          <p:spPr bwMode="auto">
            <a:xfrm>
              <a:off x="1854" y="6174"/>
              <a:ext cx="1440" cy="6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 indent="381000" algn="ctr">
                <a:spcAft>
                  <a:spcPts val="0"/>
                </a:spcAft>
              </a:pPr>
              <a:r>
                <a:rPr lang="uz-Cyrl-UZ" sz="1800" b="1">
                  <a:solidFill>
                    <a:srgbClr val="800000"/>
                  </a:solidFill>
                  <a:effectLst/>
                  <a:latin typeface="Gill Sans Ultra Bold" panose="020B0A02020104020203" pitchFamily="34" charset="0"/>
                  <a:ea typeface="Times New Roman" panose="02020603050405020304" pitchFamily="18" charset="0"/>
                </a:rPr>
                <a:t>O’ZGARUVCHAN TOK</a:t>
              </a:r>
              <a:endParaRPr lang="ru-RU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 Box 349"/>
            <p:cNvSpPr txBox="1">
              <a:spLocks noChangeArrowheads="1"/>
            </p:cNvSpPr>
            <p:nvPr/>
          </p:nvSpPr>
          <p:spPr bwMode="auto">
            <a:xfrm>
              <a:off x="4194" y="2394"/>
              <a:ext cx="612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z-Cyrl-UZ" sz="16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1. </a:t>
              </a:r>
              <a:r>
                <a:rPr lang="en-US" sz="16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uz-Cyrl-UZ" sz="16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iymati o’zgaruvchan, ammо yunalishi o’zgarmaydigan tоk</a:t>
              </a:r>
              <a:endParaRPr lang="ru-R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350"/>
            <p:cNvSpPr txBox="1">
              <a:spLocks noChangeArrowheads="1"/>
            </p:cNvSpPr>
            <p:nvPr/>
          </p:nvSpPr>
          <p:spPr bwMode="auto">
            <a:xfrm>
              <a:off x="4374" y="6174"/>
              <a:ext cx="61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US" sz="16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uz-Cyrl-UZ" sz="16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16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uz-Cyrl-UZ" sz="16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iymati va yunalishi o’zgaruvchan tоk</a:t>
              </a:r>
              <a:endParaRPr lang="ru-R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351"/>
            <p:cNvSpPr txBox="1">
              <a:spLocks noChangeArrowheads="1"/>
            </p:cNvSpPr>
            <p:nvPr/>
          </p:nvSpPr>
          <p:spPr bwMode="auto">
            <a:xfrm>
              <a:off x="4374" y="10134"/>
              <a:ext cx="612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US" sz="16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uz-Cyrl-UZ" sz="16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16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uz-Cyrl-UZ" sz="16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avriy o’zgaruvchan tоk</a:t>
              </a:r>
              <a:endParaRPr lang="ru-R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Group 352"/>
            <p:cNvGrpSpPr>
              <a:grpSpLocks/>
            </p:cNvGrpSpPr>
            <p:nvPr/>
          </p:nvGrpSpPr>
          <p:grpSpPr bwMode="auto">
            <a:xfrm>
              <a:off x="4554" y="3654"/>
              <a:ext cx="6195" cy="1800"/>
              <a:chOff x="1341" y="5709"/>
              <a:chExt cx="6195" cy="1800"/>
            </a:xfrm>
          </p:grpSpPr>
          <p:cxnSp>
            <p:nvCxnSpPr>
              <p:cNvPr id="64" name="Line 353"/>
              <p:cNvCxnSpPr>
                <a:cxnSpLocks noChangeShapeType="1"/>
              </p:cNvCxnSpPr>
              <p:nvPr/>
            </p:nvCxnSpPr>
            <p:spPr bwMode="auto">
              <a:xfrm flipV="1">
                <a:off x="1656" y="5889"/>
                <a:ext cx="0" cy="144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5" name="Line 354"/>
              <p:cNvCxnSpPr>
                <a:cxnSpLocks noChangeShapeType="1"/>
              </p:cNvCxnSpPr>
              <p:nvPr/>
            </p:nvCxnSpPr>
            <p:spPr bwMode="auto">
              <a:xfrm>
                <a:off x="1656" y="7329"/>
                <a:ext cx="21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6" name="Text Box 355"/>
              <p:cNvSpPr txBox="1">
                <a:spLocks noChangeArrowheads="1"/>
              </p:cNvSpPr>
              <p:nvPr/>
            </p:nvSpPr>
            <p:spPr bwMode="auto">
              <a:xfrm>
                <a:off x="1341" y="5709"/>
                <a:ext cx="4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Text Box 356"/>
              <p:cNvSpPr txBox="1">
                <a:spLocks noChangeArrowheads="1"/>
              </p:cNvSpPr>
              <p:nvPr/>
            </p:nvSpPr>
            <p:spPr bwMode="auto">
              <a:xfrm>
                <a:off x="3696" y="6969"/>
                <a:ext cx="4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8" name="Line 357"/>
              <p:cNvCxnSpPr>
                <a:cxnSpLocks noChangeShapeType="1"/>
              </p:cNvCxnSpPr>
              <p:nvPr/>
            </p:nvCxnSpPr>
            <p:spPr bwMode="auto">
              <a:xfrm flipV="1">
                <a:off x="5016" y="5889"/>
                <a:ext cx="0" cy="144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9" name="Line 358"/>
              <p:cNvCxnSpPr>
                <a:cxnSpLocks noChangeShapeType="1"/>
              </p:cNvCxnSpPr>
              <p:nvPr/>
            </p:nvCxnSpPr>
            <p:spPr bwMode="auto">
              <a:xfrm>
                <a:off x="5016" y="7329"/>
                <a:ext cx="21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0" name="Text Box 359"/>
              <p:cNvSpPr txBox="1">
                <a:spLocks noChangeArrowheads="1"/>
              </p:cNvSpPr>
              <p:nvPr/>
            </p:nvSpPr>
            <p:spPr bwMode="auto">
              <a:xfrm>
                <a:off x="4701" y="5709"/>
                <a:ext cx="4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Text Box 360"/>
              <p:cNvSpPr txBox="1">
                <a:spLocks noChangeArrowheads="1"/>
              </p:cNvSpPr>
              <p:nvPr/>
            </p:nvSpPr>
            <p:spPr bwMode="auto">
              <a:xfrm>
                <a:off x="7056" y="6969"/>
                <a:ext cx="4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Freeform 361"/>
              <p:cNvSpPr>
                <a:spLocks/>
              </p:cNvSpPr>
              <p:nvPr/>
            </p:nvSpPr>
            <p:spPr bwMode="auto">
              <a:xfrm>
                <a:off x="1656" y="5925"/>
                <a:ext cx="1956" cy="1029"/>
              </a:xfrm>
              <a:custGeom>
                <a:avLst/>
                <a:gdLst>
                  <a:gd name="T0" fmla="*/ 0 w 1956"/>
                  <a:gd name="T1" fmla="*/ 1029 h 1029"/>
                  <a:gd name="T2" fmla="*/ 246 w 1956"/>
                  <a:gd name="T3" fmla="*/ 375 h 1029"/>
                  <a:gd name="T4" fmla="*/ 426 w 1956"/>
                  <a:gd name="T5" fmla="*/ 765 h 1029"/>
                  <a:gd name="T6" fmla="*/ 786 w 1956"/>
                  <a:gd name="T7" fmla="*/ 765 h 1029"/>
                  <a:gd name="T8" fmla="*/ 996 w 1956"/>
                  <a:gd name="T9" fmla="*/ 0 h 1029"/>
                  <a:gd name="T10" fmla="*/ 1311 w 1956"/>
                  <a:gd name="T11" fmla="*/ 30 h 1029"/>
                  <a:gd name="T12" fmla="*/ 1401 w 1956"/>
                  <a:gd name="T13" fmla="*/ 555 h 1029"/>
                  <a:gd name="T14" fmla="*/ 1656 w 1956"/>
                  <a:gd name="T15" fmla="*/ 765 h 1029"/>
                  <a:gd name="T16" fmla="*/ 1956 w 1956"/>
                  <a:gd name="T17" fmla="*/ 585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56" h="1029">
                    <a:moveTo>
                      <a:pt x="0" y="1029"/>
                    </a:moveTo>
                    <a:lnTo>
                      <a:pt x="246" y="375"/>
                    </a:lnTo>
                    <a:lnTo>
                      <a:pt x="426" y="765"/>
                    </a:lnTo>
                    <a:lnTo>
                      <a:pt x="786" y="765"/>
                    </a:lnTo>
                    <a:lnTo>
                      <a:pt x="996" y="0"/>
                    </a:lnTo>
                    <a:lnTo>
                      <a:pt x="1311" y="30"/>
                    </a:lnTo>
                    <a:lnTo>
                      <a:pt x="1401" y="555"/>
                    </a:lnTo>
                    <a:lnTo>
                      <a:pt x="1656" y="765"/>
                    </a:lnTo>
                    <a:lnTo>
                      <a:pt x="1956" y="585"/>
                    </a:lnTo>
                  </a:path>
                </a:pathLst>
              </a:custGeom>
              <a:noFill/>
              <a:ln w="15875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3" name="Text Box 362"/>
              <p:cNvSpPr txBox="1">
                <a:spLocks noChangeArrowheads="1"/>
              </p:cNvSpPr>
              <p:nvPr/>
            </p:nvSpPr>
            <p:spPr bwMode="auto">
              <a:xfrm>
                <a:off x="2421" y="6609"/>
                <a:ext cx="8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 (t)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Arc 363"/>
              <p:cNvSpPr>
                <a:spLocks/>
              </p:cNvSpPr>
              <p:nvPr/>
            </p:nvSpPr>
            <p:spPr bwMode="auto">
              <a:xfrm rot="10911790" flipV="1">
                <a:off x="5027" y="6260"/>
                <a:ext cx="1890" cy="1069"/>
              </a:xfrm>
              <a:custGeom>
                <a:avLst/>
                <a:gdLst>
                  <a:gd name="G0" fmla="+- 0 0 0"/>
                  <a:gd name="G1" fmla="+- 21371 0 0"/>
                  <a:gd name="G2" fmla="+- 21600 0 0"/>
                  <a:gd name="T0" fmla="*/ 3134 w 21600"/>
                  <a:gd name="T1" fmla="*/ 0 h 21371"/>
                  <a:gd name="T2" fmla="*/ 21600 w 21600"/>
                  <a:gd name="T3" fmla="*/ 21371 h 21371"/>
                  <a:gd name="T4" fmla="*/ 0 w 21600"/>
                  <a:gd name="T5" fmla="*/ 21371 h 21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371" fill="none" extrusionOk="0">
                    <a:moveTo>
                      <a:pt x="3134" y="-1"/>
                    </a:moveTo>
                    <a:cubicBezTo>
                      <a:pt x="13739" y="1554"/>
                      <a:pt x="21600" y="10652"/>
                      <a:pt x="21600" y="21371"/>
                    </a:cubicBezTo>
                  </a:path>
                  <a:path w="21600" h="21371" stroke="0" extrusionOk="0">
                    <a:moveTo>
                      <a:pt x="3134" y="-1"/>
                    </a:moveTo>
                    <a:cubicBezTo>
                      <a:pt x="13739" y="1554"/>
                      <a:pt x="21600" y="10652"/>
                      <a:pt x="21600" y="21371"/>
                    </a:cubicBezTo>
                    <a:lnTo>
                      <a:pt x="0" y="21371"/>
                    </a:lnTo>
                    <a:close/>
                  </a:path>
                </a:pathLst>
              </a:custGeom>
              <a:noFill/>
              <a:ln w="15875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cxnSp>
            <p:nvCxnSpPr>
              <p:cNvPr id="75" name="Line 364"/>
              <p:cNvCxnSpPr>
                <a:cxnSpLocks noChangeShapeType="1"/>
              </p:cNvCxnSpPr>
              <p:nvPr/>
            </p:nvCxnSpPr>
            <p:spPr bwMode="auto">
              <a:xfrm>
                <a:off x="5001" y="6249"/>
                <a:ext cx="168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6" name="Text Box 365"/>
              <p:cNvSpPr txBox="1">
                <a:spLocks noChangeArrowheads="1"/>
              </p:cNvSpPr>
              <p:nvPr/>
            </p:nvSpPr>
            <p:spPr bwMode="auto">
              <a:xfrm>
                <a:off x="5661" y="6429"/>
                <a:ext cx="8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 (t)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4" name="Group 366"/>
            <p:cNvGrpSpPr>
              <a:grpSpLocks/>
            </p:cNvGrpSpPr>
            <p:nvPr/>
          </p:nvGrpSpPr>
          <p:grpSpPr bwMode="auto">
            <a:xfrm>
              <a:off x="4554" y="6714"/>
              <a:ext cx="6195" cy="2636"/>
              <a:chOff x="1416" y="7558"/>
              <a:chExt cx="6195" cy="2636"/>
            </a:xfrm>
          </p:grpSpPr>
          <p:cxnSp>
            <p:nvCxnSpPr>
              <p:cNvPr id="42" name="Line 367"/>
              <p:cNvCxnSpPr>
                <a:cxnSpLocks noChangeShapeType="1"/>
              </p:cNvCxnSpPr>
              <p:nvPr/>
            </p:nvCxnSpPr>
            <p:spPr bwMode="auto">
              <a:xfrm flipH="1" flipV="1">
                <a:off x="1731" y="7558"/>
                <a:ext cx="0" cy="26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Line 368"/>
              <p:cNvCxnSpPr>
                <a:cxnSpLocks noChangeShapeType="1"/>
              </p:cNvCxnSpPr>
              <p:nvPr/>
            </p:nvCxnSpPr>
            <p:spPr bwMode="auto">
              <a:xfrm>
                <a:off x="1731" y="8908"/>
                <a:ext cx="233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4" name="Text Box 369"/>
              <p:cNvSpPr txBox="1">
                <a:spLocks noChangeArrowheads="1"/>
              </p:cNvSpPr>
              <p:nvPr/>
            </p:nvSpPr>
            <p:spPr bwMode="auto">
              <a:xfrm>
                <a:off x="1416" y="7651"/>
                <a:ext cx="4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Text Box 370"/>
              <p:cNvSpPr txBox="1">
                <a:spLocks noChangeArrowheads="1"/>
              </p:cNvSpPr>
              <p:nvPr/>
            </p:nvSpPr>
            <p:spPr bwMode="auto">
              <a:xfrm>
                <a:off x="3771" y="8911"/>
                <a:ext cx="4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Text Box 371"/>
              <p:cNvSpPr txBox="1">
                <a:spLocks noChangeArrowheads="1"/>
              </p:cNvSpPr>
              <p:nvPr/>
            </p:nvSpPr>
            <p:spPr bwMode="auto">
              <a:xfrm>
                <a:off x="2286" y="8386"/>
                <a:ext cx="8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 (t)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Freeform 372"/>
              <p:cNvSpPr>
                <a:spLocks/>
              </p:cNvSpPr>
              <p:nvPr/>
            </p:nvSpPr>
            <p:spPr bwMode="auto">
              <a:xfrm>
                <a:off x="1746" y="8071"/>
                <a:ext cx="2031" cy="1407"/>
              </a:xfrm>
              <a:custGeom>
                <a:avLst/>
                <a:gdLst>
                  <a:gd name="T0" fmla="*/ 0 w 2031"/>
                  <a:gd name="T1" fmla="*/ 840 h 1407"/>
                  <a:gd name="T2" fmla="*/ 306 w 2031"/>
                  <a:gd name="T3" fmla="*/ 36 h 1407"/>
                  <a:gd name="T4" fmla="*/ 591 w 2031"/>
                  <a:gd name="T5" fmla="*/ 621 h 1407"/>
                  <a:gd name="T6" fmla="*/ 696 w 2031"/>
                  <a:gd name="T7" fmla="*/ 876 h 1407"/>
                  <a:gd name="T8" fmla="*/ 936 w 2031"/>
                  <a:gd name="T9" fmla="*/ 1401 h 1407"/>
                  <a:gd name="T10" fmla="*/ 1280 w 2031"/>
                  <a:gd name="T11" fmla="*/ 840 h 1407"/>
                  <a:gd name="T12" fmla="*/ 1596 w 2031"/>
                  <a:gd name="T13" fmla="*/ 516 h 1407"/>
                  <a:gd name="T14" fmla="*/ 2031 w 2031"/>
                  <a:gd name="T15" fmla="*/ 1101 h 1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31" h="1407">
                    <a:moveTo>
                      <a:pt x="0" y="840"/>
                    </a:moveTo>
                    <a:cubicBezTo>
                      <a:pt x="51" y="706"/>
                      <a:pt x="208" y="72"/>
                      <a:pt x="306" y="36"/>
                    </a:cubicBezTo>
                    <a:cubicBezTo>
                      <a:pt x="404" y="0"/>
                      <a:pt x="526" y="481"/>
                      <a:pt x="591" y="621"/>
                    </a:cubicBezTo>
                    <a:cubicBezTo>
                      <a:pt x="656" y="761"/>
                      <a:pt x="639" y="746"/>
                      <a:pt x="696" y="876"/>
                    </a:cubicBezTo>
                    <a:cubicBezTo>
                      <a:pt x="753" y="1006"/>
                      <a:pt x="839" y="1407"/>
                      <a:pt x="936" y="1401"/>
                    </a:cubicBezTo>
                    <a:cubicBezTo>
                      <a:pt x="1033" y="1395"/>
                      <a:pt x="1170" y="987"/>
                      <a:pt x="1280" y="840"/>
                    </a:cubicBezTo>
                    <a:cubicBezTo>
                      <a:pt x="1390" y="693"/>
                      <a:pt x="1471" y="473"/>
                      <a:pt x="1596" y="516"/>
                    </a:cubicBezTo>
                    <a:cubicBezTo>
                      <a:pt x="1721" y="559"/>
                      <a:pt x="1941" y="979"/>
                      <a:pt x="2031" y="1101"/>
                    </a:cubicBezTo>
                  </a:path>
                </a:pathLst>
              </a:custGeom>
              <a:noFill/>
              <a:ln w="15875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8" name="Arc 373"/>
              <p:cNvSpPr>
                <a:spLocks/>
              </p:cNvSpPr>
              <p:nvPr/>
            </p:nvSpPr>
            <p:spPr bwMode="auto">
              <a:xfrm rot="9830109" flipV="1">
                <a:off x="1960" y="9393"/>
                <a:ext cx="1931" cy="540"/>
              </a:xfrm>
              <a:custGeom>
                <a:avLst/>
                <a:gdLst>
                  <a:gd name="G0" fmla="+- 7661 0 0"/>
                  <a:gd name="G1" fmla="+- 21600 0 0"/>
                  <a:gd name="G2" fmla="+- 21600 0 0"/>
                  <a:gd name="T0" fmla="*/ 0 w 24818"/>
                  <a:gd name="T1" fmla="*/ 1404 h 21600"/>
                  <a:gd name="T2" fmla="*/ 24818 w 24818"/>
                  <a:gd name="T3" fmla="*/ 8478 h 21600"/>
                  <a:gd name="T4" fmla="*/ 7661 w 24818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818" h="21600" fill="none" extrusionOk="0">
                    <a:moveTo>
                      <a:pt x="0" y="1404"/>
                    </a:moveTo>
                    <a:cubicBezTo>
                      <a:pt x="2447" y="475"/>
                      <a:pt x="5043" y="0"/>
                      <a:pt x="7661" y="0"/>
                    </a:cubicBezTo>
                    <a:cubicBezTo>
                      <a:pt x="14388" y="0"/>
                      <a:pt x="20731" y="3134"/>
                      <a:pt x="24818" y="8477"/>
                    </a:cubicBezTo>
                  </a:path>
                  <a:path w="24818" h="21600" stroke="0" extrusionOk="0">
                    <a:moveTo>
                      <a:pt x="0" y="1404"/>
                    </a:moveTo>
                    <a:cubicBezTo>
                      <a:pt x="2447" y="475"/>
                      <a:pt x="5043" y="0"/>
                      <a:pt x="7661" y="0"/>
                    </a:cubicBezTo>
                    <a:cubicBezTo>
                      <a:pt x="14388" y="0"/>
                      <a:pt x="20731" y="3134"/>
                      <a:pt x="24818" y="8477"/>
                    </a:cubicBezTo>
                    <a:lnTo>
                      <a:pt x="7661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9" name="Arc 374"/>
              <p:cNvSpPr>
                <a:spLocks/>
              </p:cNvSpPr>
              <p:nvPr/>
            </p:nvSpPr>
            <p:spPr bwMode="auto">
              <a:xfrm rot="11713375" flipV="1">
                <a:off x="1822" y="7919"/>
                <a:ext cx="2158" cy="540"/>
              </a:xfrm>
              <a:custGeom>
                <a:avLst/>
                <a:gdLst>
                  <a:gd name="G0" fmla="+- 9400 0 0"/>
                  <a:gd name="G1" fmla="+- 0 0 0"/>
                  <a:gd name="G2" fmla="+- 21600 0 0"/>
                  <a:gd name="T0" fmla="*/ 27744 w 27744"/>
                  <a:gd name="T1" fmla="*/ 11405 h 21600"/>
                  <a:gd name="T2" fmla="*/ 0 w 27744"/>
                  <a:gd name="T3" fmla="*/ 19447 h 21600"/>
                  <a:gd name="T4" fmla="*/ 9400 w 27744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744" h="21600" fill="none" extrusionOk="0">
                    <a:moveTo>
                      <a:pt x="27743" y="11404"/>
                    </a:moveTo>
                    <a:cubicBezTo>
                      <a:pt x="23801" y="17744"/>
                      <a:pt x="16865" y="21600"/>
                      <a:pt x="9400" y="21600"/>
                    </a:cubicBezTo>
                    <a:cubicBezTo>
                      <a:pt x="6144" y="21600"/>
                      <a:pt x="2930" y="20864"/>
                      <a:pt x="-1" y="19447"/>
                    </a:cubicBezTo>
                  </a:path>
                  <a:path w="27744" h="21600" stroke="0" extrusionOk="0">
                    <a:moveTo>
                      <a:pt x="27743" y="11404"/>
                    </a:moveTo>
                    <a:cubicBezTo>
                      <a:pt x="23801" y="17744"/>
                      <a:pt x="16865" y="21600"/>
                      <a:pt x="9400" y="21600"/>
                    </a:cubicBezTo>
                    <a:cubicBezTo>
                      <a:pt x="6144" y="21600"/>
                      <a:pt x="2930" y="20864"/>
                      <a:pt x="-1" y="19447"/>
                    </a:cubicBezTo>
                    <a:lnTo>
                      <a:pt x="94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cxnSp>
            <p:nvCxnSpPr>
              <p:cNvPr id="50" name="Line 375"/>
              <p:cNvCxnSpPr>
                <a:cxnSpLocks noChangeShapeType="1"/>
              </p:cNvCxnSpPr>
              <p:nvPr/>
            </p:nvCxnSpPr>
            <p:spPr bwMode="auto">
              <a:xfrm flipH="1" flipV="1">
                <a:off x="5091" y="7558"/>
                <a:ext cx="0" cy="26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" name="Line 376"/>
              <p:cNvCxnSpPr>
                <a:cxnSpLocks noChangeShapeType="1"/>
              </p:cNvCxnSpPr>
              <p:nvPr/>
            </p:nvCxnSpPr>
            <p:spPr bwMode="auto">
              <a:xfrm>
                <a:off x="5091" y="8908"/>
                <a:ext cx="233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2" name="Text Box 377"/>
              <p:cNvSpPr txBox="1">
                <a:spLocks noChangeArrowheads="1"/>
              </p:cNvSpPr>
              <p:nvPr/>
            </p:nvSpPr>
            <p:spPr bwMode="auto">
              <a:xfrm>
                <a:off x="4776" y="7651"/>
                <a:ext cx="4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Text Box 378"/>
              <p:cNvSpPr txBox="1">
                <a:spLocks noChangeArrowheads="1"/>
              </p:cNvSpPr>
              <p:nvPr/>
            </p:nvSpPr>
            <p:spPr bwMode="auto">
              <a:xfrm>
                <a:off x="7131" y="8911"/>
                <a:ext cx="4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Text Box 379"/>
              <p:cNvSpPr txBox="1">
                <a:spLocks noChangeArrowheads="1"/>
              </p:cNvSpPr>
              <p:nvPr/>
            </p:nvSpPr>
            <p:spPr bwMode="auto">
              <a:xfrm>
                <a:off x="5646" y="8386"/>
                <a:ext cx="8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 (t)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5" name="Group 380"/>
              <p:cNvGrpSpPr>
                <a:grpSpLocks/>
              </p:cNvGrpSpPr>
              <p:nvPr/>
            </p:nvGrpSpPr>
            <p:grpSpPr bwMode="auto">
              <a:xfrm>
                <a:off x="5121" y="8004"/>
                <a:ext cx="599" cy="900"/>
                <a:chOff x="7854" y="11754"/>
                <a:chExt cx="599" cy="900"/>
              </a:xfrm>
            </p:grpSpPr>
            <p:cxnSp>
              <p:nvCxnSpPr>
                <p:cNvPr id="62" name="Line 381"/>
                <p:cNvCxnSpPr>
                  <a:cxnSpLocks noChangeShapeType="1"/>
                </p:cNvCxnSpPr>
                <p:nvPr/>
              </p:nvCxnSpPr>
              <p:spPr bwMode="auto">
                <a:xfrm rot="180000" flipV="1">
                  <a:off x="7854" y="11754"/>
                  <a:ext cx="240" cy="900"/>
                </a:xfrm>
                <a:prstGeom prst="line">
                  <a:avLst/>
                </a:prstGeom>
                <a:noFill/>
                <a:ln w="15875">
                  <a:solidFill>
                    <a:srgbClr val="8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3" name="Line 382"/>
                <p:cNvCxnSpPr>
                  <a:cxnSpLocks noChangeShapeType="1"/>
                </p:cNvCxnSpPr>
                <p:nvPr/>
              </p:nvCxnSpPr>
              <p:spPr bwMode="auto">
                <a:xfrm rot="180000" flipH="1" flipV="1">
                  <a:off x="8096" y="11783"/>
                  <a:ext cx="357" cy="870"/>
                </a:xfrm>
                <a:prstGeom prst="line">
                  <a:avLst/>
                </a:prstGeom>
                <a:noFill/>
                <a:ln w="15875">
                  <a:solidFill>
                    <a:srgbClr val="8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6" name="Group 383"/>
              <p:cNvGrpSpPr>
                <a:grpSpLocks/>
              </p:cNvGrpSpPr>
              <p:nvPr/>
            </p:nvGrpSpPr>
            <p:grpSpPr bwMode="auto">
              <a:xfrm rot="10800000">
                <a:off x="5661" y="8874"/>
                <a:ext cx="599" cy="900"/>
                <a:chOff x="7854" y="11754"/>
                <a:chExt cx="599" cy="900"/>
              </a:xfrm>
            </p:grpSpPr>
            <p:cxnSp>
              <p:nvCxnSpPr>
                <p:cNvPr id="60" name="Line 384"/>
                <p:cNvCxnSpPr>
                  <a:cxnSpLocks noChangeShapeType="1"/>
                </p:cNvCxnSpPr>
                <p:nvPr/>
              </p:nvCxnSpPr>
              <p:spPr bwMode="auto">
                <a:xfrm rot="180000" flipV="1">
                  <a:off x="7854" y="11754"/>
                  <a:ext cx="240" cy="900"/>
                </a:xfrm>
                <a:prstGeom prst="line">
                  <a:avLst/>
                </a:prstGeom>
                <a:noFill/>
                <a:ln w="15875">
                  <a:solidFill>
                    <a:srgbClr val="8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1" name="Line 385"/>
                <p:cNvCxnSpPr>
                  <a:cxnSpLocks noChangeShapeType="1"/>
                </p:cNvCxnSpPr>
                <p:nvPr/>
              </p:nvCxnSpPr>
              <p:spPr bwMode="auto">
                <a:xfrm rot="180000" flipH="1" flipV="1">
                  <a:off x="8096" y="11783"/>
                  <a:ext cx="357" cy="870"/>
                </a:xfrm>
                <a:prstGeom prst="line">
                  <a:avLst/>
                </a:prstGeom>
                <a:noFill/>
                <a:ln w="15875">
                  <a:solidFill>
                    <a:srgbClr val="8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7" name="Group 386"/>
              <p:cNvGrpSpPr>
                <a:grpSpLocks/>
              </p:cNvGrpSpPr>
              <p:nvPr/>
            </p:nvGrpSpPr>
            <p:grpSpPr bwMode="auto">
              <a:xfrm>
                <a:off x="6306" y="8004"/>
                <a:ext cx="599" cy="900"/>
                <a:chOff x="7854" y="11754"/>
                <a:chExt cx="599" cy="900"/>
              </a:xfrm>
            </p:grpSpPr>
            <p:cxnSp>
              <p:nvCxnSpPr>
                <p:cNvPr id="58" name="Line 387"/>
                <p:cNvCxnSpPr>
                  <a:cxnSpLocks noChangeShapeType="1"/>
                </p:cNvCxnSpPr>
                <p:nvPr/>
              </p:nvCxnSpPr>
              <p:spPr bwMode="auto">
                <a:xfrm rot="180000" flipV="1">
                  <a:off x="7854" y="11754"/>
                  <a:ext cx="240" cy="900"/>
                </a:xfrm>
                <a:prstGeom prst="line">
                  <a:avLst/>
                </a:prstGeom>
                <a:noFill/>
                <a:ln w="15875">
                  <a:solidFill>
                    <a:srgbClr val="8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" name="Line 388"/>
                <p:cNvCxnSpPr>
                  <a:cxnSpLocks noChangeShapeType="1"/>
                </p:cNvCxnSpPr>
                <p:nvPr/>
              </p:nvCxnSpPr>
              <p:spPr bwMode="auto">
                <a:xfrm rot="180000" flipH="1" flipV="1">
                  <a:off x="8096" y="11783"/>
                  <a:ext cx="357" cy="870"/>
                </a:xfrm>
                <a:prstGeom prst="line">
                  <a:avLst/>
                </a:prstGeom>
                <a:noFill/>
                <a:ln w="15875">
                  <a:solidFill>
                    <a:srgbClr val="8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15" name="Group 389"/>
            <p:cNvGrpSpPr>
              <a:grpSpLocks/>
            </p:cNvGrpSpPr>
            <p:nvPr/>
          </p:nvGrpSpPr>
          <p:grpSpPr bwMode="auto">
            <a:xfrm>
              <a:off x="4554" y="11034"/>
              <a:ext cx="6120" cy="2700"/>
              <a:chOff x="4569" y="10914"/>
              <a:chExt cx="6120" cy="2700"/>
            </a:xfrm>
          </p:grpSpPr>
          <p:cxnSp>
            <p:nvCxnSpPr>
              <p:cNvPr id="16" name="Line 390"/>
              <p:cNvCxnSpPr>
                <a:cxnSpLocks noChangeShapeType="1"/>
              </p:cNvCxnSpPr>
              <p:nvPr/>
            </p:nvCxnSpPr>
            <p:spPr bwMode="auto">
              <a:xfrm flipH="1" flipV="1">
                <a:off x="4884" y="10978"/>
                <a:ext cx="0" cy="26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Line 391"/>
              <p:cNvCxnSpPr>
                <a:cxnSpLocks noChangeShapeType="1"/>
              </p:cNvCxnSpPr>
              <p:nvPr/>
            </p:nvCxnSpPr>
            <p:spPr bwMode="auto">
              <a:xfrm>
                <a:off x="4884" y="12328"/>
                <a:ext cx="233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" name="Text Box 392"/>
              <p:cNvSpPr txBox="1">
                <a:spLocks noChangeArrowheads="1"/>
              </p:cNvSpPr>
              <p:nvPr/>
            </p:nvSpPr>
            <p:spPr bwMode="auto">
              <a:xfrm>
                <a:off x="4569" y="11071"/>
                <a:ext cx="4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393"/>
              <p:cNvSpPr txBox="1">
                <a:spLocks noChangeArrowheads="1"/>
              </p:cNvSpPr>
              <p:nvPr/>
            </p:nvSpPr>
            <p:spPr bwMode="auto">
              <a:xfrm>
                <a:off x="6924" y="12331"/>
                <a:ext cx="4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Text Box 394"/>
              <p:cNvSpPr txBox="1">
                <a:spLocks noChangeArrowheads="1"/>
              </p:cNvSpPr>
              <p:nvPr/>
            </p:nvSpPr>
            <p:spPr bwMode="auto">
              <a:xfrm>
                <a:off x="5439" y="11806"/>
                <a:ext cx="8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 (t)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1" name="Group 395"/>
              <p:cNvGrpSpPr>
                <a:grpSpLocks/>
              </p:cNvGrpSpPr>
              <p:nvPr/>
            </p:nvGrpSpPr>
            <p:grpSpPr bwMode="auto">
              <a:xfrm>
                <a:off x="4914" y="11424"/>
                <a:ext cx="599" cy="900"/>
                <a:chOff x="7854" y="11754"/>
                <a:chExt cx="599" cy="900"/>
              </a:xfrm>
            </p:grpSpPr>
            <p:cxnSp>
              <p:nvCxnSpPr>
                <p:cNvPr id="40" name="Line 396"/>
                <p:cNvCxnSpPr>
                  <a:cxnSpLocks noChangeShapeType="1"/>
                </p:cNvCxnSpPr>
                <p:nvPr/>
              </p:nvCxnSpPr>
              <p:spPr bwMode="auto">
                <a:xfrm rot="180000" flipV="1">
                  <a:off x="7854" y="11754"/>
                  <a:ext cx="240" cy="900"/>
                </a:xfrm>
                <a:prstGeom prst="line">
                  <a:avLst/>
                </a:prstGeom>
                <a:noFill/>
                <a:ln w="15875">
                  <a:solidFill>
                    <a:srgbClr val="8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1" name="Line 397"/>
                <p:cNvCxnSpPr>
                  <a:cxnSpLocks noChangeShapeType="1"/>
                </p:cNvCxnSpPr>
                <p:nvPr/>
              </p:nvCxnSpPr>
              <p:spPr bwMode="auto">
                <a:xfrm rot="180000" flipH="1" flipV="1">
                  <a:off x="8096" y="11783"/>
                  <a:ext cx="357" cy="870"/>
                </a:xfrm>
                <a:prstGeom prst="line">
                  <a:avLst/>
                </a:prstGeom>
                <a:noFill/>
                <a:ln w="15875">
                  <a:solidFill>
                    <a:srgbClr val="8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22" name="Group 398"/>
              <p:cNvGrpSpPr>
                <a:grpSpLocks/>
              </p:cNvGrpSpPr>
              <p:nvPr/>
            </p:nvGrpSpPr>
            <p:grpSpPr bwMode="auto">
              <a:xfrm rot="10800000">
                <a:off x="5454" y="12294"/>
                <a:ext cx="599" cy="900"/>
                <a:chOff x="7854" y="11754"/>
                <a:chExt cx="599" cy="900"/>
              </a:xfrm>
            </p:grpSpPr>
            <p:cxnSp>
              <p:nvCxnSpPr>
                <p:cNvPr id="38" name="Line 399"/>
                <p:cNvCxnSpPr>
                  <a:cxnSpLocks noChangeShapeType="1"/>
                </p:cNvCxnSpPr>
                <p:nvPr/>
              </p:nvCxnSpPr>
              <p:spPr bwMode="auto">
                <a:xfrm rot="180000" flipV="1">
                  <a:off x="7854" y="11754"/>
                  <a:ext cx="240" cy="900"/>
                </a:xfrm>
                <a:prstGeom prst="line">
                  <a:avLst/>
                </a:prstGeom>
                <a:noFill/>
                <a:ln w="15875">
                  <a:solidFill>
                    <a:srgbClr val="8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9" name="Line 400"/>
                <p:cNvCxnSpPr>
                  <a:cxnSpLocks noChangeShapeType="1"/>
                </p:cNvCxnSpPr>
                <p:nvPr/>
              </p:nvCxnSpPr>
              <p:spPr bwMode="auto">
                <a:xfrm rot="180000" flipH="1" flipV="1">
                  <a:off x="8096" y="11783"/>
                  <a:ext cx="357" cy="870"/>
                </a:xfrm>
                <a:prstGeom prst="line">
                  <a:avLst/>
                </a:prstGeom>
                <a:noFill/>
                <a:ln w="15875">
                  <a:solidFill>
                    <a:srgbClr val="8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23" name="Group 401"/>
              <p:cNvGrpSpPr>
                <a:grpSpLocks/>
              </p:cNvGrpSpPr>
              <p:nvPr/>
            </p:nvGrpSpPr>
            <p:grpSpPr bwMode="auto">
              <a:xfrm>
                <a:off x="6099" y="11424"/>
                <a:ext cx="599" cy="900"/>
                <a:chOff x="7854" y="11754"/>
                <a:chExt cx="599" cy="900"/>
              </a:xfrm>
            </p:grpSpPr>
            <p:cxnSp>
              <p:nvCxnSpPr>
                <p:cNvPr id="36" name="Line 402"/>
                <p:cNvCxnSpPr>
                  <a:cxnSpLocks noChangeShapeType="1"/>
                </p:cNvCxnSpPr>
                <p:nvPr/>
              </p:nvCxnSpPr>
              <p:spPr bwMode="auto">
                <a:xfrm rot="180000" flipV="1">
                  <a:off x="7854" y="11754"/>
                  <a:ext cx="240" cy="900"/>
                </a:xfrm>
                <a:prstGeom prst="line">
                  <a:avLst/>
                </a:prstGeom>
                <a:noFill/>
                <a:ln w="15875">
                  <a:solidFill>
                    <a:srgbClr val="8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7" name="Line 403"/>
                <p:cNvCxnSpPr>
                  <a:cxnSpLocks noChangeShapeType="1"/>
                </p:cNvCxnSpPr>
                <p:nvPr/>
              </p:nvCxnSpPr>
              <p:spPr bwMode="auto">
                <a:xfrm rot="180000" flipH="1" flipV="1">
                  <a:off x="8096" y="11783"/>
                  <a:ext cx="357" cy="870"/>
                </a:xfrm>
                <a:prstGeom prst="line">
                  <a:avLst/>
                </a:prstGeom>
                <a:noFill/>
                <a:ln w="15875">
                  <a:solidFill>
                    <a:srgbClr val="8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24" name="Line 404"/>
              <p:cNvCxnSpPr>
                <a:cxnSpLocks noChangeShapeType="1"/>
              </p:cNvCxnSpPr>
              <p:nvPr/>
            </p:nvCxnSpPr>
            <p:spPr bwMode="auto">
              <a:xfrm flipH="1" flipV="1">
                <a:off x="8169" y="10914"/>
                <a:ext cx="0" cy="26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" name="Line 405"/>
              <p:cNvCxnSpPr>
                <a:cxnSpLocks noChangeShapeType="1"/>
              </p:cNvCxnSpPr>
              <p:nvPr/>
            </p:nvCxnSpPr>
            <p:spPr bwMode="auto">
              <a:xfrm>
                <a:off x="8169" y="12264"/>
                <a:ext cx="233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" name="Text Box 406"/>
              <p:cNvSpPr txBox="1">
                <a:spLocks noChangeArrowheads="1"/>
              </p:cNvSpPr>
              <p:nvPr/>
            </p:nvSpPr>
            <p:spPr bwMode="auto">
              <a:xfrm>
                <a:off x="7329" y="10914"/>
                <a:ext cx="1035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e,u,i,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 Box 407"/>
              <p:cNvSpPr txBox="1">
                <a:spLocks noChangeArrowheads="1"/>
              </p:cNvSpPr>
              <p:nvPr/>
            </p:nvSpPr>
            <p:spPr bwMode="auto">
              <a:xfrm>
                <a:off x="10209" y="12267"/>
                <a:ext cx="4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Text Box 408"/>
              <p:cNvSpPr txBox="1">
                <a:spLocks noChangeArrowheads="1"/>
              </p:cNvSpPr>
              <p:nvPr/>
            </p:nvSpPr>
            <p:spPr bwMode="auto">
              <a:xfrm>
                <a:off x="8724" y="11742"/>
                <a:ext cx="8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 (t)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Freeform 409"/>
              <p:cNvSpPr>
                <a:spLocks/>
              </p:cNvSpPr>
              <p:nvPr/>
            </p:nvSpPr>
            <p:spPr bwMode="auto">
              <a:xfrm>
                <a:off x="8184" y="11424"/>
                <a:ext cx="2127" cy="1560"/>
              </a:xfrm>
              <a:custGeom>
                <a:avLst/>
                <a:gdLst>
                  <a:gd name="T0" fmla="*/ 0 w 2127"/>
                  <a:gd name="T1" fmla="*/ 840 h 1560"/>
                  <a:gd name="T2" fmla="*/ 360 w 2127"/>
                  <a:gd name="T3" fmla="*/ 120 h 1560"/>
                  <a:gd name="T4" fmla="*/ 960 w 2127"/>
                  <a:gd name="T5" fmla="*/ 1560 h 1560"/>
                  <a:gd name="T6" fmla="*/ 1560 w 2127"/>
                  <a:gd name="T7" fmla="*/ 120 h 1560"/>
                  <a:gd name="T8" fmla="*/ 2046 w 2127"/>
                  <a:gd name="T9" fmla="*/ 1071 h 1560"/>
                  <a:gd name="T10" fmla="*/ 2046 w 2127"/>
                  <a:gd name="T11" fmla="*/ 1041 h 1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7" h="1560">
                    <a:moveTo>
                      <a:pt x="0" y="840"/>
                    </a:moveTo>
                    <a:cubicBezTo>
                      <a:pt x="100" y="420"/>
                      <a:pt x="200" y="0"/>
                      <a:pt x="360" y="120"/>
                    </a:cubicBezTo>
                    <a:cubicBezTo>
                      <a:pt x="520" y="240"/>
                      <a:pt x="760" y="1560"/>
                      <a:pt x="960" y="1560"/>
                    </a:cubicBezTo>
                    <a:cubicBezTo>
                      <a:pt x="1160" y="1560"/>
                      <a:pt x="1379" y="202"/>
                      <a:pt x="1560" y="120"/>
                    </a:cubicBezTo>
                    <a:cubicBezTo>
                      <a:pt x="1741" y="38"/>
                      <a:pt x="1965" y="918"/>
                      <a:pt x="2046" y="1071"/>
                    </a:cubicBezTo>
                    <a:cubicBezTo>
                      <a:pt x="2127" y="1224"/>
                      <a:pt x="2046" y="1047"/>
                      <a:pt x="2046" y="1041"/>
                    </a:cubicBezTo>
                  </a:path>
                </a:pathLst>
              </a:cu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cxnSp>
            <p:nvCxnSpPr>
              <p:cNvPr id="30" name="Line 410"/>
              <p:cNvCxnSpPr>
                <a:cxnSpLocks noChangeShapeType="1"/>
              </p:cNvCxnSpPr>
              <p:nvPr/>
            </p:nvCxnSpPr>
            <p:spPr bwMode="auto">
              <a:xfrm>
                <a:off x="9474" y="12219"/>
                <a:ext cx="0" cy="9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" name="Line 411"/>
              <p:cNvCxnSpPr>
                <a:cxnSpLocks noChangeShapeType="1"/>
              </p:cNvCxnSpPr>
              <p:nvPr/>
            </p:nvCxnSpPr>
            <p:spPr bwMode="auto">
              <a:xfrm>
                <a:off x="8169" y="13074"/>
                <a:ext cx="13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med" len="med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2" name="Text Box 412"/>
              <p:cNvSpPr txBox="1">
                <a:spLocks noChangeArrowheads="1"/>
              </p:cNvSpPr>
              <p:nvPr/>
            </p:nvSpPr>
            <p:spPr bwMode="auto">
              <a:xfrm>
                <a:off x="8289" y="12714"/>
                <a:ext cx="8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</a:t>
                </a:r>
              </a:p>
            </p:txBody>
          </p:sp>
          <p:cxnSp>
            <p:nvCxnSpPr>
              <p:cNvPr id="33" name="Line 413"/>
              <p:cNvCxnSpPr>
                <a:cxnSpLocks noChangeShapeType="1"/>
              </p:cNvCxnSpPr>
              <p:nvPr/>
            </p:nvCxnSpPr>
            <p:spPr bwMode="auto">
              <a:xfrm flipV="1">
                <a:off x="8499" y="11544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med" len="med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" name="Rectangle 414"/>
              <p:cNvSpPr>
                <a:spLocks noChangeArrowheads="1"/>
              </p:cNvSpPr>
              <p:nvPr/>
            </p:nvSpPr>
            <p:spPr bwMode="auto">
              <a:xfrm>
                <a:off x="8439" y="11709"/>
                <a:ext cx="120" cy="2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5" name="Text Box 415"/>
              <p:cNvSpPr txBox="1">
                <a:spLocks noChangeArrowheads="1"/>
              </p:cNvSpPr>
              <p:nvPr/>
            </p:nvSpPr>
            <p:spPr bwMode="auto">
              <a:xfrm>
                <a:off x="8244" y="11634"/>
                <a:ext cx="60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100" baseline="-250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4898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83412" y="845390"/>
            <a:ext cx="8660920" cy="50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6226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90445" y="785004"/>
            <a:ext cx="8505646" cy="5313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048435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674</Words>
  <Application>Microsoft Office PowerPoint</Application>
  <PresentationFormat>Произвольный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Грань</vt:lpstr>
      <vt:lpstr>ELEKTR ISTE’MOLCHILAR</vt:lpstr>
      <vt:lpstr>Презентация PowerPoint</vt:lpstr>
      <vt:lpstr>Презентация PowerPoint</vt:lpstr>
      <vt:lpstr>Презентация PowerPoint</vt:lpstr>
      <vt:lpstr>Elektr o‘lchash asbobining bu turi bilan olingan iste’mol grafigi 8-rasmda, elektr hisoblagichidan 17 olingan ma’lumot asosida tuzilgan iste’mol grafigi 9-rasmda ko‘rsatilgan. Ko‘rinib turibdiki, 8-rasmdagi grafik aniqligi yuqori, chunki har bir nuqtaning iste’moli o‘lchanadi. 9-rasmda ko‘rsatilgan grafikda esa umumiy iste’mol oddiy yig‘indi asosida aniqlangan. Ikkinchi usul aniqligi uncha yuqori bo‘lmasa ham oddiy. Ko‘pincha aynan ana shu usul muhandislik hisoblarida qo‘llanadi.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 ISTE’MOLCHILAR</dc:title>
  <dc:creator>Электрик</dc:creator>
  <cp:lastModifiedBy>Elektrik</cp:lastModifiedBy>
  <cp:revision>5</cp:revision>
  <dcterms:created xsi:type="dcterms:W3CDTF">2021-12-11T06:13:24Z</dcterms:created>
  <dcterms:modified xsi:type="dcterms:W3CDTF">2023-07-11T11:34:06Z</dcterms:modified>
</cp:coreProperties>
</file>