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-audit.ru/quality/fluctuation.shtml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e-audit.ru/quality/deviation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-audit.ru/quality/other.shtml" TargetMode="External"/><Relationship Id="rId5" Type="http://schemas.openxmlformats.org/officeDocument/2006/relationships/hyperlink" Target="http://e-audit.ru/quality/no_sinus.shtml" TargetMode="External"/><Relationship Id="rId4" Type="http://schemas.openxmlformats.org/officeDocument/2006/relationships/hyperlink" Target="http://e-audit.ru/quality/asymmetry.s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sifatini</a:t>
            </a:r>
            <a:r>
              <a:rPr lang="en-US" dirty="0"/>
              <a:t> </a:t>
            </a:r>
            <a:r>
              <a:rPr lang="en-US" dirty="0" err="1"/>
              <a:t>belgilovchi</a:t>
            </a:r>
            <a:r>
              <a:rPr lang="en-US" dirty="0"/>
              <a:t> </a:t>
            </a:r>
            <a:r>
              <a:rPr lang="en-US" dirty="0" err="1"/>
              <a:t>ko‘rsatgichlar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132856"/>
            <a:ext cx="8784976" cy="4464496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/>
              <a:t>Elektr</a:t>
            </a:r>
            <a:r>
              <a:rPr lang="en-US" b="1" dirty="0"/>
              <a:t> </a:t>
            </a:r>
            <a:r>
              <a:rPr lang="en-US" b="1" dirty="0" err="1"/>
              <a:t>energiya</a:t>
            </a:r>
            <a:r>
              <a:rPr lang="en-US" b="1" dirty="0"/>
              <a:t> </a:t>
            </a:r>
            <a:r>
              <a:rPr lang="en-US" b="1" dirty="0" err="1"/>
              <a:t>sifatini</a:t>
            </a:r>
            <a:r>
              <a:rPr lang="en-US" b="1" dirty="0"/>
              <a:t> </a:t>
            </a:r>
            <a:r>
              <a:rPr lang="en-US" b="1" dirty="0" err="1"/>
              <a:t>belgilovchi</a:t>
            </a:r>
            <a:r>
              <a:rPr lang="en-US" b="1" dirty="0"/>
              <a:t> </a:t>
            </a:r>
            <a:r>
              <a:rPr lang="en-US" b="1" dirty="0" err="1"/>
              <a:t>ko‘rsatgichlar</a:t>
            </a:r>
            <a:r>
              <a:rPr lang="en-US" b="1" dirty="0"/>
              <a:t> 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uskunalari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jihozlari</a:t>
            </a:r>
            <a:r>
              <a:rPr lang="en-US" dirty="0"/>
              <a:t> </a:t>
            </a:r>
            <a:r>
              <a:rPr lang="en-US" dirty="0" err="1"/>
              <a:t>maolum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muhitda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. </a:t>
            </a:r>
            <a:r>
              <a:rPr lang="en-US" dirty="0" err="1"/>
              <a:t>Bir-birining</a:t>
            </a:r>
            <a:r>
              <a:rPr lang="en-US" dirty="0"/>
              <a:t> </a:t>
            </a:r>
            <a:r>
              <a:rPr lang="en-US" dirty="0" err="1"/>
              <a:t>ishlashiga</a:t>
            </a:r>
            <a:r>
              <a:rPr lang="en-US" dirty="0"/>
              <a:t> </a:t>
            </a:r>
            <a:r>
              <a:rPr lang="en-US" dirty="0" err="1"/>
              <a:t>salbiy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qiluvchi</a:t>
            </a:r>
            <a:r>
              <a:rPr lang="en-US" dirty="0"/>
              <a:t>, </a:t>
            </a:r>
            <a:r>
              <a:rPr lang="en-US" dirty="0" err="1"/>
              <a:t>induktiv</a:t>
            </a:r>
            <a:r>
              <a:rPr lang="en-US" dirty="0"/>
              <a:t> </a:t>
            </a:r>
            <a:r>
              <a:rPr lang="en-US" dirty="0" err="1"/>
              <a:t>bolangan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u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bir-biriga</a:t>
            </a:r>
            <a:r>
              <a:rPr lang="en-US" dirty="0"/>
              <a:t> </a:t>
            </a:r>
            <a:r>
              <a:rPr lang="en-US" dirty="0" err="1"/>
              <a:t>xalal</a:t>
            </a:r>
            <a:r>
              <a:rPr lang="en-US" dirty="0"/>
              <a:t> </a:t>
            </a:r>
            <a:r>
              <a:rPr lang="en-US" dirty="0" err="1"/>
              <a:t>beradigan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jihozlari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uskunalaridan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tizimni</a:t>
            </a:r>
            <a:r>
              <a:rPr lang="en-US" dirty="0"/>
              <a:t> “</a:t>
            </a:r>
            <a:r>
              <a:rPr lang="en-US" b="1" i="1" dirty="0" err="1"/>
              <a:t>elektromagnit</a:t>
            </a:r>
            <a:r>
              <a:rPr lang="en-US" b="1" i="1" dirty="0"/>
              <a:t> </a:t>
            </a:r>
            <a:r>
              <a:rPr lang="en-US" b="1" i="1" dirty="0" err="1"/>
              <a:t>muhit</a:t>
            </a:r>
            <a:r>
              <a:rPr lang="en-US" dirty="0"/>
              <a:t>” deb </a:t>
            </a:r>
            <a:r>
              <a:rPr lang="en-US" dirty="0" err="1"/>
              <a:t>atash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.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muhitda</a:t>
            </a:r>
            <a:r>
              <a:rPr lang="en-US" dirty="0"/>
              <a:t> normal </a:t>
            </a:r>
            <a:r>
              <a:rPr lang="en-US" dirty="0" err="1"/>
              <a:t>holatda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jihozlarning</a:t>
            </a:r>
            <a:r>
              <a:rPr lang="en-US" dirty="0"/>
              <a:t> </a:t>
            </a:r>
            <a:r>
              <a:rPr lang="en-US" dirty="0" err="1"/>
              <a:t>elektrogmagnit</a:t>
            </a:r>
            <a:r>
              <a:rPr lang="en-US" dirty="0"/>
              <a:t> </a:t>
            </a:r>
            <a:r>
              <a:rPr lang="en-US" dirty="0" err="1"/>
              <a:t>joylashtirilishi</a:t>
            </a:r>
            <a:r>
              <a:rPr lang="en-US" dirty="0"/>
              <a:t> </a:t>
            </a:r>
            <a:r>
              <a:rPr lang="en-US" dirty="0" err="1"/>
              <a:t>to‘risida</a:t>
            </a:r>
            <a:r>
              <a:rPr lang="en-US" dirty="0"/>
              <a:t> </a:t>
            </a:r>
            <a:r>
              <a:rPr lang="en-US" dirty="0" err="1"/>
              <a:t>gapirilishi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muhitga</a:t>
            </a:r>
            <a:r>
              <a:rPr lang="en-US" dirty="0"/>
              <a:t> </a:t>
            </a:r>
            <a:r>
              <a:rPr lang="en-US" dirty="0" err="1"/>
              <a:t>qo‘yiladigan</a:t>
            </a:r>
            <a:r>
              <a:rPr lang="en-US" dirty="0"/>
              <a:t> </a:t>
            </a:r>
            <a:r>
              <a:rPr lang="en-US" dirty="0" err="1"/>
              <a:t>talablar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talablarga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keladigan</a:t>
            </a:r>
            <a:r>
              <a:rPr lang="en-US" dirty="0"/>
              <a:t> </a:t>
            </a:r>
            <a:r>
              <a:rPr lang="en-US" dirty="0" err="1"/>
              <a:t>sharoitlarda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kafolatlanadigan</a:t>
            </a:r>
            <a:r>
              <a:rPr lang="en-US" dirty="0"/>
              <a:t> </a:t>
            </a:r>
            <a:r>
              <a:rPr lang="en-US" dirty="0" err="1"/>
              <a:t>qurilmalarni</a:t>
            </a:r>
            <a:r>
              <a:rPr lang="en-US" dirty="0"/>
              <a:t> </a:t>
            </a:r>
            <a:r>
              <a:rPr lang="en-US" dirty="0" err="1"/>
              <a:t>yaratishga</a:t>
            </a:r>
            <a:r>
              <a:rPr lang="en-US" dirty="0"/>
              <a:t> </a:t>
            </a:r>
            <a:r>
              <a:rPr lang="en-US" dirty="0" err="1"/>
              <a:t>imkon</a:t>
            </a:r>
            <a:r>
              <a:rPr lang="en-US" dirty="0"/>
              <a:t> </a:t>
            </a:r>
            <a:r>
              <a:rPr lang="en-US" dirty="0" err="1"/>
              <a:t>beradigan</a:t>
            </a:r>
            <a:r>
              <a:rPr lang="en-US" dirty="0"/>
              <a:t> </a:t>
            </a:r>
            <a:r>
              <a:rPr lang="en-US" dirty="0" err="1"/>
              <a:t>standartlar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mustahkamlanadi</a:t>
            </a:r>
            <a:r>
              <a:rPr lang="en-US" dirty="0"/>
              <a:t>. </a:t>
            </a:r>
            <a:r>
              <a:rPr lang="en-US" dirty="0" err="1"/>
              <a:t>Standartlar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tarmoqlaridagi</a:t>
            </a:r>
            <a:r>
              <a:rPr lang="en-US" dirty="0"/>
              <a:t> </a:t>
            </a:r>
            <a:r>
              <a:rPr lang="en-US" dirty="0" err="1"/>
              <a:t>hxalaqitlarning</a:t>
            </a:r>
            <a:r>
              <a:rPr lang="en-US" dirty="0"/>
              <a:t> </a:t>
            </a:r>
            <a:r>
              <a:rPr lang="en-US" dirty="0" err="1"/>
              <a:t>ruxsat</a:t>
            </a:r>
            <a:r>
              <a:rPr lang="en-US" dirty="0"/>
              <a:t> </a:t>
            </a:r>
            <a:r>
              <a:rPr lang="en-US" dirty="0" err="1"/>
              <a:t>etiladigan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sifatini</a:t>
            </a:r>
            <a:r>
              <a:rPr lang="en-US" dirty="0"/>
              <a:t> </a:t>
            </a:r>
            <a:r>
              <a:rPr lang="en-US" dirty="0" err="1"/>
              <a:t>xarakterlaydigan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energiyasining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ko‘rsatgichlari</a:t>
            </a:r>
            <a:r>
              <a:rPr lang="en-US" dirty="0"/>
              <a:t>  (ESK) deb </a:t>
            </a:r>
            <a:r>
              <a:rPr lang="en-US" dirty="0" err="1"/>
              <a:t>ataladigan</a:t>
            </a:r>
            <a:r>
              <a:rPr lang="en-US" dirty="0"/>
              <a:t> </a:t>
            </a:r>
            <a:r>
              <a:rPr lang="en-US" dirty="0" err="1"/>
              <a:t>kattaliklarni</a:t>
            </a:r>
            <a:r>
              <a:rPr lang="en-US" dirty="0"/>
              <a:t> </a:t>
            </a:r>
            <a:r>
              <a:rPr lang="en-US" dirty="0" err="1"/>
              <a:t>belgilab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12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Tabiiyki</a:t>
            </a:r>
            <a:r>
              <a:rPr lang="en-US" dirty="0"/>
              <a:t>, </a:t>
            </a:r>
            <a:r>
              <a:rPr lang="en-US" dirty="0" err="1"/>
              <a:t>texnikaning</a:t>
            </a:r>
            <a:r>
              <a:rPr lang="en-US" dirty="0"/>
              <a:t> </a:t>
            </a:r>
            <a:r>
              <a:rPr lang="en-US" dirty="0" err="1"/>
              <a:t>evolyusion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muhitga</a:t>
            </a:r>
            <a:r>
              <a:rPr lang="en-US" dirty="0"/>
              <a:t> </a:t>
            </a:r>
            <a:r>
              <a:rPr lang="en-US" dirty="0" err="1"/>
              <a:t>qo‘yiladigan</a:t>
            </a:r>
            <a:r>
              <a:rPr lang="en-US" dirty="0"/>
              <a:t> </a:t>
            </a:r>
            <a:r>
              <a:rPr lang="en-US" dirty="0" err="1"/>
              <a:t>talablar</a:t>
            </a:r>
            <a:r>
              <a:rPr lang="en-US" dirty="0"/>
              <a:t> ham </a:t>
            </a:r>
            <a:r>
              <a:rPr lang="en-US" dirty="0" err="1"/>
              <a:t>kuchayib</a:t>
            </a:r>
            <a:r>
              <a:rPr lang="en-US" dirty="0"/>
              <a:t> </a:t>
            </a:r>
            <a:r>
              <a:rPr lang="en-US" dirty="0" err="1"/>
              <a:t>boradi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sifatiga</a:t>
            </a:r>
            <a:r>
              <a:rPr lang="en-US" dirty="0"/>
              <a:t> </a:t>
            </a:r>
            <a:r>
              <a:rPr lang="en-US" dirty="0" err="1"/>
              <a:t>qo‘yiladigan</a:t>
            </a:r>
            <a:r>
              <a:rPr lang="en-US" dirty="0"/>
              <a:t> 1967 </a:t>
            </a:r>
            <a:r>
              <a:rPr lang="en-US" dirty="0" err="1"/>
              <a:t>yildagi</a:t>
            </a:r>
            <a:r>
              <a:rPr lang="en-US" dirty="0"/>
              <a:t> GOST 13109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 </a:t>
            </a:r>
            <a:r>
              <a:rPr lang="en-US" dirty="0" err="1"/>
              <a:t>bizdagi</a:t>
            </a:r>
            <a:r>
              <a:rPr lang="en-US" dirty="0"/>
              <a:t> </a:t>
            </a:r>
            <a:r>
              <a:rPr lang="en-US" dirty="0" err="1"/>
              <a:t>talablar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o‘tkazgichli</a:t>
            </a:r>
            <a:r>
              <a:rPr lang="en-US" dirty="0"/>
              <a:t> </a:t>
            </a:r>
            <a:r>
              <a:rPr lang="en-US" dirty="0" err="1"/>
              <a:t>texnikalarning</a:t>
            </a:r>
            <a:r>
              <a:rPr lang="en-US" dirty="0"/>
              <a:t> </a:t>
            </a:r>
            <a:r>
              <a:rPr lang="en-US" dirty="0" err="1"/>
              <a:t>rivojlanishi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1987 </a:t>
            </a:r>
            <a:r>
              <a:rPr lang="en-US" dirty="0" err="1"/>
              <a:t>yilda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mikroprotsessorli</a:t>
            </a:r>
            <a:r>
              <a:rPr lang="en-US" dirty="0"/>
              <a:t> </a:t>
            </a:r>
            <a:r>
              <a:rPr lang="en-US" dirty="0" err="1"/>
              <a:t>texnikalarning</a:t>
            </a:r>
            <a:r>
              <a:rPr lang="en-US" dirty="0"/>
              <a:t> </a:t>
            </a:r>
            <a:r>
              <a:rPr lang="en-US" dirty="0" err="1"/>
              <a:t>rivojlanishi</a:t>
            </a:r>
            <a:r>
              <a:rPr lang="en-US" dirty="0"/>
              <a:t> </a:t>
            </a:r>
            <a:r>
              <a:rPr lang="en-US" dirty="0" err="1"/>
              <a:t>munosabati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1997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ko‘rib</a:t>
            </a:r>
            <a:r>
              <a:rPr lang="en-US" dirty="0"/>
              <a:t> </a:t>
            </a:r>
            <a:r>
              <a:rPr lang="en-US" dirty="0" err="1"/>
              <a:t>chiqildi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energiyasining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ko‘rsatgichlari</a:t>
            </a:r>
            <a:r>
              <a:rPr lang="en-US" dirty="0"/>
              <a:t> “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jihozlarning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 </a:t>
            </a:r>
            <a:r>
              <a:rPr lang="en-US" dirty="0" err="1"/>
              <a:t>mosligi</a:t>
            </a:r>
            <a:r>
              <a:rPr lang="en-US" dirty="0"/>
              <a:t>. 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tavsiyali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</a:t>
            </a:r>
            <a:r>
              <a:rPr lang="en-US" dirty="0"/>
              <a:t> </a:t>
            </a:r>
            <a:r>
              <a:rPr lang="en-US" dirty="0" err="1"/>
              <a:t>tizimlarida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energiyasining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normali</a:t>
            </a:r>
            <a:r>
              <a:rPr lang="en-US" dirty="0"/>
              <a:t>” </a:t>
            </a:r>
            <a:r>
              <a:rPr lang="en-US" dirty="0" err="1"/>
              <a:t>Halqaro</a:t>
            </a:r>
            <a:r>
              <a:rPr lang="en-US" dirty="0"/>
              <a:t> GOST 13109-97 </a:t>
            </a:r>
            <a:r>
              <a:rPr lang="en-US" dirty="0" err="1"/>
              <a:t>standarti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istemolchilari</a:t>
            </a:r>
            <a:r>
              <a:rPr lang="en-US" dirty="0"/>
              <a:t> </a:t>
            </a:r>
            <a:r>
              <a:rPr lang="en-US" dirty="0" err="1"/>
              <a:t>uzlariga</a:t>
            </a:r>
            <a:r>
              <a:rPr lang="en-US" dirty="0"/>
              <a:t> </a:t>
            </a:r>
            <a:r>
              <a:rPr lang="en-US" dirty="0" err="1"/>
              <a:t>yuklatilgan</a:t>
            </a:r>
            <a:r>
              <a:rPr lang="en-US" dirty="0"/>
              <a:t> </a:t>
            </a:r>
            <a:r>
              <a:rPr lang="en-US" dirty="0" err="1"/>
              <a:t>vazifalarni</a:t>
            </a:r>
            <a:r>
              <a:rPr lang="en-US" dirty="0"/>
              <a:t> </a:t>
            </a:r>
            <a:r>
              <a:rPr lang="en-US" dirty="0" err="1"/>
              <a:t>maolum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sharoitlardagina</a:t>
            </a:r>
            <a:r>
              <a:rPr lang="en-US" dirty="0"/>
              <a:t> </a:t>
            </a:r>
            <a:r>
              <a:rPr lang="en-US" dirty="0" err="1"/>
              <a:t>tula-tukis</a:t>
            </a:r>
            <a:r>
              <a:rPr lang="en-US" dirty="0"/>
              <a:t> </a:t>
            </a:r>
            <a:r>
              <a:rPr lang="en-US" dirty="0" err="1"/>
              <a:t>bajarishlari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sharoitlarni</a:t>
            </a:r>
            <a:r>
              <a:rPr lang="en-US" dirty="0"/>
              <a:t> </a:t>
            </a:r>
            <a:r>
              <a:rPr lang="en-US" dirty="0" err="1"/>
              <a:t>belgilovchi</a:t>
            </a:r>
            <a:r>
              <a:rPr lang="en-US" dirty="0"/>
              <a:t> </a:t>
            </a:r>
            <a:r>
              <a:rPr lang="en-US" dirty="0" err="1"/>
              <a:t>parametrlar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="1" i="1" dirty="0" err="1"/>
              <a:t>lektr</a:t>
            </a:r>
            <a:r>
              <a:rPr lang="en-US" b="1" i="1" dirty="0"/>
              <a:t> </a:t>
            </a:r>
            <a:r>
              <a:rPr lang="en-US" b="1" i="1" dirty="0" err="1"/>
              <a:t>energiya</a:t>
            </a:r>
            <a:r>
              <a:rPr lang="en-US" b="1" i="1" dirty="0"/>
              <a:t> </a:t>
            </a:r>
            <a:r>
              <a:rPr lang="en-US" b="1" i="1" dirty="0" err="1"/>
              <a:t>sifati</a:t>
            </a:r>
            <a:r>
              <a:rPr lang="en-US" i="1" dirty="0"/>
              <a:t> </a:t>
            </a:r>
            <a:r>
              <a:rPr lang="en-US" dirty="0"/>
              <a:t>deb </a:t>
            </a:r>
            <a:r>
              <a:rPr lang="en-US" dirty="0" err="1"/>
              <a:t>yuritiladi</a:t>
            </a:r>
            <a:r>
              <a:rPr lang="en-US" dirty="0"/>
              <a:t>.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belgilarining</a:t>
            </a:r>
            <a:r>
              <a:rPr lang="en-US" dirty="0"/>
              <a:t> </a:t>
            </a:r>
            <a:r>
              <a:rPr lang="en-US" dirty="0" err="1"/>
              <a:t>istalgan</a:t>
            </a:r>
            <a:r>
              <a:rPr lang="en-US" dirty="0"/>
              <a:t> </a:t>
            </a:r>
            <a:r>
              <a:rPr lang="en-US" dirty="0" err="1"/>
              <a:t>tomonga</a:t>
            </a:r>
            <a:r>
              <a:rPr lang="en-US" dirty="0"/>
              <a:t> </a:t>
            </a:r>
            <a:r>
              <a:rPr lang="en-US" dirty="0" err="1"/>
              <a:t>oishi</a:t>
            </a:r>
            <a:r>
              <a:rPr lang="en-US" dirty="0"/>
              <a:t> </a:t>
            </a:r>
            <a:r>
              <a:rPr lang="en-US" dirty="0" err="1"/>
              <a:t>energiyadan</a:t>
            </a:r>
            <a:r>
              <a:rPr lang="en-US" dirty="0"/>
              <a:t> </a:t>
            </a:r>
            <a:r>
              <a:rPr lang="en-US" dirty="0" err="1"/>
              <a:t>chala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sababchi</a:t>
            </a:r>
            <a:r>
              <a:rPr lang="en-US" dirty="0"/>
              <a:t> </a:t>
            </a:r>
            <a:r>
              <a:rPr lang="en-US" dirty="0" err="1"/>
              <a:t>buladi</a:t>
            </a:r>
            <a:r>
              <a:rPr lang="en-US" dirty="0"/>
              <a:t>.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kurilmalari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jihozlardan</a:t>
            </a:r>
            <a:r>
              <a:rPr lang="en-US" dirty="0"/>
              <a:t> </a:t>
            </a:r>
            <a:r>
              <a:rPr lang="en-US" dirty="0" err="1"/>
              <a:t>foydalanmaslikka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chikarilayotgan</a:t>
            </a:r>
            <a:r>
              <a:rPr lang="en-US" dirty="0"/>
              <a:t> </a:t>
            </a:r>
            <a:r>
              <a:rPr lang="en-US" dirty="0" err="1"/>
              <a:t>mahsulot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bulishiga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boshkalarga</a:t>
            </a:r>
            <a:r>
              <a:rPr lang="en-US" dirty="0"/>
              <a:t> </a:t>
            </a:r>
            <a:r>
              <a:rPr lang="en-US" dirty="0" err="1"/>
              <a:t>sababchi</a:t>
            </a:r>
            <a:r>
              <a:rPr lang="en-US" dirty="0"/>
              <a:t> </a:t>
            </a:r>
            <a:r>
              <a:rPr lang="en-US" dirty="0" err="1"/>
              <a:t>buladi</a:t>
            </a:r>
            <a:r>
              <a:rPr lang="en-US" dirty="0"/>
              <a:t>. 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703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muammosini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kliishda</a:t>
            </a:r>
            <a:r>
              <a:rPr lang="en-US" dirty="0"/>
              <a:t> </a:t>
            </a:r>
            <a:r>
              <a:rPr lang="en-US" dirty="0" err="1"/>
              <a:t>iktisodiy</a:t>
            </a:r>
            <a:r>
              <a:rPr lang="en-US" dirty="0"/>
              <a:t>,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aspektlar</a:t>
            </a:r>
            <a:r>
              <a:rPr lang="en-US" dirty="0"/>
              <a:t> </a:t>
            </a:r>
            <a:r>
              <a:rPr lang="en-US" dirty="0" err="1"/>
              <a:t>kurilishi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Iktisodiy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uziga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ta’minotida</a:t>
            </a:r>
            <a:r>
              <a:rPr lang="en-US" dirty="0"/>
              <a:t> </a:t>
            </a:r>
            <a:r>
              <a:rPr lang="en-US" dirty="0" err="1"/>
              <a:t>sifasiz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istemol</a:t>
            </a:r>
            <a:r>
              <a:rPr lang="en-US" dirty="0"/>
              <a:t> </a:t>
            </a:r>
            <a:r>
              <a:rPr lang="en-US" dirty="0" err="1"/>
              <a:t>kilgandagi</a:t>
            </a:r>
            <a:r>
              <a:rPr lang="en-US" dirty="0"/>
              <a:t> </a:t>
            </a:r>
            <a:r>
              <a:rPr lang="en-US" dirty="0" err="1"/>
              <a:t>zararlarni</a:t>
            </a:r>
            <a:r>
              <a:rPr lang="en-US" dirty="0"/>
              <a:t> </a:t>
            </a:r>
            <a:r>
              <a:rPr lang="en-US" dirty="0" err="1"/>
              <a:t>hisoblash</a:t>
            </a:r>
            <a:r>
              <a:rPr lang="en-US" dirty="0"/>
              <a:t> </a:t>
            </a:r>
            <a:r>
              <a:rPr lang="en-US" dirty="0" err="1"/>
              <a:t>usullarini</a:t>
            </a:r>
            <a:r>
              <a:rPr lang="en-US" dirty="0"/>
              <a:t> </a:t>
            </a:r>
            <a:r>
              <a:rPr lang="en-US" dirty="0" err="1"/>
              <a:t>yaratishni</a:t>
            </a:r>
            <a:r>
              <a:rPr lang="en-US" dirty="0"/>
              <a:t> </a:t>
            </a:r>
            <a:r>
              <a:rPr lang="en-US" dirty="0" err="1"/>
              <a:t>kuzda</a:t>
            </a:r>
            <a:r>
              <a:rPr lang="en-US" dirty="0"/>
              <a:t> </a:t>
            </a:r>
            <a:r>
              <a:rPr lang="en-US" dirty="0" err="1"/>
              <a:t>tusa</a:t>
            </a:r>
            <a:r>
              <a:rPr lang="en-US" dirty="0"/>
              <a:t>,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ko‘rsatkichlarini</a:t>
            </a:r>
            <a:r>
              <a:rPr lang="en-US" dirty="0"/>
              <a:t> u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usullar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hisoblashni</a:t>
            </a:r>
            <a:r>
              <a:rPr lang="en-US" dirty="0"/>
              <a:t>,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aspekti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tadbirlarni</a:t>
            </a:r>
            <a:r>
              <a:rPr lang="en-US" dirty="0"/>
              <a:t> </a:t>
            </a:r>
            <a:r>
              <a:rPr lang="en-US" dirty="0" err="1"/>
              <a:t>yaratib</a:t>
            </a:r>
            <a:r>
              <a:rPr lang="en-US" dirty="0"/>
              <a:t>, </a:t>
            </a:r>
            <a:r>
              <a:rPr lang="en-US" dirty="0" err="1"/>
              <a:t>sifatini</a:t>
            </a:r>
            <a:r>
              <a:rPr lang="en-US" dirty="0"/>
              <a:t> </a:t>
            </a:r>
            <a:r>
              <a:rPr lang="en-US" dirty="0" err="1"/>
              <a:t>kutarishni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belgilarini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boshkaruv</a:t>
            </a:r>
            <a:r>
              <a:rPr lang="en-US" dirty="0"/>
              <a:t> </a:t>
            </a:r>
            <a:r>
              <a:rPr lang="en-US" dirty="0" err="1"/>
              <a:t>usullarini</a:t>
            </a:r>
            <a:r>
              <a:rPr lang="en-US" dirty="0"/>
              <a:t> </a:t>
            </a:r>
            <a:r>
              <a:rPr lang="en-US" dirty="0" err="1"/>
              <a:t>yaratish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chikarishni</a:t>
            </a:r>
            <a:r>
              <a:rPr lang="en-US" dirty="0"/>
              <a:t> </a:t>
            </a:r>
            <a:r>
              <a:rPr lang="en-US" dirty="0" err="1"/>
              <a:t>kamrab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Umuman</a:t>
            </a:r>
            <a:r>
              <a:rPr lang="en-US" dirty="0"/>
              <a:t> </a:t>
            </a:r>
            <a:r>
              <a:rPr lang="en-US" dirty="0" err="1"/>
              <a:t>olganda</a:t>
            </a:r>
            <a:r>
              <a:rPr lang="en-US" dirty="0"/>
              <a:t> «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sifati</a:t>
            </a:r>
            <a:r>
              <a:rPr lang="en-US" dirty="0"/>
              <a:t>» </a:t>
            </a:r>
            <a:r>
              <a:rPr lang="en-US" dirty="0" err="1"/>
              <a:t>deganda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tizimning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parametrlarining</a:t>
            </a:r>
            <a:r>
              <a:rPr lang="en-US" dirty="0"/>
              <a:t> </a:t>
            </a:r>
            <a:r>
              <a:rPr lang="en-US" dirty="0" err="1"/>
              <a:t>urnatilgan</a:t>
            </a:r>
            <a:r>
              <a:rPr lang="en-US" dirty="0"/>
              <a:t> </a:t>
            </a:r>
            <a:r>
              <a:rPr lang="en-US" dirty="0" err="1"/>
              <a:t>normadagi</a:t>
            </a:r>
            <a:r>
              <a:rPr lang="en-US" dirty="0"/>
              <a:t> </a:t>
            </a:r>
            <a:r>
              <a:rPr lang="en-US" dirty="0" err="1"/>
              <a:t>qiymatlarga</a:t>
            </a:r>
            <a:r>
              <a:rPr lang="en-US" dirty="0"/>
              <a:t> </a:t>
            </a:r>
            <a:r>
              <a:rPr lang="en-US" dirty="0" err="1"/>
              <a:t>tugri</a:t>
            </a:r>
            <a:r>
              <a:rPr lang="en-US" dirty="0"/>
              <a:t> </a:t>
            </a:r>
            <a:r>
              <a:rPr lang="en-US" dirty="0" err="1"/>
              <a:t>kelishi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qiymatlar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chikarish</a:t>
            </a:r>
            <a:r>
              <a:rPr lang="en-US" dirty="0"/>
              <a:t>,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taksimlash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sifati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chastotalar</a:t>
            </a:r>
            <a:r>
              <a:rPr lang="en-US" dirty="0"/>
              <a:t> </a:t>
            </a:r>
            <a:r>
              <a:rPr lang="en-US" dirty="0" err="1"/>
              <a:t>oishi</a:t>
            </a:r>
            <a:r>
              <a:rPr lang="en-US" dirty="0"/>
              <a:t>,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uzgarish</a:t>
            </a:r>
            <a:r>
              <a:rPr lang="en-US" dirty="0"/>
              <a:t> </a:t>
            </a:r>
            <a:r>
              <a:rPr lang="en-US" dirty="0" err="1"/>
              <a:t>kulami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qiymatlarining</a:t>
            </a:r>
            <a:r>
              <a:rPr lang="en-US" dirty="0"/>
              <a:t> </a:t>
            </a:r>
            <a:r>
              <a:rPr lang="en-US" dirty="0" err="1"/>
              <a:t>nosinusoidalligi</a:t>
            </a:r>
            <a:r>
              <a:rPr lang="en-US" dirty="0"/>
              <a:t>, </a:t>
            </a:r>
            <a:r>
              <a:rPr lang="en-US" dirty="0" err="1"/>
              <a:t>kuchlanishlar</a:t>
            </a:r>
            <a:r>
              <a:rPr lang="en-US" dirty="0"/>
              <a:t> </a:t>
            </a:r>
            <a:r>
              <a:rPr lang="en-US" dirty="0" err="1"/>
              <a:t>nosimmetriyaligi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belgilanadi</a:t>
            </a:r>
            <a:r>
              <a:rPr lang="en-US" dirty="0"/>
              <a:t>. </a:t>
            </a:r>
            <a:endParaRPr lang="ru-RU" dirty="0"/>
          </a:p>
          <a:p>
            <a:r>
              <a:rPr lang="en-US" u="sng" dirty="0" err="1"/>
              <a:t>Chastotaning</a:t>
            </a:r>
            <a:r>
              <a:rPr lang="en-US" u="sng" dirty="0"/>
              <a:t> </a:t>
            </a:r>
            <a:r>
              <a:rPr lang="en-US" u="sng" dirty="0" err="1"/>
              <a:t>oishi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– 10 </a:t>
            </a:r>
            <a:r>
              <a:rPr lang="en-US" dirty="0" err="1"/>
              <a:t>minut</a:t>
            </a:r>
            <a:r>
              <a:rPr lang="en-US" dirty="0"/>
              <a:t> </a:t>
            </a:r>
            <a:r>
              <a:rPr lang="en-US" dirty="0" err="1"/>
              <a:t>oraligida</a:t>
            </a:r>
            <a:r>
              <a:rPr lang="en-US" dirty="0"/>
              <a:t> </a:t>
            </a:r>
            <a:r>
              <a:rPr lang="en-US" dirty="0" err="1"/>
              <a:t>chastotaning</a:t>
            </a:r>
            <a:r>
              <a:rPr lang="en-US" dirty="0"/>
              <a:t> </a:t>
            </a:r>
            <a:r>
              <a:rPr lang="en-US" dirty="0" err="1"/>
              <a:t>hakikiy</a:t>
            </a:r>
            <a:r>
              <a:rPr lang="en-US" dirty="0"/>
              <a:t> </a:t>
            </a:r>
            <a:r>
              <a:rPr lang="en-US" dirty="0" err="1"/>
              <a:t>qiymatini</a:t>
            </a:r>
            <a:r>
              <a:rPr lang="en-US" dirty="0"/>
              <a:t> nominal </a:t>
            </a:r>
            <a:r>
              <a:rPr lang="en-US" dirty="0" err="1"/>
              <a:t>qiymatdan</a:t>
            </a:r>
            <a:r>
              <a:rPr lang="en-US" dirty="0"/>
              <a:t> </a:t>
            </a:r>
            <a:r>
              <a:rPr lang="en-US" dirty="0" err="1"/>
              <a:t>farkini</a:t>
            </a:r>
            <a:r>
              <a:rPr lang="en-US" dirty="0"/>
              <a:t> </a:t>
            </a:r>
            <a:r>
              <a:rPr lang="en-US" dirty="0" err="1"/>
              <a:t>ko‘rsatuvchi</a:t>
            </a:r>
            <a:r>
              <a:rPr lang="en-US" dirty="0"/>
              <a:t>  </a:t>
            </a:r>
            <a:r>
              <a:rPr lang="en-US" dirty="0" err="1"/>
              <a:t>urtacha</a:t>
            </a:r>
            <a:r>
              <a:rPr lang="en-US" dirty="0"/>
              <a:t> </a:t>
            </a:r>
            <a:r>
              <a:rPr lang="en-US" dirty="0" err="1"/>
              <a:t>qiymat</a:t>
            </a:r>
            <a:r>
              <a:rPr lang="en-US" dirty="0"/>
              <a:t>. Normal </a:t>
            </a:r>
            <a:r>
              <a:rPr lang="en-US" dirty="0" err="1"/>
              <a:t>xolatda</a:t>
            </a:r>
            <a:r>
              <a:rPr lang="en-US" dirty="0"/>
              <a:t> </a:t>
            </a:r>
            <a:r>
              <a:rPr lang="en-US" dirty="0" err="1"/>
              <a:t>chastotaning</a:t>
            </a:r>
            <a:r>
              <a:rPr lang="en-US" dirty="0"/>
              <a:t> </a:t>
            </a:r>
            <a:r>
              <a:rPr lang="en-US" dirty="0" err="1"/>
              <a:t>oishi</a:t>
            </a:r>
            <a:r>
              <a:rPr lang="en-US" dirty="0"/>
              <a:t> nominal </a:t>
            </a:r>
            <a:r>
              <a:rPr lang="en-US" dirty="0" err="1"/>
              <a:t>qiymatdan</a:t>
            </a:r>
            <a:r>
              <a:rPr lang="en-US" dirty="0"/>
              <a:t> </a:t>
            </a:r>
            <a:r>
              <a:rPr lang="ru-RU" dirty="0"/>
              <a:t></a:t>
            </a:r>
            <a:r>
              <a:rPr lang="en-US" dirty="0"/>
              <a:t>0,1 </a:t>
            </a:r>
            <a:r>
              <a:rPr lang="en-US" dirty="0" err="1"/>
              <a:t>Gs</a:t>
            </a:r>
            <a:r>
              <a:rPr lang="en-US" dirty="0"/>
              <a:t> </a:t>
            </a:r>
            <a:r>
              <a:rPr lang="en-US" dirty="0" err="1"/>
              <a:t>uzgarishi</a:t>
            </a:r>
            <a:r>
              <a:rPr lang="en-US" dirty="0"/>
              <a:t> </a:t>
            </a:r>
            <a:r>
              <a:rPr lang="en-US" dirty="0" err="1"/>
              <a:t>ruhsat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 Kiska </a:t>
            </a:r>
            <a:r>
              <a:rPr lang="en-US" dirty="0" err="1"/>
              <a:t>vakt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ru-RU" dirty="0"/>
              <a:t></a:t>
            </a:r>
            <a:r>
              <a:rPr lang="en-US" dirty="0"/>
              <a:t>0,2 </a:t>
            </a:r>
            <a:r>
              <a:rPr lang="en-US" dirty="0" err="1"/>
              <a:t>Gs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uzgarishi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25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tarmoqlarida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kuchlanish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tebranishi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istemolchilar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zarbiy</a:t>
            </a:r>
            <a:r>
              <a:rPr lang="en-US" dirty="0"/>
              <a:t> </a:t>
            </a:r>
            <a:r>
              <a:rPr lang="en-US" dirty="0" err="1"/>
              <a:t>yuklama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ishlaganda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tarmoqida</a:t>
            </a:r>
            <a:r>
              <a:rPr lang="en-US" dirty="0"/>
              <a:t> </a:t>
            </a:r>
            <a:r>
              <a:rPr lang="en-US" dirty="0" err="1"/>
              <a:t>istemol</a:t>
            </a:r>
            <a:r>
              <a:rPr lang="en-US" dirty="0"/>
              <a:t> </a:t>
            </a:r>
            <a:r>
              <a:rPr lang="en-US" dirty="0" err="1"/>
              <a:t>qilayotgan</a:t>
            </a:r>
            <a:r>
              <a:rPr lang="en-US" dirty="0"/>
              <a:t> </a:t>
            </a:r>
            <a:r>
              <a:rPr lang="en-US" dirty="0" err="1"/>
              <a:t>quvvatda</a:t>
            </a:r>
            <a:r>
              <a:rPr lang="en-US" dirty="0"/>
              <a:t> </a:t>
            </a:r>
            <a:r>
              <a:rPr lang="en-US" dirty="0" err="1"/>
              <a:t>kuchli</a:t>
            </a:r>
            <a:r>
              <a:rPr lang="en-US" dirty="0"/>
              <a:t> </a:t>
            </a:r>
            <a:r>
              <a:rPr lang="en-US" dirty="0" err="1"/>
              <a:t>silkinish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ko‘lamda</a:t>
            </a:r>
            <a:r>
              <a:rPr lang="en-US" dirty="0"/>
              <a:t> </a:t>
            </a:r>
            <a:r>
              <a:rPr lang="en-US" dirty="0" err="1"/>
              <a:t>o‘zgaradi</a:t>
            </a:r>
            <a:r>
              <a:rPr lang="en-US" dirty="0"/>
              <a:t>. Bu </a:t>
            </a:r>
            <a:r>
              <a:rPr lang="en-US" dirty="0" err="1"/>
              <a:t>o‘zgarishlar</a:t>
            </a:r>
            <a:r>
              <a:rPr lang="en-US" dirty="0"/>
              <a:t> </a:t>
            </a:r>
            <a:r>
              <a:rPr lang="en-US" dirty="0" err="1"/>
              <a:t>prokat</a:t>
            </a:r>
            <a:r>
              <a:rPr lang="en-US" dirty="0"/>
              <a:t>, </a:t>
            </a:r>
            <a:r>
              <a:rPr lang="en-US" dirty="0" err="1"/>
              <a:t>mexanizm</a:t>
            </a:r>
            <a:r>
              <a:rPr lang="en-US" dirty="0"/>
              <a:t> </a:t>
            </a:r>
            <a:r>
              <a:rPr lang="en-US" dirty="0" err="1"/>
              <a:t>yuritkichlari</a:t>
            </a:r>
            <a:r>
              <a:rPr lang="en-US" dirty="0"/>
              <a:t>, </a:t>
            </a:r>
            <a:r>
              <a:rPr lang="en-US" dirty="0" err="1"/>
              <a:t>yoyli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pechlar</a:t>
            </a:r>
            <a:r>
              <a:rPr lang="en-US" dirty="0"/>
              <a:t>,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mashinalari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oqibatida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ishlariga</a:t>
            </a:r>
            <a:r>
              <a:rPr lang="en-US" dirty="0"/>
              <a:t> ham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ko‘rsatadi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mashinalarida</a:t>
            </a:r>
            <a:r>
              <a:rPr lang="en-US" dirty="0"/>
              <a:t> </a:t>
            </a:r>
            <a:r>
              <a:rPr lang="en-US" dirty="0" err="1"/>
              <a:t>hatto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tebranish</a:t>
            </a:r>
            <a:r>
              <a:rPr lang="en-US" dirty="0"/>
              <a:t> ham </a:t>
            </a:r>
            <a:r>
              <a:rPr lang="en-US" dirty="0" err="1"/>
              <a:t>payvand</a:t>
            </a:r>
            <a:r>
              <a:rPr lang="en-US" dirty="0"/>
              <a:t> </a:t>
            </a:r>
            <a:r>
              <a:rPr lang="en-US" dirty="0" err="1"/>
              <a:t>choki</a:t>
            </a:r>
            <a:r>
              <a:rPr lang="en-US" dirty="0"/>
              <a:t> </a:t>
            </a:r>
            <a:r>
              <a:rPr lang="en-US" dirty="0" err="1"/>
              <a:t>sifatiga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ko‘rsatadi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tebranish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, agar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nominaldan</a:t>
            </a:r>
            <a:r>
              <a:rPr lang="en-US" dirty="0"/>
              <a:t> 15%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tushib</a:t>
            </a:r>
            <a:r>
              <a:rPr lang="en-US" dirty="0"/>
              <a:t> </a:t>
            </a:r>
            <a:r>
              <a:rPr lang="en-US" dirty="0" err="1"/>
              <a:t>kesa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ishlayotgan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yuritkichlarda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yurgizuvchilar</a:t>
            </a:r>
            <a:r>
              <a:rPr lang="en-US" dirty="0"/>
              <a:t> </a:t>
            </a:r>
            <a:r>
              <a:rPr lang="en-US" dirty="0" err="1"/>
              <a:t>uchib</a:t>
            </a:r>
            <a:r>
              <a:rPr lang="en-US" dirty="0"/>
              <a:t> </a:t>
            </a:r>
            <a:r>
              <a:rPr lang="en-US" dirty="0" err="1"/>
              <a:t>qolishi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yuklamaga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korxonalarda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tebranishi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yuritmani</a:t>
            </a:r>
            <a:r>
              <a:rPr lang="en-US" dirty="0"/>
              <a:t> </a:t>
            </a:r>
            <a:r>
              <a:rPr lang="en-US" dirty="0" err="1"/>
              <a:t>sinxronizmdan</a:t>
            </a:r>
            <a:r>
              <a:rPr lang="en-US" dirty="0"/>
              <a:t> </a:t>
            </a:r>
            <a:r>
              <a:rPr lang="en-US" dirty="0" err="1"/>
              <a:t>chiqarishi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jarayonning</a:t>
            </a:r>
            <a:r>
              <a:rPr lang="en-US" dirty="0"/>
              <a:t> </a:t>
            </a:r>
            <a:r>
              <a:rPr lang="en-US" dirty="0" err="1"/>
              <a:t>buzilishiga</a:t>
            </a:r>
            <a:r>
              <a:rPr lang="en-US" dirty="0"/>
              <a:t>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tebranishi</a:t>
            </a:r>
            <a:r>
              <a:rPr lang="en-US" dirty="0"/>
              <a:t> </a:t>
            </a:r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uskunalariga</a:t>
            </a:r>
            <a:r>
              <a:rPr lang="en-US" dirty="0"/>
              <a:t> ham </a:t>
            </a:r>
            <a:r>
              <a:rPr lang="en-US" dirty="0" err="1"/>
              <a:t>yomon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ko‘rsatadi</a:t>
            </a:r>
            <a:r>
              <a:rPr lang="en-US" dirty="0"/>
              <a:t>.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mashinalar</a:t>
            </a:r>
            <a:r>
              <a:rPr lang="en-US" dirty="0"/>
              <a:t> </a:t>
            </a:r>
            <a:r>
              <a:rPr lang="en-US" dirty="0" err="1"/>
              <a:t>uchib</a:t>
            </a:r>
            <a:r>
              <a:rPr lang="en-US" dirty="0"/>
              <a:t> </a:t>
            </a:r>
            <a:r>
              <a:rPr lang="en-US" dirty="0" err="1"/>
              <a:t>yonadi</a:t>
            </a:r>
            <a:r>
              <a:rPr lang="en-US" dirty="0"/>
              <a:t>. </a:t>
            </a:r>
            <a:r>
              <a:rPr lang="en-US" dirty="0" err="1"/>
              <a:t>Lampalarning</a:t>
            </a:r>
            <a:r>
              <a:rPr lang="en-US" dirty="0"/>
              <a:t> </a:t>
            </a:r>
            <a:r>
              <a:rPr lang="en-US" dirty="0" err="1"/>
              <a:t>o‘chib</a:t>
            </a:r>
            <a:r>
              <a:rPr lang="en-US" dirty="0"/>
              <a:t> </a:t>
            </a:r>
            <a:r>
              <a:rPr lang="en-US" dirty="0" err="1"/>
              <a:t>yonishi</a:t>
            </a:r>
            <a:r>
              <a:rPr lang="en-US" dirty="0"/>
              <a:t> </a:t>
            </a:r>
            <a:r>
              <a:rPr lang="en-US" dirty="0" err="1"/>
              <a:t>insonlarga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etishi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094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564315"/>
              </p:ext>
            </p:extLst>
          </p:nvPr>
        </p:nvGraphicFramePr>
        <p:xfrm>
          <a:off x="539552" y="620690"/>
          <a:ext cx="8208911" cy="5904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0214"/>
                <a:gridCol w="745595"/>
                <a:gridCol w="2243102"/>
              </a:tblGrid>
              <a:tr h="942656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Havo liniyalari (110, 220kV)  	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	0,1250,5;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19832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Kabel liniyalari (6, 10kV) 	 	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	1,25 5;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942656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Tok o‘tkazgichlari (610kV) 	 	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	0,040,11;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19832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Transformatorlar (2,56,3) 	 	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0,060,143;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942656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Transformatorlar (63500MVA) 	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	0,020,05;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97357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Reaktorlar (610, 1000A gacha) 	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0,020,067;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19832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Par turbinali generatorlar (1260 MVt)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0,0120,02;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19832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Par turbinali generatorlar (100500 MVt)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0,00750,01: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882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882617"/>
              </p:ext>
            </p:extLst>
          </p:nvPr>
        </p:nvGraphicFramePr>
        <p:xfrm>
          <a:off x="539551" y="476668"/>
          <a:ext cx="8208912" cy="6048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043"/>
                <a:gridCol w="3783695"/>
                <a:gridCol w="3719174"/>
              </a:tblGrid>
              <a:tr h="363480">
                <a:tc>
                  <a:txBody>
                    <a:bodyPr/>
                    <a:lstStyle/>
                    <a:p>
                      <a:pPr marL="220980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49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ESK ning nomlanishi </a:t>
                      </a:r>
                    </a:p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Eohtimoli katta bo‘lgan sabab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</a:tr>
              <a:tr h="240835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gridSpan="2">
                  <a:txBody>
                    <a:bodyPr/>
                    <a:lstStyle/>
                    <a:p>
                      <a:pPr marL="1351915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u="none" strike="noStrike">
                          <a:effectLst/>
                          <a:hlinkClick r:id="rId2"/>
                        </a:rPr>
                        <a:t>Kuchlanishni </a:t>
                      </a:r>
                      <a:r>
                        <a:rPr lang="ru-RU" sz="600">
                          <a:effectLst/>
                        </a:rPr>
                        <a:t>c hetlanishi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181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δU</a:t>
                      </a:r>
                      <a:r>
                        <a:rPr lang="ru-RU" sz="600" baseline="-25000">
                          <a:effectLst/>
                        </a:rPr>
                        <a:t>y</a:t>
                      </a:r>
                      <a:r>
                        <a:rPr lang="ru-RU" sz="600">
                          <a:effectLst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Kuchlanishni barqarorlashgan chetlashuvi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Istemolchining yuklama grafigi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</a:tr>
              <a:tr h="240835">
                <a:tc gridSpan="3"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u="none" strike="noStrike">
                          <a:effectLst/>
                          <a:hlinkClick r:id="rId3"/>
                        </a:rPr>
                        <a:t>Kuchlanishni </a:t>
                      </a:r>
                      <a:r>
                        <a:rPr lang="ru-RU" sz="600">
                          <a:effectLst/>
                        </a:rPr>
                        <a:t>tebranishi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448">
                <a:tc>
                  <a:txBody>
                    <a:bodyPr/>
                    <a:lstStyle/>
                    <a:p>
                      <a:pPr marL="78105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δU</a:t>
                      </a:r>
                      <a:r>
                        <a:rPr lang="ru-RU" sz="600" baseline="-25000">
                          <a:effectLst/>
                        </a:rPr>
                        <a:t>t</a:t>
                      </a:r>
                      <a:r>
                        <a:rPr lang="ru-RU" sz="600">
                          <a:effectLst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1079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Kuchlanish o‘zgarishini ko‘payishi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rowSpan="2"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O‘zgaruvchan keskin yuklamali istemolchi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</a:tr>
              <a:tr h="329725"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P</a:t>
                      </a:r>
                      <a:r>
                        <a:rPr lang="ru-RU" sz="600" baseline="-25000">
                          <a:effectLst/>
                        </a:rPr>
                        <a:t>t</a:t>
                      </a:r>
                      <a:r>
                        <a:rPr lang="ru-RU" sz="600">
                          <a:effectLst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doza flikera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835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gridSpan="2">
                  <a:txBody>
                    <a:bodyPr/>
                    <a:lstStyle/>
                    <a:p>
                      <a:pPr marL="59563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u="none" strike="noStrike">
                          <a:effectLst/>
                          <a:hlinkClick r:id="rId4"/>
                        </a:rPr>
                        <a:t>Uch </a:t>
                      </a:r>
                      <a:r>
                        <a:rPr lang="en-US" sz="600">
                          <a:effectLst/>
                        </a:rPr>
                        <a:t>fazali tizimdagi kuchl anish nosimmetriyasi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905">
                <a:tc>
                  <a:txBody>
                    <a:bodyPr/>
                    <a:lstStyle/>
                    <a:p>
                      <a:pPr marL="6604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K</a:t>
                      </a:r>
                      <a:r>
                        <a:rPr lang="ru-RU" sz="400">
                          <a:effectLst/>
                        </a:rPr>
                        <a:t>2U</a:t>
                      </a:r>
                      <a:r>
                        <a:rPr lang="ru-RU" sz="600">
                          <a:effectLst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 anchor="b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Teskari ketma ketligi bo‘yicha kuchlanish nosimmetriya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</a:tr>
              <a:tr h="262417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koeffisienti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rowSpan="2">
                  <a:txBody>
                    <a:bodyPr/>
                    <a:lstStyle/>
                    <a:p>
                      <a:pPr marL="220980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Nosimmetrik yuklamali istemolchi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</a:tr>
              <a:tr h="405960">
                <a:tc>
                  <a:txBody>
                    <a:bodyPr/>
                    <a:lstStyle/>
                    <a:p>
                      <a:pPr marL="6604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K</a:t>
                      </a:r>
                      <a:r>
                        <a:rPr lang="ru-RU" sz="400">
                          <a:effectLst/>
                        </a:rPr>
                        <a:t>0U</a:t>
                      </a:r>
                      <a:r>
                        <a:rPr lang="ru-RU" sz="600">
                          <a:effectLst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Nol ketma ketlik bo‘yicha kulanish nosimmetriya koeffisienti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835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gridSpan="2">
                  <a:txBody>
                    <a:bodyPr/>
                    <a:lstStyle/>
                    <a:p>
                      <a:pPr marL="65659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u="none" strike="noStrike">
                          <a:effectLst/>
                          <a:hlinkClick r:id="rId5"/>
                        </a:rPr>
                        <a:t>Kuchlanish </a:t>
                      </a:r>
                      <a:r>
                        <a:rPr lang="en-US" sz="600">
                          <a:effectLst/>
                        </a:rPr>
                        <a:t>egriligining n osinusoidallik shakli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426">
                <a:tc>
                  <a:txBody>
                    <a:bodyPr/>
                    <a:lstStyle/>
                    <a:p>
                      <a:pPr marL="94615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K</a:t>
                      </a:r>
                      <a:r>
                        <a:rPr lang="ru-RU" sz="600" baseline="-25000">
                          <a:effectLst/>
                        </a:rPr>
                        <a:t>U</a:t>
                      </a:r>
                      <a:r>
                        <a:rPr lang="ru-RU" sz="600">
                          <a:effectLst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 anchor="b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Kuchlanish egriligi nosinusoidalligini buzilish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</a:tr>
              <a:tr h="284001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koeffisienti 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rowSpan="2"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Chiziqli bo‘lmagan yuklamali istemolchi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</a:tr>
              <a:tr h="406303">
                <a:tc>
                  <a:txBody>
                    <a:bodyPr/>
                    <a:lstStyle/>
                    <a:p>
                      <a:pPr marL="2794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K</a:t>
                      </a:r>
                      <a:r>
                        <a:rPr lang="ru-RU" sz="400">
                          <a:effectLst/>
                        </a:rPr>
                        <a:t>U(n)</a:t>
                      </a:r>
                      <a:r>
                        <a:rPr lang="ru-RU" sz="600">
                          <a:effectLst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Kuchlanish n –garmonik tashkil etuvchisining koeffisienti 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835">
                <a:tc>
                  <a:txBody>
                    <a:bodyPr/>
                    <a:lstStyle/>
                    <a:p>
                      <a:pPr marL="220980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gridSpan="2"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u="none" strike="noStrike">
                          <a:effectLst/>
                          <a:hlinkClick r:id="rId6"/>
                        </a:rPr>
                        <a:t>Boshqa </a:t>
                      </a:r>
                      <a:r>
                        <a:rPr lang="ru-RU" sz="600">
                          <a:effectLst/>
                        </a:rPr>
                        <a:t>ko‘ri nishlari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2210"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Δf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Chastota chetlanishlari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rowSpan="4">
                  <a:txBody>
                    <a:bodyPr/>
                    <a:lstStyle/>
                    <a:p>
                      <a:pPr marL="220980" indent="-1905" algn="ctr">
                        <a:lnSpc>
                          <a:spcPct val="145000"/>
                        </a:lnSpc>
                        <a:spcAft>
                          <a:spcPts val="770"/>
                        </a:spcAft>
                      </a:pPr>
                      <a:r>
                        <a:rPr lang="en-US" sz="600">
                          <a:effectLst/>
                        </a:rPr>
                        <a:t>Tramoqning o‘ziga xos ishlashi, iqlimiy sharoitlar yoki tabiat </a:t>
                      </a:r>
                      <a:endParaRPr lang="ru-RU" sz="600">
                        <a:effectLst/>
                      </a:endParaRPr>
                    </a:p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hodisalari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</a:tr>
              <a:tr h="406303">
                <a:tc>
                  <a:txBody>
                    <a:bodyPr/>
                    <a:lstStyle/>
                    <a:p>
                      <a:pPr marL="86995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Δt</a:t>
                      </a:r>
                      <a:r>
                        <a:rPr lang="ru-RU" sz="600" baseline="-25000">
                          <a:effectLst/>
                        </a:rPr>
                        <a:t>P</a:t>
                      </a:r>
                      <a:r>
                        <a:rPr lang="ru-RU" sz="600">
                          <a:effectLst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Kuchlanish barbod bo‘lishining davomiyligi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835">
                <a:tc>
                  <a:txBody>
                    <a:bodyPr/>
                    <a:lstStyle/>
                    <a:p>
                      <a:pPr marL="47625" indent="-19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U</a:t>
                      </a:r>
                      <a:r>
                        <a:rPr lang="ru-RU" sz="600" baseline="-25000">
                          <a:effectLst/>
                        </a:rPr>
                        <a:t>imp</a:t>
                      </a:r>
                      <a:r>
                        <a:rPr lang="ru-RU" sz="600">
                          <a:effectLst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Impulsli kuchlanish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303">
                <a:tc>
                  <a:txBody>
                    <a:bodyPr/>
                    <a:lstStyle/>
                    <a:p>
                      <a:pPr marL="21590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K</a:t>
                      </a:r>
                      <a:r>
                        <a:rPr lang="ru-RU" sz="400">
                          <a:effectLst/>
                        </a:rPr>
                        <a:t>perU</a:t>
                      </a:r>
                      <a:r>
                        <a:rPr lang="ru-RU" sz="600">
                          <a:effectLst/>
                        </a:rPr>
                        <a:t> </a:t>
                      </a:r>
                      <a:endParaRPr lang="ru-RU" sz="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>
                  <a:txBody>
                    <a:bodyPr/>
                    <a:lstStyle/>
                    <a:p>
                      <a:pPr marL="220980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err="1">
                          <a:effectLst/>
                        </a:rPr>
                        <a:t>Vaqtinchalik</a:t>
                      </a:r>
                      <a:r>
                        <a:rPr lang="en-US" sz="600" dirty="0">
                          <a:effectLst/>
                        </a:rPr>
                        <a:t> </a:t>
                      </a:r>
                      <a:r>
                        <a:rPr lang="en-US" sz="600" dirty="0" err="1">
                          <a:effectLst/>
                        </a:rPr>
                        <a:t>o‘ta</a:t>
                      </a:r>
                      <a:r>
                        <a:rPr lang="en-US" sz="600" dirty="0">
                          <a:effectLst/>
                        </a:rPr>
                        <a:t> </a:t>
                      </a:r>
                      <a:r>
                        <a:rPr lang="en-US" sz="600" dirty="0" err="1">
                          <a:effectLst/>
                        </a:rPr>
                        <a:t>kuchlanish</a:t>
                      </a:r>
                      <a:r>
                        <a:rPr lang="en-US" sz="600" dirty="0">
                          <a:effectLst/>
                        </a:rPr>
                        <a:t> </a:t>
                      </a:r>
                      <a:r>
                        <a:rPr lang="en-US" sz="600" dirty="0" err="1">
                          <a:effectLst/>
                        </a:rPr>
                        <a:t>koeffisienti</a:t>
                      </a:r>
                      <a:r>
                        <a:rPr lang="en-US" sz="600" dirty="0">
                          <a:effectLst/>
                        </a:rPr>
                        <a:t>  </a:t>
                      </a:r>
                      <a:endParaRPr lang="ru-RU" sz="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37" marR="282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49" name="Picture 2009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113" y="1446213"/>
            <a:ext cx="47625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28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Kuchlanish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tebranishini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chegaralovchi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qurulmalar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navbatda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qo‘shimcha</a:t>
            </a:r>
            <a:r>
              <a:rPr lang="en-US" dirty="0"/>
              <a:t> </a:t>
            </a:r>
            <a:r>
              <a:rPr lang="en-US" dirty="0" err="1"/>
              <a:t>sarf</a:t>
            </a:r>
            <a:r>
              <a:rPr lang="en-US" dirty="0"/>
              <a:t>–</a:t>
            </a:r>
            <a:r>
              <a:rPr lang="en-US" dirty="0" err="1"/>
              <a:t>harajatlar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etadigan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ta’minoti</a:t>
            </a:r>
            <a:r>
              <a:rPr lang="en-US" dirty="0"/>
              <a:t> </a:t>
            </a:r>
            <a:r>
              <a:rPr lang="en-US" dirty="0" err="1"/>
              <a:t>sxemasining</a:t>
            </a:r>
            <a:r>
              <a:rPr lang="en-US" dirty="0"/>
              <a:t> optimal (</a:t>
            </a:r>
            <a:r>
              <a:rPr lang="en-US" dirty="0" err="1"/>
              <a:t>qulay</a:t>
            </a:r>
            <a:r>
              <a:rPr lang="en-US" dirty="0"/>
              <a:t>) </a:t>
            </a:r>
            <a:r>
              <a:rPr lang="en-US" dirty="0" err="1"/>
              <a:t>yechimlari</a:t>
            </a:r>
            <a:r>
              <a:rPr lang="en-US" dirty="0"/>
              <a:t> </a:t>
            </a:r>
            <a:r>
              <a:rPr lang="en-US" dirty="0" err="1"/>
              <a:t>ko‘zda</a:t>
            </a:r>
            <a:r>
              <a:rPr lang="en-US" dirty="0"/>
              <a:t> </a:t>
            </a:r>
            <a:r>
              <a:rPr lang="en-US" dirty="0" err="1"/>
              <a:t>tutilgan</a:t>
            </a:r>
            <a:r>
              <a:rPr lang="en-US" dirty="0"/>
              <a:t>: </a:t>
            </a:r>
            <a:endParaRPr lang="ru-RU" dirty="0"/>
          </a:p>
          <a:p>
            <a:r>
              <a:rPr lang="en-US" dirty="0"/>
              <a:t>–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manbalarini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yuklamali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qiluvchiga</a:t>
            </a:r>
            <a:r>
              <a:rPr lang="en-US" dirty="0"/>
              <a:t> </a:t>
            </a:r>
            <a:r>
              <a:rPr lang="en-US" dirty="0" err="1"/>
              <a:t>yaqinlashtirish</a:t>
            </a:r>
            <a:r>
              <a:rPr lang="en-US" dirty="0"/>
              <a:t>; </a:t>
            </a:r>
            <a:endParaRPr lang="ru-RU" dirty="0"/>
          </a:p>
          <a:p>
            <a:r>
              <a:rPr lang="en-US" dirty="0"/>
              <a:t>–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o‘zgaruvchi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sokin</a:t>
            </a:r>
            <a:r>
              <a:rPr lang="en-US" dirty="0"/>
              <a:t> </a:t>
            </a:r>
            <a:r>
              <a:rPr lang="en-US" dirty="0" err="1"/>
              <a:t>yuklamalari</a:t>
            </a:r>
            <a:r>
              <a:rPr lang="en-US" dirty="0"/>
              <a:t>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–</a:t>
            </a:r>
            <a:r>
              <a:rPr lang="en-US" dirty="0" err="1"/>
              <a:t>lardan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;  </a:t>
            </a:r>
            <a:endParaRPr lang="ru-RU" dirty="0"/>
          </a:p>
          <a:p>
            <a:r>
              <a:rPr lang="en-US" dirty="0"/>
              <a:t>–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o‘zgaruvchi</a:t>
            </a:r>
            <a:r>
              <a:rPr lang="en-US" dirty="0"/>
              <a:t> </a:t>
            </a:r>
            <a:r>
              <a:rPr lang="en-US" dirty="0" err="1"/>
              <a:t>yuklamali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qiluvchilarni</a:t>
            </a:r>
            <a:r>
              <a:rPr lang="en-US" dirty="0"/>
              <a:t> </a:t>
            </a:r>
            <a:r>
              <a:rPr lang="en-US" dirty="0" err="1"/>
              <a:t>ta’minlovchi</a:t>
            </a:r>
            <a:r>
              <a:rPr lang="en-US" dirty="0"/>
              <a:t> </a:t>
            </a:r>
            <a:r>
              <a:rPr lang="en-US" dirty="0" err="1"/>
              <a:t>tarmoqlardagi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optimal </a:t>
            </a:r>
            <a:r>
              <a:rPr lang="en-US" dirty="0" err="1"/>
              <a:t>darajasini</a:t>
            </a:r>
            <a:r>
              <a:rPr lang="en-US" dirty="0"/>
              <a:t> 750–10000 MVA </a:t>
            </a:r>
            <a:r>
              <a:rPr lang="en-US" dirty="0" err="1"/>
              <a:t>chegarasida</a:t>
            </a:r>
            <a:r>
              <a:rPr lang="en-US" dirty="0"/>
              <a:t> </a:t>
            </a:r>
            <a:r>
              <a:rPr lang="en-US" dirty="0" err="1"/>
              <a:t>ushlab</a:t>
            </a:r>
            <a:r>
              <a:rPr lang="en-US" dirty="0"/>
              <a:t> </a:t>
            </a:r>
            <a:r>
              <a:rPr lang="en-US" dirty="0" err="1"/>
              <a:t>turishga</a:t>
            </a:r>
            <a:r>
              <a:rPr lang="en-US" dirty="0"/>
              <a:t> </a:t>
            </a:r>
            <a:r>
              <a:rPr lang="en-US" dirty="0" err="1"/>
              <a:t>erishish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Agarda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tadbirlar</a:t>
            </a:r>
            <a:r>
              <a:rPr lang="en-US" dirty="0"/>
              <a:t> </a:t>
            </a:r>
            <a:r>
              <a:rPr lang="en-US" dirty="0" err="1"/>
              <a:t>yetarli</a:t>
            </a:r>
            <a:r>
              <a:rPr lang="en-US" dirty="0"/>
              <a:t> </a:t>
            </a:r>
            <a:r>
              <a:rPr lang="en-US" dirty="0" err="1"/>
              <a:t>bo‘lmasa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o‘zgarish</a:t>
            </a:r>
            <a:r>
              <a:rPr lang="en-US" dirty="0"/>
              <a:t> </a:t>
            </a:r>
            <a:r>
              <a:rPr lang="en-US" dirty="0" err="1"/>
              <a:t>ko‘lamini</a:t>
            </a:r>
            <a:r>
              <a:rPr lang="en-US" dirty="0"/>
              <a:t> </a:t>
            </a:r>
            <a:r>
              <a:rPr lang="en-US" dirty="0" err="1"/>
              <a:t>kamaytirish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uskunalarni</a:t>
            </a:r>
            <a:r>
              <a:rPr lang="en-US" dirty="0"/>
              <a:t> </a:t>
            </a:r>
            <a:r>
              <a:rPr lang="en-US" dirty="0" err="1"/>
              <a:t>qo‘llash</a:t>
            </a:r>
            <a:r>
              <a:rPr lang="en-US" dirty="0"/>
              <a:t> </a:t>
            </a:r>
            <a:r>
              <a:rPr lang="en-US" dirty="0" err="1"/>
              <a:t>ko‘zda</a:t>
            </a:r>
            <a:r>
              <a:rPr lang="en-US" dirty="0"/>
              <a:t> </a:t>
            </a:r>
            <a:r>
              <a:rPr lang="en-US" dirty="0" err="1"/>
              <a:t>tutiladi</a:t>
            </a:r>
            <a:r>
              <a:rPr lang="en-US" dirty="0"/>
              <a:t>. 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55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tebranishi</a:t>
            </a:r>
            <a:r>
              <a:rPr lang="en-US" dirty="0"/>
              <a:t> </a:t>
            </a:r>
            <a:r>
              <a:rPr lang="en-US" dirty="0" err="1"/>
              <a:t>chegaralaydigan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samarador</a:t>
            </a:r>
            <a:r>
              <a:rPr lang="en-US" dirty="0"/>
              <a:t> </a:t>
            </a:r>
            <a:r>
              <a:rPr lang="en-US" dirty="0" err="1"/>
              <a:t>vositasi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 </a:t>
            </a:r>
            <a:r>
              <a:rPr lang="en-US" dirty="0" err="1"/>
              <a:t>tezkor</a:t>
            </a:r>
            <a:r>
              <a:rPr lang="en-US" dirty="0"/>
              <a:t> </a:t>
            </a:r>
            <a:r>
              <a:rPr lang="en-US" dirty="0" err="1"/>
              <a:t>tiristorli</a:t>
            </a:r>
            <a:r>
              <a:rPr lang="en-US" dirty="0"/>
              <a:t> </a:t>
            </a:r>
            <a:r>
              <a:rPr lang="en-US" dirty="0" err="1"/>
              <a:t>qo‘zgatkichli</a:t>
            </a:r>
            <a:r>
              <a:rPr lang="en-US" dirty="0"/>
              <a:t>, </a:t>
            </a:r>
            <a:r>
              <a:rPr lang="en-US" dirty="0" err="1"/>
              <a:t>qo‘zatishni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barobar</a:t>
            </a:r>
            <a:r>
              <a:rPr lang="en-US" dirty="0"/>
              <a:t> </a:t>
            </a:r>
            <a:r>
              <a:rPr lang="en-US" dirty="0" err="1"/>
              <a:t>tezlash</a:t>
            </a:r>
            <a:r>
              <a:rPr lang="en-US" dirty="0"/>
              <a:t>–</a:t>
            </a:r>
            <a:r>
              <a:rPr lang="en-US" dirty="0" err="1"/>
              <a:t>tiradigan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istemolchisiga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qo‘zatish</a:t>
            </a:r>
            <a:r>
              <a:rPr lang="en-US" dirty="0"/>
              <a:t> </a:t>
            </a:r>
            <a:r>
              <a:rPr lang="en-US" dirty="0" err="1"/>
              <a:t>rejimida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ko‘rsatkichli</a:t>
            </a:r>
            <a:r>
              <a:rPr lang="en-US" dirty="0"/>
              <a:t> </a:t>
            </a:r>
            <a:r>
              <a:rPr lang="en-US" dirty="0" err="1"/>
              <a:t>turtki</a:t>
            </a:r>
            <a:r>
              <a:rPr lang="en-US" dirty="0"/>
              <a:t> </a:t>
            </a:r>
            <a:r>
              <a:rPr lang="en-US" dirty="0" err="1"/>
              <a:t>yuklamali</a:t>
            </a:r>
            <a:r>
              <a:rPr lang="en-US" dirty="0"/>
              <a:t> </a:t>
            </a:r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kompensatori</a:t>
            </a:r>
            <a:r>
              <a:rPr lang="en-US" dirty="0"/>
              <a:t> (SK) </a:t>
            </a:r>
            <a:r>
              <a:rPr lang="en-US" dirty="0" err="1"/>
              <a:t>hizmat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SK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quvvatini</a:t>
            </a:r>
            <a:r>
              <a:rPr lang="en-US" dirty="0"/>
              <a:t> </a:t>
            </a:r>
            <a:r>
              <a:rPr lang="en-US" dirty="0" err="1"/>
              <a:t>kompensatsiya</a:t>
            </a:r>
            <a:r>
              <a:rPr lang="en-US" dirty="0"/>
              <a:t> </a:t>
            </a:r>
            <a:r>
              <a:rPr lang="en-US" dirty="0" err="1"/>
              <a:t>qilinuvchi</a:t>
            </a:r>
            <a:r>
              <a:rPr lang="en-US" dirty="0"/>
              <a:t> </a:t>
            </a:r>
            <a:r>
              <a:rPr lang="en-US" dirty="0" err="1"/>
              <a:t>oboekt</a:t>
            </a:r>
            <a:r>
              <a:rPr lang="en-US" dirty="0"/>
              <a:t>–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yuklama</a:t>
            </a:r>
            <a:r>
              <a:rPr lang="en-US" dirty="0"/>
              <a:t> </a:t>
            </a:r>
            <a:r>
              <a:rPr lang="en-US" dirty="0" err="1"/>
              <a:t>grafigi</a:t>
            </a:r>
            <a:r>
              <a:rPr lang="en-US" dirty="0"/>
              <a:t> </a:t>
            </a:r>
            <a:r>
              <a:rPr lang="en-US" dirty="0" err="1"/>
              <a:t>parametrlaridan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chiqqan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Reaktiv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</a:t>
            </a:r>
            <a:r>
              <a:rPr lang="en-US" dirty="0" err="1"/>
              <a:t>shuni</a:t>
            </a:r>
            <a:r>
              <a:rPr lang="en-US" dirty="0"/>
              <a:t> </a:t>
            </a:r>
            <a:r>
              <a:rPr lang="en-US" dirty="0" err="1"/>
              <a:t>ko‘zda</a:t>
            </a:r>
            <a:r>
              <a:rPr lang="en-US" dirty="0"/>
              <a:t> </a:t>
            </a:r>
            <a:r>
              <a:rPr lang="en-US" dirty="0" err="1"/>
              <a:t>tutiladiki</a:t>
            </a:r>
            <a:r>
              <a:rPr lang="en-US" dirty="0"/>
              <a:t>, </a:t>
            </a:r>
            <a:r>
              <a:rPr lang="en-US" dirty="0" err="1"/>
              <a:t>bunda</a:t>
            </a:r>
            <a:r>
              <a:rPr lang="en-US" dirty="0"/>
              <a:t> SK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siimli</a:t>
            </a:r>
            <a:r>
              <a:rPr lang="en-US" dirty="0"/>
              <a:t> </a:t>
            </a:r>
            <a:r>
              <a:rPr lang="en-US" dirty="0" err="1"/>
              <a:t>reaktiv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induktiv</a:t>
            </a:r>
            <a:r>
              <a:rPr lang="en-US" dirty="0"/>
              <a:t> </a:t>
            </a:r>
            <a:r>
              <a:rPr lang="en-US" dirty="0" err="1"/>
              <a:t>xarakterga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turtki</a:t>
            </a:r>
            <a:r>
              <a:rPr lang="en-US" dirty="0"/>
              <a:t> </a:t>
            </a:r>
            <a:r>
              <a:rPr lang="en-US" dirty="0" err="1"/>
              <a:t>reaktiv</a:t>
            </a:r>
            <a:r>
              <a:rPr lang="en-US" dirty="0"/>
              <a:t> </a:t>
            </a:r>
            <a:r>
              <a:rPr lang="en-US" dirty="0" err="1"/>
              <a:t>yuklamaga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endParaRPr lang="ru-RU" dirty="0"/>
          </a:p>
          <a:p>
            <a:r>
              <a:rPr lang="en-US" u="sng" dirty="0" err="1"/>
              <a:t>Sinxron</a:t>
            </a:r>
            <a:r>
              <a:rPr lang="en-US" u="sng" dirty="0"/>
              <a:t> </a:t>
            </a:r>
            <a:r>
              <a:rPr lang="en-US" u="sng" dirty="0" err="1"/>
              <a:t>dvigatellar</a:t>
            </a:r>
            <a:r>
              <a:rPr lang="en-US" u="sng" dirty="0"/>
              <a:t>.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turtki</a:t>
            </a:r>
            <a:r>
              <a:rPr lang="en-US" dirty="0"/>
              <a:t> </a:t>
            </a:r>
            <a:r>
              <a:rPr lang="en-US" dirty="0" err="1"/>
              <a:t>yuklamalarda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ko‘lamini</a:t>
            </a:r>
            <a:r>
              <a:rPr lang="en-US" dirty="0"/>
              <a:t> </a:t>
            </a:r>
            <a:r>
              <a:rPr lang="en-US" dirty="0" err="1"/>
              <a:t>chegaralash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ventil</a:t>
            </a:r>
            <a:r>
              <a:rPr lang="en-US" dirty="0"/>
              <a:t> </a:t>
            </a:r>
            <a:r>
              <a:rPr lang="en-US" dirty="0" err="1"/>
              <a:t>o‘zgartkichlar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shinaga</a:t>
            </a:r>
            <a:r>
              <a:rPr lang="en-US" dirty="0"/>
              <a:t> </a:t>
            </a:r>
            <a:r>
              <a:rPr lang="en-US" dirty="0" err="1"/>
              <a:t>ulanadigan</a:t>
            </a:r>
            <a:r>
              <a:rPr lang="en-US" dirty="0"/>
              <a:t> </a:t>
            </a:r>
            <a:r>
              <a:rPr lang="en-US" dirty="0" err="1"/>
              <a:t>sokin</a:t>
            </a:r>
            <a:r>
              <a:rPr lang="en-US" dirty="0"/>
              <a:t> </a:t>
            </a:r>
            <a:r>
              <a:rPr lang="en-US" dirty="0" err="1"/>
              <a:t>yuklamali</a:t>
            </a:r>
            <a:r>
              <a:rPr lang="en-US" dirty="0"/>
              <a:t> </a:t>
            </a:r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dvigatellardan</a:t>
            </a:r>
            <a:r>
              <a:rPr lang="en-US" dirty="0"/>
              <a:t> (SD)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Bunda</a:t>
            </a:r>
            <a:r>
              <a:rPr lang="en-US" dirty="0"/>
              <a:t> SD </a:t>
            </a:r>
            <a:r>
              <a:rPr lang="en-US" dirty="0" err="1"/>
              <a:t>kerakli</a:t>
            </a:r>
            <a:r>
              <a:rPr lang="en-US" dirty="0"/>
              <a:t> </a:t>
            </a:r>
            <a:r>
              <a:rPr lang="en-US" dirty="0" err="1"/>
              <a:t>darajadagi</a:t>
            </a:r>
            <a:r>
              <a:rPr lang="en-US" dirty="0"/>
              <a:t> </a:t>
            </a:r>
            <a:r>
              <a:rPr lang="en-US" dirty="0" err="1"/>
              <a:t>quvvatga</a:t>
            </a:r>
            <a:r>
              <a:rPr lang="en-US" dirty="0"/>
              <a:t>,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darajadagi</a:t>
            </a:r>
            <a:r>
              <a:rPr lang="en-US" dirty="0"/>
              <a:t> </a:t>
            </a:r>
            <a:r>
              <a:rPr lang="en-US" dirty="0" err="1"/>
              <a:t>tezkor</a:t>
            </a:r>
            <a:r>
              <a:rPr lang="en-US" dirty="0"/>
              <a:t> </a:t>
            </a:r>
            <a:r>
              <a:rPr lang="en-US" dirty="0" err="1"/>
              <a:t>qo‘zatishga</a:t>
            </a:r>
            <a:r>
              <a:rPr lang="en-US" dirty="0"/>
              <a:t> (</a:t>
            </a:r>
            <a:r>
              <a:rPr lang="en-US" dirty="0" err="1"/>
              <a:t>tiristorli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qo‘zatishni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rostlaydigan</a:t>
            </a:r>
            <a:r>
              <a:rPr lang="en-US" dirty="0"/>
              <a:t> </a:t>
            </a:r>
            <a:r>
              <a:rPr lang="en-US" dirty="0" err="1"/>
              <a:t>tezkor</a:t>
            </a:r>
            <a:r>
              <a:rPr lang="en-US" dirty="0"/>
              <a:t> </a:t>
            </a:r>
            <a:r>
              <a:rPr lang="en-US" dirty="0" err="1"/>
              <a:t>qurilmaga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darkor</a:t>
            </a:r>
            <a:r>
              <a:rPr lang="en-US" dirty="0"/>
              <a:t>. 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0264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901</Words>
  <Application>Microsoft Office PowerPoint</Application>
  <PresentationFormat>Экран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Elektr energiya sifatini belgilovchi ko‘rsatgichlar</vt:lpstr>
      <vt:lpstr>Презентация PowerPoint</vt:lpstr>
      <vt:lpstr>Презентация PowerPoint</vt:lpstr>
      <vt:lpstr>Elektr tarmoqlarida kuchlanish tebranishi </vt:lpstr>
      <vt:lpstr>Презентация PowerPoint</vt:lpstr>
      <vt:lpstr>Презентация PowerPoint</vt:lpstr>
      <vt:lpstr>Kuchlanish tebranishini chegaralovchi qurulmalar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 energiya sifatini belgilovchi ko‘rsatgichlar</dc:title>
  <dc:creator>Elektrik</dc:creator>
  <cp:lastModifiedBy>Elektrik</cp:lastModifiedBy>
  <cp:revision>1</cp:revision>
  <dcterms:created xsi:type="dcterms:W3CDTF">2023-07-24T06:33:49Z</dcterms:created>
  <dcterms:modified xsi:type="dcterms:W3CDTF">2023-07-24T06:40:03Z</dcterms:modified>
</cp:coreProperties>
</file>