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EF77FD-37DD-48BB-838B-ABF6F5C91098}" type="datetimeFigureOut">
              <a:rPr lang="ru-RU" smtClean="0"/>
              <a:t>05.04.2022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C8F68B-42F3-4E75-ACD9-97B76779B3A3}" type="slidenum">
              <a:rPr lang="ru-RU" smtClean="0"/>
              <a:t>‹#›</a:t>
            </a:fld>
            <a:endParaRPr lang="ru-RU"/>
          </a:p>
        </p:txBody>
      </p:sp>
    </p:spTree>
    <p:extLst>
      <p:ext uri="{BB962C8B-B14F-4D97-AF65-F5344CB8AC3E}">
        <p14:creationId xmlns:p14="http://schemas.microsoft.com/office/powerpoint/2010/main" val="2830735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EC8F68B-42F3-4E75-ACD9-97B76779B3A3}" type="slidenum">
              <a:rPr lang="ru-RU" smtClean="0"/>
              <a:t>6</a:t>
            </a:fld>
            <a:endParaRPr lang="ru-RU"/>
          </a:p>
        </p:txBody>
      </p:sp>
    </p:spTree>
    <p:extLst>
      <p:ext uri="{BB962C8B-B14F-4D97-AF65-F5344CB8AC3E}">
        <p14:creationId xmlns:p14="http://schemas.microsoft.com/office/powerpoint/2010/main" val="2962949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EC8F68B-42F3-4E75-ACD9-97B76779B3A3}" type="slidenum">
              <a:rPr lang="ru-RU" smtClean="0"/>
              <a:t>8</a:t>
            </a:fld>
            <a:endParaRPr lang="ru-RU"/>
          </a:p>
        </p:txBody>
      </p:sp>
    </p:spTree>
    <p:extLst>
      <p:ext uri="{BB962C8B-B14F-4D97-AF65-F5344CB8AC3E}">
        <p14:creationId xmlns:p14="http://schemas.microsoft.com/office/powerpoint/2010/main" val="4043367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C9C88FA-02EA-4805-8D35-F57417E70FF6}" type="datetimeFigureOut">
              <a:rPr lang="ru-RU" smtClean="0"/>
              <a:t>05.04.2022</a:t>
            </a:fld>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E24721D-FE10-451E-B86A-51870F4C5EED}" type="slidenum">
              <a:rPr lang="ru-RU" smtClean="0"/>
              <a:t>‹#›</a:t>
            </a:fld>
            <a:endParaRPr lang="ru-RU"/>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2887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9C88FA-02EA-4805-8D35-F57417E70FF6}" type="datetimeFigureOut">
              <a:rPr lang="ru-RU" smtClean="0"/>
              <a:t>05.04.2022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24721D-FE10-451E-B86A-51870F4C5EED}" type="slidenum">
              <a:rPr lang="ru-RU" smtClean="0"/>
              <a:t>‹#›</a:t>
            </a:fld>
            <a:endParaRPr lang="ru-RU"/>
          </a:p>
        </p:txBody>
      </p:sp>
    </p:spTree>
    <p:extLst>
      <p:ext uri="{BB962C8B-B14F-4D97-AF65-F5344CB8AC3E}">
        <p14:creationId xmlns:p14="http://schemas.microsoft.com/office/powerpoint/2010/main" val="651020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9C88FA-02EA-4805-8D35-F57417E70FF6}" type="datetimeFigureOut">
              <a:rPr lang="ru-RU" smtClean="0"/>
              <a:t>05.04.2022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24721D-FE10-451E-B86A-51870F4C5EED}" type="slidenum">
              <a:rPr lang="ru-RU" smtClean="0"/>
              <a:t>‹#›</a:t>
            </a:fld>
            <a:endParaRPr lang="ru-RU"/>
          </a:p>
        </p:txBody>
      </p:sp>
    </p:spTree>
    <p:extLst>
      <p:ext uri="{BB962C8B-B14F-4D97-AF65-F5344CB8AC3E}">
        <p14:creationId xmlns:p14="http://schemas.microsoft.com/office/powerpoint/2010/main" val="179723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C9C88FA-02EA-4805-8D35-F57417E70FF6}" type="datetimeFigureOut">
              <a:rPr lang="ru-RU" smtClean="0"/>
              <a:t>05.04.2022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24721D-FE10-451E-B86A-51870F4C5EED}" type="slidenum">
              <a:rPr lang="ru-RU" smtClean="0"/>
              <a:t>‹#›</a:t>
            </a:fld>
            <a:endParaRPr lang="ru-RU"/>
          </a:p>
        </p:txBody>
      </p:sp>
    </p:spTree>
    <p:extLst>
      <p:ext uri="{BB962C8B-B14F-4D97-AF65-F5344CB8AC3E}">
        <p14:creationId xmlns:p14="http://schemas.microsoft.com/office/powerpoint/2010/main" val="422458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C9C88FA-02EA-4805-8D35-F57417E70FF6}" type="datetimeFigureOut">
              <a:rPr lang="ru-RU" smtClean="0"/>
              <a:t>05.04.2022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24721D-FE10-451E-B86A-51870F4C5EED}" type="slidenum">
              <a:rPr lang="ru-RU" smtClean="0"/>
              <a:t>‹#›</a:t>
            </a:fld>
            <a:endParaRPr lang="ru-R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6306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C9C88FA-02EA-4805-8D35-F57417E70FF6}" type="datetimeFigureOut">
              <a:rPr lang="ru-RU" smtClean="0"/>
              <a:t>05.04.2022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E24721D-FE10-451E-B86A-51870F4C5EED}" type="slidenum">
              <a:rPr lang="ru-RU" smtClean="0"/>
              <a:t>‹#›</a:t>
            </a:fld>
            <a:endParaRPr lang="ru-RU"/>
          </a:p>
        </p:txBody>
      </p:sp>
    </p:spTree>
    <p:extLst>
      <p:ext uri="{BB962C8B-B14F-4D97-AF65-F5344CB8AC3E}">
        <p14:creationId xmlns:p14="http://schemas.microsoft.com/office/powerpoint/2010/main" val="2287559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C9C88FA-02EA-4805-8D35-F57417E70FF6}" type="datetimeFigureOut">
              <a:rPr lang="ru-RU" smtClean="0"/>
              <a:t>05.04.2022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E24721D-FE10-451E-B86A-51870F4C5EED}" type="slidenum">
              <a:rPr lang="ru-RU" smtClean="0"/>
              <a:t>‹#›</a:t>
            </a:fld>
            <a:endParaRPr lang="ru-RU"/>
          </a:p>
        </p:txBody>
      </p:sp>
    </p:spTree>
    <p:extLst>
      <p:ext uri="{BB962C8B-B14F-4D97-AF65-F5344CB8AC3E}">
        <p14:creationId xmlns:p14="http://schemas.microsoft.com/office/powerpoint/2010/main" val="2056955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C9C88FA-02EA-4805-8D35-F57417E70FF6}" type="datetimeFigureOut">
              <a:rPr lang="ru-RU" smtClean="0"/>
              <a:t>05.04.2022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E24721D-FE10-451E-B86A-51870F4C5EED}" type="slidenum">
              <a:rPr lang="ru-RU" smtClean="0"/>
              <a:t>‹#›</a:t>
            </a:fld>
            <a:endParaRPr lang="ru-RU"/>
          </a:p>
        </p:txBody>
      </p:sp>
    </p:spTree>
    <p:extLst>
      <p:ext uri="{BB962C8B-B14F-4D97-AF65-F5344CB8AC3E}">
        <p14:creationId xmlns:p14="http://schemas.microsoft.com/office/powerpoint/2010/main" val="325210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9C88FA-02EA-4805-8D35-F57417E70FF6}" type="datetimeFigureOut">
              <a:rPr lang="ru-RU" smtClean="0"/>
              <a:t>05.04.2022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E24721D-FE10-451E-B86A-51870F4C5EED}" type="slidenum">
              <a:rPr lang="ru-RU" smtClean="0"/>
              <a:t>‹#›</a:t>
            </a:fld>
            <a:endParaRPr lang="ru-RU"/>
          </a:p>
        </p:txBody>
      </p:sp>
    </p:spTree>
    <p:extLst>
      <p:ext uri="{BB962C8B-B14F-4D97-AF65-F5344CB8AC3E}">
        <p14:creationId xmlns:p14="http://schemas.microsoft.com/office/powerpoint/2010/main" val="2235321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C9C88FA-02EA-4805-8D35-F57417E70FF6}" type="datetimeFigureOut">
              <a:rPr lang="ru-RU" smtClean="0"/>
              <a:t>05.04.2022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E24721D-FE10-451E-B86A-51870F4C5EED}" type="slidenum">
              <a:rPr lang="ru-RU" smtClean="0"/>
              <a:t>‹#›</a:t>
            </a:fld>
            <a:endParaRPr lang="ru-RU"/>
          </a:p>
        </p:txBody>
      </p:sp>
    </p:spTree>
    <p:extLst>
      <p:ext uri="{BB962C8B-B14F-4D97-AF65-F5344CB8AC3E}">
        <p14:creationId xmlns:p14="http://schemas.microsoft.com/office/powerpoint/2010/main" val="3267860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C9C88FA-02EA-4805-8D35-F57417E70FF6}" type="datetimeFigureOut">
              <a:rPr lang="ru-RU" smtClean="0"/>
              <a:t>05.04.2022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E24721D-FE10-451E-B86A-51870F4C5EED}" type="slidenum">
              <a:rPr lang="ru-RU" smtClean="0"/>
              <a:t>‹#›</a:t>
            </a:fld>
            <a:endParaRPr lang="ru-RU"/>
          </a:p>
        </p:txBody>
      </p:sp>
    </p:spTree>
    <p:extLst>
      <p:ext uri="{BB962C8B-B14F-4D97-AF65-F5344CB8AC3E}">
        <p14:creationId xmlns:p14="http://schemas.microsoft.com/office/powerpoint/2010/main" val="2083509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BC9C88FA-02EA-4805-8D35-F57417E70FF6}" type="datetimeFigureOut">
              <a:rPr lang="ru-RU" smtClean="0"/>
              <a:t>05.04.2022</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7E24721D-FE10-451E-B86A-51870F4C5EED}" type="slidenum">
              <a:rPr lang="ru-RU" smtClean="0"/>
              <a:t>‹#›</a:t>
            </a:fld>
            <a:endParaRPr lang="ru-RU"/>
          </a:p>
        </p:txBody>
      </p:sp>
    </p:spTree>
    <p:extLst>
      <p:ext uri="{BB962C8B-B14F-4D97-AF65-F5344CB8AC3E}">
        <p14:creationId xmlns:p14="http://schemas.microsoft.com/office/powerpoint/2010/main" val="18177115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28700" y="140678"/>
            <a:ext cx="9639300" cy="1529860"/>
          </a:xfrm>
        </p:spPr>
        <p:txBody>
          <a:bodyPr>
            <a:normAutofit/>
          </a:bodyPr>
          <a:lstStyle/>
          <a:p>
            <a:r>
              <a:rPr lang="en-US" sz="3300" b="1" dirty="0" err="1"/>
              <a:t>Dvigatelning</a:t>
            </a:r>
            <a:r>
              <a:rPr lang="en-US" sz="3300" b="1" dirty="0"/>
              <a:t> </a:t>
            </a:r>
            <a:r>
              <a:rPr lang="en-US" sz="3300" b="1" dirty="0" err="1"/>
              <a:t>ishlash</a:t>
            </a:r>
            <a:r>
              <a:rPr lang="en-US" sz="3300" b="1" dirty="0"/>
              <a:t> </a:t>
            </a:r>
            <a:r>
              <a:rPr lang="en-US" sz="3300" b="1" dirty="0" err="1" smtClean="0"/>
              <a:t>prinsipi</a:t>
            </a:r>
            <a:r>
              <a:rPr lang="en-US" sz="3300" b="1" dirty="0"/>
              <a:t>.</a:t>
            </a:r>
            <a:r>
              <a:rPr lang="ru-RU" dirty="0"/>
              <a:t/>
            </a:r>
            <a:br>
              <a:rPr lang="ru-RU" dirty="0"/>
            </a:br>
            <a:endParaRPr lang="ru-RU" dirty="0"/>
          </a:p>
        </p:txBody>
      </p:sp>
      <p:sp>
        <p:nvSpPr>
          <p:cNvPr id="3" name="Подзаголовок 2"/>
          <p:cNvSpPr>
            <a:spLocks noGrp="1"/>
          </p:cNvSpPr>
          <p:nvPr>
            <p:ph type="subTitle" idx="1"/>
          </p:nvPr>
        </p:nvSpPr>
        <p:spPr>
          <a:xfrm>
            <a:off x="316523" y="905608"/>
            <a:ext cx="10351477" cy="4352192"/>
          </a:xfrm>
        </p:spPr>
        <p:txBody>
          <a:bodyPr>
            <a:normAutofit fontScale="47500" lnSpcReduction="20000"/>
          </a:bodyPr>
          <a:lstStyle/>
          <a:p>
            <a:r>
              <a:rPr lang="en-US" sz="3800" dirty="0" err="1" smtClean="0">
                <a:latin typeface="Times New Roman" panose="02020603050405020304" pitchFamily="18" charset="0"/>
                <a:cs typeface="Times New Roman" panose="02020603050405020304" pitchFamily="18" charset="0"/>
              </a:rPr>
              <a:t>Ichki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yonuv</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d</a:t>
            </a:r>
            <a:r>
              <a:rPr lang="en-US" sz="3800" dirty="0" err="1" smtClean="0">
                <a:latin typeface="Times New Roman" panose="02020603050405020304" pitchFamily="18" charset="0"/>
                <a:cs typeface="Times New Roman" panose="02020603050405020304" pitchFamily="18" charset="0"/>
              </a:rPr>
              <a:t>vigatelining</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vazifasi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yonilg’ining</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issiqlik</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energiyasini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mexanik</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energiyaga</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aylantirib</a:t>
            </a:r>
            <a:r>
              <a:rPr lang="en-US" sz="380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avtomobilni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harakatlantirish</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Hozirgi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vaqtda</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avtomobillarni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harakatlantirishning</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eng</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keng</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tarqalgan</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turi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ichki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yonuv</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dvigatellari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hisoblanadi</a:t>
            </a:r>
            <a:r>
              <a:rPr lang="en-US" sz="3800" dirty="0" smtClean="0">
                <a:latin typeface="Times New Roman" panose="02020603050405020304" pitchFamily="18" charset="0"/>
                <a:cs typeface="Times New Roman" panose="02020603050405020304" pitchFamily="18" charset="0"/>
              </a:rPr>
              <a:t>. Shu </a:t>
            </a:r>
            <a:r>
              <a:rPr lang="en-US" sz="3800" dirty="0" err="1" smtClean="0">
                <a:latin typeface="Times New Roman" panose="02020603050405020304" pitchFamily="18" charset="0"/>
                <a:cs typeface="Times New Roman" panose="02020603050405020304" pitchFamily="18" charset="0"/>
              </a:rPr>
              <a:t>sababli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avtomobil</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uchun</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ichki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yonuv</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dvigateli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asosiy</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kuch</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uskunasi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bo’lib</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hisoblanadi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Ichki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yonuv</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dvigatelining</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ishlash</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prinsipi</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sxematik</a:t>
            </a:r>
            <a:r>
              <a:rPr lang="en-US" sz="3800" dirty="0" smtClean="0">
                <a:latin typeface="Times New Roman" panose="02020603050405020304" pitchFamily="18" charset="0"/>
                <a:cs typeface="Times New Roman" panose="02020603050405020304" pitchFamily="18" charset="0"/>
              </a:rPr>
              <a:t> </a:t>
            </a:r>
            <a:r>
              <a:rPr lang="en-US" sz="3800" dirty="0" err="1" smtClean="0">
                <a:latin typeface="Times New Roman" panose="02020603050405020304" pitchFamily="18" charset="0"/>
                <a:cs typeface="Times New Roman" panose="02020603050405020304" pitchFamily="18" charset="0"/>
              </a:rPr>
              <a:t>ravishda</a:t>
            </a:r>
            <a:r>
              <a:rPr lang="en-US" sz="3800" dirty="0" smtClean="0">
                <a:latin typeface="Times New Roman" panose="02020603050405020304" pitchFamily="18" charset="0"/>
                <a:cs typeface="Times New Roman" panose="02020603050405020304" pitchFamily="18" charset="0"/>
              </a:rPr>
              <a:t> 1.1-rasmda </a:t>
            </a:r>
            <a:r>
              <a:rPr lang="en-US" sz="3800" dirty="0" err="1" smtClean="0">
                <a:latin typeface="Times New Roman" panose="02020603050405020304" pitchFamily="18" charset="0"/>
                <a:cs typeface="Times New Roman" panose="02020603050405020304" pitchFamily="18" charset="0"/>
              </a:rPr>
              <a:t>keltirilgan</a:t>
            </a:r>
            <a:r>
              <a:rPr lang="en-US" sz="2600" dirty="0" smtClean="0">
                <a:latin typeface="Times New Roman" panose="02020603050405020304" pitchFamily="18" charset="0"/>
                <a:cs typeface="Times New Roman" panose="02020603050405020304" pitchFamily="18" charset="0"/>
              </a:rPr>
              <a:t>. </a:t>
            </a:r>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endParaRPr lang="en-US" sz="1600" dirty="0" smtClean="0"/>
          </a:p>
          <a:p>
            <a:endParaRPr lang="en-US" sz="1600" dirty="0"/>
          </a:p>
          <a:p>
            <a:r>
              <a:rPr lang="en-US" i="1" dirty="0"/>
              <a:t>. </a:t>
            </a:r>
            <a:endParaRPr lang="en-US" sz="1600" dirty="0" smtClean="0"/>
          </a:p>
        </p:txBody>
      </p:sp>
      <p:pic>
        <p:nvPicPr>
          <p:cNvPr id="1026" name="그림 10" descr="Slide2"/>
          <p:cNvPicPr>
            <a:picLocks noChangeAspect="1" noChangeArrowheads="1"/>
          </p:cNvPicPr>
          <p:nvPr/>
        </p:nvPicPr>
        <p:blipFill>
          <a:blip r:embed="rId2">
            <a:extLst>
              <a:ext uri="{28A0092B-C50C-407E-A947-70E740481C1C}">
                <a14:useLocalDpi xmlns:a14="http://schemas.microsoft.com/office/drawing/2010/main" val="0"/>
              </a:ext>
            </a:extLst>
          </a:blip>
          <a:srcRect t="16293" r="2960"/>
          <a:stretch>
            <a:fillRect/>
          </a:stretch>
        </p:blipFill>
        <p:spPr bwMode="auto">
          <a:xfrm>
            <a:off x="1355725" y="1767254"/>
            <a:ext cx="8465160" cy="4066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Прямоугольник 3"/>
          <p:cNvSpPr/>
          <p:nvPr/>
        </p:nvSpPr>
        <p:spPr>
          <a:xfrm>
            <a:off x="1355725" y="5833289"/>
            <a:ext cx="9863260" cy="553998"/>
          </a:xfrm>
          <a:prstGeom prst="rect">
            <a:avLst/>
          </a:prstGeom>
        </p:spPr>
        <p:txBody>
          <a:bodyPr wrap="square">
            <a:spAutoFit/>
          </a:bodyPr>
          <a:lstStyle/>
          <a:p>
            <a:pPr algn="ctr"/>
            <a:r>
              <a:rPr lang="en-US" i="1" dirty="0" err="1" smtClean="0"/>
              <a:t>Benzinli</a:t>
            </a:r>
            <a:r>
              <a:rPr lang="en-US" i="1" dirty="0" smtClean="0"/>
              <a:t> </a:t>
            </a:r>
            <a:r>
              <a:rPr lang="en-US" i="1" dirty="0" err="1" smtClean="0"/>
              <a:t>ichki</a:t>
            </a:r>
            <a:r>
              <a:rPr lang="en-US" i="1" dirty="0" smtClean="0"/>
              <a:t> </a:t>
            </a:r>
            <a:r>
              <a:rPr lang="en-US" i="1" dirty="0" err="1" smtClean="0"/>
              <a:t>yonuv</a:t>
            </a:r>
            <a:r>
              <a:rPr lang="en-US" i="1" dirty="0" smtClean="0"/>
              <a:t> </a:t>
            </a:r>
            <a:r>
              <a:rPr lang="en-US" i="1" dirty="0" err="1" smtClean="0"/>
              <a:t>dvigatelining</a:t>
            </a:r>
            <a:r>
              <a:rPr lang="en-US" i="1" dirty="0" smtClean="0"/>
              <a:t> </a:t>
            </a:r>
            <a:r>
              <a:rPr lang="en-US" i="1" dirty="0" err="1" smtClean="0"/>
              <a:t>ishlash</a:t>
            </a:r>
            <a:r>
              <a:rPr lang="en-US" i="1" dirty="0" smtClean="0"/>
              <a:t> </a:t>
            </a:r>
            <a:r>
              <a:rPr lang="en-US" i="1" dirty="0" err="1" smtClean="0"/>
              <a:t>prinsipi</a:t>
            </a:r>
            <a:endParaRPr lang="ru-RU" dirty="0" smtClean="0"/>
          </a:p>
          <a:p>
            <a:endParaRPr lang="en-US" sz="1200" dirty="0" smtClean="0"/>
          </a:p>
        </p:txBody>
      </p:sp>
    </p:spTree>
    <p:extLst>
      <p:ext uri="{BB962C8B-B14F-4D97-AF65-F5344CB8AC3E}">
        <p14:creationId xmlns:p14="http://schemas.microsoft.com/office/powerpoint/2010/main" val="2861237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en-US" sz="2000" b="1" dirty="0" smtClean="0"/>
              <a:t/>
            </a:r>
            <a:br>
              <a:rPr lang="en-US" sz="2000" b="1" dirty="0" smtClean="0"/>
            </a:br>
            <a:r>
              <a:rPr lang="en-US" sz="2000" b="1" dirty="0"/>
              <a:t/>
            </a:r>
            <a:br>
              <a:rPr lang="en-US" sz="2000" b="1" dirty="0"/>
            </a:br>
            <a:r>
              <a:rPr lang="en-US" sz="2000" b="1" dirty="0" smtClean="0"/>
              <a:t/>
            </a:r>
            <a:br>
              <a:rPr lang="en-US" sz="2000" b="1" dirty="0" smtClean="0"/>
            </a:br>
            <a:r>
              <a:rPr lang="en-US" sz="2000" b="1" dirty="0"/>
              <a:t/>
            </a:r>
            <a:br>
              <a:rPr lang="en-US" sz="2000" b="1" dirty="0"/>
            </a:br>
            <a:r>
              <a:rPr lang="en-US" sz="2000" b="1" dirty="0" smtClean="0"/>
              <a:t/>
            </a:r>
            <a:br>
              <a:rPr lang="en-US" sz="2000" b="1" dirty="0" smtClean="0"/>
            </a:br>
            <a:r>
              <a:rPr lang="en-US" sz="1800" b="1" dirty="0" err="1" smtClean="0"/>
              <a:t>To’rt</a:t>
            </a:r>
            <a:r>
              <a:rPr lang="en-US" sz="1800" b="1" dirty="0" smtClean="0"/>
              <a:t> </a:t>
            </a:r>
            <a:r>
              <a:rPr lang="en-US" sz="1800" b="1" dirty="0" err="1"/>
              <a:t>taktli</a:t>
            </a:r>
            <a:r>
              <a:rPr lang="en-US" sz="1800" b="1" dirty="0"/>
              <a:t> </a:t>
            </a:r>
            <a:r>
              <a:rPr lang="en-US" sz="1800" b="1" dirty="0" err="1"/>
              <a:t>dvigatellar</a:t>
            </a:r>
            <a:r>
              <a:rPr lang="ru-RU" sz="1800" dirty="0"/>
              <a:t/>
            </a:r>
            <a:br>
              <a:rPr lang="ru-RU" sz="1800" dirty="0"/>
            </a:br>
            <a:r>
              <a:rPr lang="en-US" sz="1800" dirty="0" err="1">
                <a:latin typeface="Times New Roman" panose="02020603050405020304" pitchFamily="18" charset="0"/>
                <a:cs typeface="Times New Roman" panose="02020603050405020304" pitchFamily="18" charset="0"/>
              </a:rPr>
              <a:t>Porshenli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dvigatellar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ikki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turga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tasniflanadi</a:t>
            </a:r>
            <a:r>
              <a:rPr lang="en-US" sz="1800" dirty="0">
                <a:latin typeface="Times New Roman" panose="02020603050405020304" pitchFamily="18" charset="0"/>
                <a:cs typeface="Times New Roman" panose="02020603050405020304" pitchFamily="18" charset="0"/>
              </a:rPr>
              <a:t>, 2 </a:t>
            </a:r>
            <a:r>
              <a:rPr lang="en-US" sz="1800" dirty="0" err="1">
                <a:latin typeface="Times New Roman" panose="02020603050405020304" pitchFamily="18" charset="0"/>
                <a:cs typeface="Times New Roman" panose="02020603050405020304" pitchFamily="18" charset="0"/>
              </a:rPr>
              <a:t>taktli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4 </a:t>
            </a:r>
            <a:r>
              <a:rPr lang="en-US" sz="1800" dirty="0" err="1">
                <a:latin typeface="Times New Roman" panose="02020603050405020304" pitchFamily="18" charset="0"/>
                <a:cs typeface="Times New Roman" panose="02020603050405020304" pitchFamily="18" charset="0"/>
              </a:rPr>
              <a:t>taktli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Dvigatelning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ishlashi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yoqilg’i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havodan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iborat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yonuvchi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aralashma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yonganda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sodir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yonuvchi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aralashma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yonganda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porshen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o’ziga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kuchni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qabul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porshenning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ilgarilama-qaytma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harakati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tirsakli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valning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aylanma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harakatiga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aylanadi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Hozirgi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vaqtda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deyarli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barcha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avtomobillar</a:t>
            </a:r>
            <a:r>
              <a:rPr lang="en-US" sz="1800" dirty="0">
                <a:latin typeface="Times New Roman" panose="02020603050405020304" pitchFamily="18" charset="0"/>
                <a:cs typeface="Times New Roman" panose="02020603050405020304" pitchFamily="18" charset="0"/>
              </a:rPr>
              <a:t> 4 </a:t>
            </a:r>
            <a:r>
              <a:rPr lang="en-US" sz="1800" dirty="0" err="1">
                <a:latin typeface="Times New Roman" panose="02020603050405020304" pitchFamily="18" charset="0"/>
                <a:cs typeface="Times New Roman" panose="02020603050405020304" pitchFamily="18" charset="0"/>
              </a:rPr>
              <a:t>taktli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dvigatellardan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foydalanmoqda</a:t>
            </a:r>
            <a:r>
              <a:rPr lang="en-US" sz="1800" dirty="0">
                <a:latin typeface="Times New Roman" panose="02020603050405020304" pitchFamily="18" charset="0"/>
                <a:cs typeface="Times New Roman" panose="02020603050405020304" pitchFamily="18" charset="0"/>
              </a:rPr>
              <a:t>. 4 </a:t>
            </a:r>
            <a:r>
              <a:rPr lang="en-US" sz="1800" dirty="0" err="1">
                <a:latin typeface="Times New Roman" panose="02020603050405020304" pitchFamily="18" charset="0"/>
                <a:cs typeface="Times New Roman" panose="02020603050405020304" pitchFamily="18" charset="0"/>
              </a:rPr>
              <a:t>taktli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sikli</a:t>
            </a:r>
            <a:r>
              <a:rPr lang="en-US" sz="1800" dirty="0">
                <a:latin typeface="Times New Roman" panose="02020603050405020304" pitchFamily="18" charset="0"/>
                <a:cs typeface="Times New Roman" panose="02020603050405020304" pitchFamily="18" charset="0"/>
              </a:rPr>
              <a:t> 1867-yilda </a:t>
            </a:r>
            <a:r>
              <a:rPr lang="en-US" sz="1800" dirty="0" err="1">
                <a:latin typeface="Times New Roman" panose="02020603050405020304" pitchFamily="18" charset="0"/>
                <a:cs typeface="Times New Roman" panose="02020603050405020304" pitchFamily="18" charset="0"/>
              </a:rPr>
              <a:t>Nikolaus</a:t>
            </a:r>
            <a:r>
              <a:rPr lang="en-US" sz="1800" dirty="0">
                <a:latin typeface="Times New Roman" panose="02020603050405020304" pitchFamily="18" charset="0"/>
                <a:cs typeface="Times New Roman" panose="02020603050405020304" pitchFamily="18" charset="0"/>
              </a:rPr>
              <a:t> Otto </a:t>
            </a:r>
            <a:r>
              <a:rPr lang="en-US" sz="1800" dirty="0" err="1">
                <a:latin typeface="Times New Roman" panose="02020603050405020304" pitchFamily="18" charset="0"/>
                <a:cs typeface="Times New Roman" panose="02020603050405020304" pitchFamily="18" charset="0"/>
              </a:rPr>
              <a:t>tomonidan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ixtiro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qilingan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shuning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uchun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uning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sharafiga</a:t>
            </a:r>
            <a:r>
              <a:rPr lang="en-US" sz="1800" dirty="0">
                <a:latin typeface="Times New Roman" panose="02020603050405020304" pitchFamily="18" charset="0"/>
                <a:cs typeface="Times New Roman" panose="02020603050405020304" pitchFamily="18" charset="0"/>
              </a:rPr>
              <a:t> Otto </a:t>
            </a:r>
            <a:r>
              <a:rPr lang="en-US" sz="1800" dirty="0" err="1">
                <a:latin typeface="Times New Roman" panose="02020603050405020304" pitchFamily="18" charset="0"/>
                <a:cs typeface="Times New Roman" panose="02020603050405020304" pitchFamily="18" charset="0"/>
              </a:rPr>
              <a:t>sikli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ataladi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Grafikdagi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gorizontal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o’qi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yonish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kamerasi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ichidagi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bosimni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ifodalaydi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vertikal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o’q</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esa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yonish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kamerasining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hajmini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ifodalaydi</a:t>
            </a:r>
            <a:r>
              <a:rPr lang="en-US" sz="1800" dirty="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pic>
        <p:nvPicPr>
          <p:cNvPr id="2051" name="그림 9" descr="Slide3"/>
          <p:cNvPicPr>
            <a:picLocks noChangeAspect="1" noChangeArrowheads="1"/>
          </p:cNvPicPr>
          <p:nvPr/>
        </p:nvPicPr>
        <p:blipFill>
          <a:blip r:embed="rId2">
            <a:extLst>
              <a:ext uri="{28A0092B-C50C-407E-A947-70E740481C1C}">
                <a14:useLocalDpi xmlns:a14="http://schemas.microsoft.com/office/drawing/2010/main" val="0"/>
              </a:ext>
            </a:extLst>
          </a:blip>
          <a:srcRect t="17110"/>
          <a:stretch>
            <a:fillRect/>
          </a:stretch>
        </p:blipFill>
        <p:spPr bwMode="auto">
          <a:xfrm>
            <a:off x="1613755" y="2373923"/>
            <a:ext cx="8989768" cy="3947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2991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30823"/>
            <a:ext cx="10515600" cy="5746140"/>
          </a:xfrm>
        </p:spPr>
        <p:txBody>
          <a:bodyPr>
            <a:normAutofit fontScale="77500" lnSpcReduction="20000"/>
          </a:bodyPr>
          <a:lstStyle/>
          <a:p>
            <a:r>
              <a:rPr lang="en-US" dirty="0" err="1"/>
              <a:t>Grafikdagi</a:t>
            </a:r>
            <a:r>
              <a:rPr lang="en-US" dirty="0"/>
              <a:t> </a:t>
            </a:r>
            <a:r>
              <a:rPr lang="en-US" dirty="0" err="1"/>
              <a:t>to’rt</a:t>
            </a:r>
            <a:r>
              <a:rPr lang="en-US" dirty="0"/>
              <a:t> </a:t>
            </a:r>
            <a:r>
              <a:rPr lang="en-US" dirty="0" err="1"/>
              <a:t>chiziqlar</a:t>
            </a:r>
            <a:r>
              <a:rPr lang="en-US" dirty="0"/>
              <a:t>:</a:t>
            </a:r>
            <a:endParaRPr lang="ru-RU" dirty="0"/>
          </a:p>
          <a:p>
            <a:r>
              <a:rPr lang="en-US" dirty="0"/>
              <a:t>1. </a:t>
            </a:r>
            <a:r>
              <a:rPr lang="en-US" dirty="0" err="1"/>
              <a:t>Kiritish</a:t>
            </a:r>
            <a:r>
              <a:rPr lang="en-US" dirty="0"/>
              <a:t> </a:t>
            </a:r>
            <a:r>
              <a:rPr lang="en-US" dirty="0" err="1"/>
              <a:t>takti</a:t>
            </a:r>
            <a:r>
              <a:rPr lang="en-US" dirty="0"/>
              <a:t> (A-B):  </a:t>
            </a:r>
            <a:endParaRPr lang="ru-RU" dirty="0"/>
          </a:p>
          <a:p>
            <a:r>
              <a:rPr lang="en-US" dirty="0" err="1"/>
              <a:t>Porshen</a:t>
            </a:r>
            <a:r>
              <a:rPr lang="en-US" dirty="0"/>
              <a:t> </a:t>
            </a:r>
            <a:r>
              <a:rPr lang="en-US" dirty="0" err="1"/>
              <a:t>yuqoridan</a:t>
            </a:r>
            <a:r>
              <a:rPr lang="en-US" dirty="0"/>
              <a:t> </a:t>
            </a:r>
            <a:r>
              <a:rPr lang="en-US" dirty="0" err="1"/>
              <a:t>pastga</a:t>
            </a:r>
            <a:r>
              <a:rPr lang="en-US" dirty="0"/>
              <a:t> </a:t>
            </a:r>
            <a:r>
              <a:rPr lang="en-US" dirty="0" err="1"/>
              <a:t>harakatlanadi</a:t>
            </a:r>
            <a:r>
              <a:rPr lang="en-US" dirty="0"/>
              <a:t>, </a:t>
            </a:r>
            <a:r>
              <a:rPr lang="en-US" dirty="0" err="1"/>
              <a:t>bu</a:t>
            </a:r>
            <a:r>
              <a:rPr lang="en-US" dirty="0"/>
              <a:t> </a:t>
            </a:r>
            <a:r>
              <a:rPr lang="en-US" dirty="0" err="1"/>
              <a:t>paytda</a:t>
            </a:r>
            <a:r>
              <a:rPr lang="en-US" dirty="0"/>
              <a:t> </a:t>
            </a:r>
            <a:r>
              <a:rPr lang="en-US" dirty="0" err="1"/>
              <a:t>kiritish</a:t>
            </a:r>
            <a:r>
              <a:rPr lang="en-US" dirty="0"/>
              <a:t> </a:t>
            </a:r>
            <a:r>
              <a:rPr lang="en-US" dirty="0" err="1"/>
              <a:t>klapani</a:t>
            </a:r>
            <a:r>
              <a:rPr lang="en-US" dirty="0"/>
              <a:t> </a:t>
            </a:r>
            <a:r>
              <a:rPr lang="en-US" dirty="0" err="1"/>
              <a:t>ochiq</a:t>
            </a:r>
            <a:r>
              <a:rPr lang="en-US" dirty="0"/>
              <a:t>. </a:t>
            </a:r>
            <a:r>
              <a:rPr lang="en-US" dirty="0" err="1"/>
              <a:t>Benzinli</a:t>
            </a:r>
            <a:r>
              <a:rPr lang="en-US" dirty="0"/>
              <a:t> </a:t>
            </a:r>
            <a:r>
              <a:rPr lang="en-US" dirty="0" err="1"/>
              <a:t>dvigatellarda</a:t>
            </a:r>
            <a:r>
              <a:rPr lang="en-US" dirty="0"/>
              <a:t> </a:t>
            </a:r>
            <a:r>
              <a:rPr lang="en-US" dirty="0" err="1"/>
              <a:t>silindrga</a:t>
            </a:r>
            <a:r>
              <a:rPr lang="en-US" dirty="0"/>
              <a:t> </a:t>
            </a:r>
            <a:r>
              <a:rPr lang="en-US" dirty="0" err="1"/>
              <a:t>yoqilg’i</a:t>
            </a:r>
            <a:r>
              <a:rPr lang="en-US" dirty="0"/>
              <a:t> </a:t>
            </a:r>
            <a:r>
              <a:rPr lang="en-US" dirty="0" err="1"/>
              <a:t>va</a:t>
            </a:r>
            <a:r>
              <a:rPr lang="en-US" dirty="0"/>
              <a:t> </a:t>
            </a:r>
            <a:r>
              <a:rPr lang="en-US" dirty="0" err="1"/>
              <a:t>havo</a:t>
            </a:r>
            <a:r>
              <a:rPr lang="en-US" dirty="0"/>
              <a:t> </a:t>
            </a:r>
            <a:r>
              <a:rPr lang="en-US" dirty="0" err="1"/>
              <a:t>aralashmasi</a:t>
            </a:r>
            <a:r>
              <a:rPr lang="en-US" dirty="0"/>
              <a:t> </a:t>
            </a:r>
            <a:r>
              <a:rPr lang="en-US" dirty="0" err="1"/>
              <a:t>kiritiladi</a:t>
            </a:r>
            <a:r>
              <a:rPr lang="en-US" dirty="0"/>
              <a:t>. </a:t>
            </a:r>
            <a:r>
              <a:rPr lang="en-US" dirty="0" err="1"/>
              <a:t>Dizel</a:t>
            </a:r>
            <a:r>
              <a:rPr lang="en-US" dirty="0"/>
              <a:t> </a:t>
            </a:r>
            <a:r>
              <a:rPr lang="en-US" dirty="0" err="1"/>
              <a:t>dvigatellarida</a:t>
            </a:r>
            <a:r>
              <a:rPr lang="en-US" dirty="0"/>
              <a:t> </a:t>
            </a:r>
            <a:r>
              <a:rPr lang="en-US" dirty="0" err="1"/>
              <a:t>esa</a:t>
            </a:r>
            <a:r>
              <a:rPr lang="en-US" dirty="0"/>
              <a:t> </a:t>
            </a:r>
            <a:r>
              <a:rPr lang="en-US" dirty="0" err="1"/>
              <a:t>silindrga</a:t>
            </a:r>
            <a:r>
              <a:rPr lang="en-US" dirty="0"/>
              <a:t> </a:t>
            </a:r>
            <a:r>
              <a:rPr lang="en-US" dirty="0" err="1"/>
              <a:t>faqat</a:t>
            </a:r>
            <a:r>
              <a:rPr lang="en-US" dirty="0"/>
              <a:t> </a:t>
            </a:r>
            <a:r>
              <a:rPr lang="en-US" dirty="0" err="1"/>
              <a:t>havo</a:t>
            </a:r>
            <a:r>
              <a:rPr lang="en-US" dirty="0"/>
              <a:t> </a:t>
            </a:r>
            <a:r>
              <a:rPr lang="en-US" dirty="0" err="1"/>
              <a:t>kiritiladi</a:t>
            </a:r>
            <a:r>
              <a:rPr lang="en-US" dirty="0"/>
              <a:t>. </a:t>
            </a:r>
            <a:endParaRPr lang="ru-RU" dirty="0"/>
          </a:p>
          <a:p>
            <a:r>
              <a:rPr lang="en-US" dirty="0"/>
              <a:t>2. </a:t>
            </a:r>
            <a:r>
              <a:rPr lang="en-US" dirty="0" err="1"/>
              <a:t>Siqish</a:t>
            </a:r>
            <a:r>
              <a:rPr lang="en-US" dirty="0"/>
              <a:t> </a:t>
            </a:r>
            <a:r>
              <a:rPr lang="en-US" dirty="0" err="1"/>
              <a:t>takti</a:t>
            </a:r>
            <a:r>
              <a:rPr lang="en-US" dirty="0"/>
              <a:t> (B-C): </a:t>
            </a:r>
            <a:endParaRPr lang="ru-RU" dirty="0"/>
          </a:p>
          <a:p>
            <a:r>
              <a:rPr lang="en-US" dirty="0" err="1"/>
              <a:t>Porshen</a:t>
            </a:r>
            <a:r>
              <a:rPr lang="en-US" dirty="0"/>
              <a:t> </a:t>
            </a:r>
            <a:r>
              <a:rPr lang="en-US" dirty="0" err="1"/>
              <a:t>pastdan</a:t>
            </a:r>
            <a:r>
              <a:rPr lang="en-US" dirty="0"/>
              <a:t> </a:t>
            </a:r>
            <a:r>
              <a:rPr lang="en-US" dirty="0" err="1"/>
              <a:t>yuqoriga</a:t>
            </a:r>
            <a:r>
              <a:rPr lang="en-US" dirty="0"/>
              <a:t> </a:t>
            </a:r>
            <a:r>
              <a:rPr lang="en-US" dirty="0" err="1"/>
              <a:t>harakatlanib</a:t>
            </a:r>
            <a:r>
              <a:rPr lang="en-US" dirty="0"/>
              <a:t> </a:t>
            </a:r>
            <a:r>
              <a:rPr lang="en-US" dirty="0" err="1"/>
              <a:t>yonuvchi</a:t>
            </a:r>
            <a:r>
              <a:rPr lang="en-US" dirty="0"/>
              <a:t> </a:t>
            </a:r>
            <a:r>
              <a:rPr lang="en-US" dirty="0" err="1"/>
              <a:t>aralashmani</a:t>
            </a:r>
            <a:r>
              <a:rPr lang="en-US" dirty="0"/>
              <a:t> </a:t>
            </a:r>
            <a:r>
              <a:rPr lang="en-US" dirty="0" err="1"/>
              <a:t>siqadi</a:t>
            </a:r>
            <a:r>
              <a:rPr lang="en-US" dirty="0"/>
              <a:t>, </a:t>
            </a:r>
            <a:r>
              <a:rPr lang="en-US" dirty="0" err="1"/>
              <a:t>bu</a:t>
            </a:r>
            <a:r>
              <a:rPr lang="en-US" dirty="0"/>
              <a:t> </a:t>
            </a:r>
            <a:r>
              <a:rPr lang="en-US" dirty="0" err="1"/>
              <a:t>paytda</a:t>
            </a:r>
            <a:r>
              <a:rPr lang="en-US" dirty="0"/>
              <a:t> </a:t>
            </a:r>
            <a:r>
              <a:rPr lang="en-US" dirty="0" err="1"/>
              <a:t>yonuvchi</a:t>
            </a:r>
            <a:r>
              <a:rPr lang="en-US" dirty="0"/>
              <a:t> </a:t>
            </a:r>
            <a:r>
              <a:rPr lang="en-US" dirty="0" err="1"/>
              <a:t>aralashmaning</a:t>
            </a:r>
            <a:r>
              <a:rPr lang="en-US" dirty="0"/>
              <a:t> </a:t>
            </a:r>
            <a:r>
              <a:rPr lang="en-US" dirty="0" err="1"/>
              <a:t>bosimi</a:t>
            </a:r>
            <a:r>
              <a:rPr lang="en-US" dirty="0"/>
              <a:t> </a:t>
            </a:r>
            <a:r>
              <a:rPr lang="en-US" dirty="0" err="1"/>
              <a:t>va</a:t>
            </a:r>
            <a:r>
              <a:rPr lang="en-US" dirty="0"/>
              <a:t> </a:t>
            </a:r>
            <a:r>
              <a:rPr lang="en-US" dirty="0" err="1"/>
              <a:t>harorati</a:t>
            </a:r>
            <a:r>
              <a:rPr lang="en-US" dirty="0"/>
              <a:t> </a:t>
            </a:r>
            <a:r>
              <a:rPr lang="en-US" dirty="0" err="1"/>
              <a:t>ortadi</a:t>
            </a:r>
            <a:r>
              <a:rPr lang="en-US" dirty="0"/>
              <a:t>. (Bu </a:t>
            </a:r>
            <a:r>
              <a:rPr lang="en-US" dirty="0" err="1"/>
              <a:t>paytda</a:t>
            </a:r>
            <a:r>
              <a:rPr lang="en-US" dirty="0"/>
              <a:t> </a:t>
            </a:r>
            <a:r>
              <a:rPr lang="en-US" dirty="0" err="1"/>
              <a:t>kiritish</a:t>
            </a:r>
            <a:r>
              <a:rPr lang="en-US" dirty="0"/>
              <a:t> </a:t>
            </a:r>
            <a:r>
              <a:rPr lang="en-US" dirty="0" err="1"/>
              <a:t>va</a:t>
            </a:r>
            <a:r>
              <a:rPr lang="en-US" dirty="0"/>
              <a:t> </a:t>
            </a:r>
            <a:r>
              <a:rPr lang="en-US" dirty="0" err="1"/>
              <a:t>chiqarish</a:t>
            </a:r>
            <a:r>
              <a:rPr lang="en-US" dirty="0"/>
              <a:t> </a:t>
            </a:r>
            <a:r>
              <a:rPr lang="en-US" dirty="0" err="1"/>
              <a:t>klapanlari</a:t>
            </a:r>
            <a:r>
              <a:rPr lang="en-US" dirty="0"/>
              <a:t> </a:t>
            </a:r>
            <a:r>
              <a:rPr lang="en-US" dirty="0" err="1"/>
              <a:t>yopiq</a:t>
            </a:r>
            <a:r>
              <a:rPr lang="en-US" dirty="0"/>
              <a:t>) </a:t>
            </a:r>
            <a:r>
              <a:rPr lang="en-US" dirty="0" err="1"/>
              <a:t>Yoqilg’i</a:t>
            </a:r>
            <a:r>
              <a:rPr lang="en-US" dirty="0"/>
              <a:t> </a:t>
            </a:r>
            <a:r>
              <a:rPr lang="en-US" dirty="0" err="1"/>
              <a:t>issiq</a:t>
            </a:r>
            <a:r>
              <a:rPr lang="en-US" dirty="0"/>
              <a:t> </a:t>
            </a:r>
            <a:r>
              <a:rPr lang="en-US" dirty="0" err="1"/>
              <a:t>havoning</a:t>
            </a:r>
            <a:r>
              <a:rPr lang="en-US" dirty="0"/>
              <a:t> </a:t>
            </a:r>
            <a:r>
              <a:rPr lang="en-US" dirty="0" err="1"/>
              <a:t>hisobiga</a:t>
            </a:r>
            <a:r>
              <a:rPr lang="en-US" dirty="0"/>
              <a:t> </a:t>
            </a:r>
            <a:r>
              <a:rPr lang="en-US" dirty="0" err="1"/>
              <a:t>bug’lanadi</a:t>
            </a:r>
            <a:r>
              <a:rPr lang="en-US" dirty="0"/>
              <a:t>. </a:t>
            </a:r>
            <a:r>
              <a:rPr lang="en-US" dirty="0" err="1"/>
              <a:t>Benzinli</a:t>
            </a:r>
            <a:r>
              <a:rPr lang="en-US" dirty="0"/>
              <a:t> </a:t>
            </a:r>
            <a:r>
              <a:rPr lang="en-US" dirty="0" err="1"/>
              <a:t>dvigatellarda</a:t>
            </a:r>
            <a:r>
              <a:rPr lang="en-US" dirty="0"/>
              <a:t> </a:t>
            </a:r>
            <a:r>
              <a:rPr lang="en-US" dirty="0" err="1"/>
              <a:t>siqish</a:t>
            </a:r>
            <a:r>
              <a:rPr lang="en-US" dirty="0"/>
              <a:t> </a:t>
            </a:r>
            <a:r>
              <a:rPr lang="en-US" dirty="0" err="1"/>
              <a:t>darajasi</a:t>
            </a:r>
            <a:r>
              <a:rPr lang="en-US" dirty="0"/>
              <a:t> 10:1 </a:t>
            </a:r>
            <a:r>
              <a:rPr lang="en-US" dirty="0" err="1"/>
              <a:t>atrofida</a:t>
            </a:r>
            <a:r>
              <a:rPr lang="en-US" dirty="0"/>
              <a:t>, </a:t>
            </a:r>
            <a:r>
              <a:rPr lang="en-US" dirty="0" err="1"/>
              <a:t>dizel</a:t>
            </a:r>
            <a:r>
              <a:rPr lang="en-US" dirty="0"/>
              <a:t> </a:t>
            </a:r>
            <a:r>
              <a:rPr lang="en-US" dirty="0" err="1"/>
              <a:t>dvigatelida</a:t>
            </a:r>
            <a:r>
              <a:rPr lang="en-US" dirty="0"/>
              <a:t> </a:t>
            </a:r>
            <a:r>
              <a:rPr lang="en-US" dirty="0" err="1"/>
              <a:t>esa</a:t>
            </a:r>
            <a:r>
              <a:rPr lang="en-US" dirty="0"/>
              <a:t> u 25:1 </a:t>
            </a:r>
            <a:r>
              <a:rPr lang="en-US" dirty="0" err="1"/>
              <a:t>atrofida</a:t>
            </a:r>
            <a:r>
              <a:rPr lang="en-US" dirty="0"/>
              <a:t> </a:t>
            </a:r>
            <a:r>
              <a:rPr lang="en-US" dirty="0" err="1"/>
              <a:t>bo’ladi</a:t>
            </a:r>
            <a:r>
              <a:rPr lang="en-US" dirty="0"/>
              <a:t>. </a:t>
            </a:r>
            <a:endParaRPr lang="ru-RU" dirty="0"/>
          </a:p>
          <a:p>
            <a:r>
              <a:rPr lang="en-US" dirty="0"/>
              <a:t>3. </a:t>
            </a:r>
            <a:r>
              <a:rPr lang="en-US" dirty="0" err="1"/>
              <a:t>O’t</a:t>
            </a:r>
            <a:r>
              <a:rPr lang="en-US" dirty="0"/>
              <a:t> </a:t>
            </a:r>
            <a:r>
              <a:rPr lang="en-US" dirty="0" err="1"/>
              <a:t>oldirish</a:t>
            </a:r>
            <a:r>
              <a:rPr lang="en-US" dirty="0"/>
              <a:t>/</a:t>
            </a:r>
            <a:r>
              <a:rPr lang="en-US" dirty="0" err="1"/>
              <a:t>yonish</a:t>
            </a:r>
            <a:r>
              <a:rPr lang="en-US" dirty="0"/>
              <a:t> </a:t>
            </a:r>
            <a:r>
              <a:rPr lang="en-US" dirty="0" err="1"/>
              <a:t>takti</a:t>
            </a:r>
            <a:r>
              <a:rPr lang="en-US" dirty="0"/>
              <a:t> (C-D):</a:t>
            </a:r>
            <a:endParaRPr lang="ru-RU" dirty="0"/>
          </a:p>
          <a:p>
            <a:r>
              <a:rPr lang="en-US" dirty="0" err="1"/>
              <a:t>Porshen</a:t>
            </a:r>
            <a:r>
              <a:rPr lang="en-US" dirty="0"/>
              <a:t> </a:t>
            </a:r>
            <a:r>
              <a:rPr lang="en-US" dirty="0" err="1"/>
              <a:t>yuqorida</a:t>
            </a:r>
            <a:r>
              <a:rPr lang="en-US" dirty="0"/>
              <a:t>, </a:t>
            </a:r>
            <a:r>
              <a:rPr lang="en-US" dirty="0" err="1"/>
              <a:t>bu</a:t>
            </a:r>
            <a:r>
              <a:rPr lang="en-US" dirty="0"/>
              <a:t> </a:t>
            </a:r>
            <a:r>
              <a:rPr lang="en-US" dirty="0" err="1"/>
              <a:t>holat</a:t>
            </a:r>
            <a:r>
              <a:rPr lang="en-US" dirty="0"/>
              <a:t> </a:t>
            </a:r>
            <a:r>
              <a:rPr lang="en-US" dirty="0" err="1"/>
              <a:t>porshenning</a:t>
            </a:r>
            <a:r>
              <a:rPr lang="en-US" dirty="0"/>
              <a:t> </a:t>
            </a:r>
            <a:r>
              <a:rPr lang="en-US" dirty="0" err="1"/>
              <a:t>Yuqori</a:t>
            </a:r>
            <a:r>
              <a:rPr lang="en-US" dirty="0"/>
              <a:t> </a:t>
            </a:r>
            <a:r>
              <a:rPr lang="en-US" dirty="0" err="1"/>
              <a:t>Turish</a:t>
            </a:r>
            <a:r>
              <a:rPr lang="en-US" dirty="0"/>
              <a:t> </a:t>
            </a:r>
            <a:r>
              <a:rPr lang="en-US" dirty="0" err="1"/>
              <a:t>Nuqtasi</a:t>
            </a:r>
            <a:r>
              <a:rPr lang="en-US" dirty="0"/>
              <a:t> (</a:t>
            </a:r>
            <a:r>
              <a:rPr lang="en-US" dirty="0" err="1"/>
              <a:t>YuTN</a:t>
            </a:r>
            <a:r>
              <a:rPr lang="en-US" dirty="0"/>
              <a:t>) </a:t>
            </a:r>
            <a:r>
              <a:rPr lang="en-US" dirty="0" err="1"/>
              <a:t>deyiladi</a:t>
            </a:r>
            <a:r>
              <a:rPr lang="en-US" dirty="0"/>
              <a:t>. </a:t>
            </a:r>
            <a:r>
              <a:rPr lang="en-US" dirty="0" err="1"/>
              <a:t>Benzinli</a:t>
            </a:r>
            <a:r>
              <a:rPr lang="en-US" dirty="0"/>
              <a:t> </a:t>
            </a:r>
            <a:r>
              <a:rPr lang="en-US" dirty="0" err="1"/>
              <a:t>dvigatellarda</a:t>
            </a:r>
            <a:r>
              <a:rPr lang="en-US" dirty="0"/>
              <a:t> </a:t>
            </a:r>
            <a:r>
              <a:rPr lang="en-US" dirty="0" err="1"/>
              <a:t>o’t</a:t>
            </a:r>
            <a:r>
              <a:rPr lang="en-US" dirty="0"/>
              <a:t> </a:t>
            </a:r>
            <a:r>
              <a:rPr lang="en-US" dirty="0" err="1"/>
              <a:t>oldirish</a:t>
            </a:r>
            <a:r>
              <a:rPr lang="en-US" dirty="0"/>
              <a:t> </a:t>
            </a:r>
            <a:r>
              <a:rPr lang="en-US" dirty="0" err="1"/>
              <a:t>elektr</a:t>
            </a:r>
            <a:r>
              <a:rPr lang="en-US" dirty="0"/>
              <a:t> </a:t>
            </a:r>
            <a:r>
              <a:rPr lang="en-US" dirty="0" err="1"/>
              <a:t>uchquni</a:t>
            </a:r>
            <a:r>
              <a:rPr lang="en-US" dirty="0"/>
              <a:t> </a:t>
            </a:r>
            <a:r>
              <a:rPr lang="en-US" dirty="0" err="1"/>
              <a:t>yordamida</a:t>
            </a:r>
            <a:r>
              <a:rPr lang="en-US" dirty="0"/>
              <a:t> </a:t>
            </a:r>
            <a:r>
              <a:rPr lang="en-US" dirty="0" err="1"/>
              <a:t>svecha</a:t>
            </a:r>
            <a:r>
              <a:rPr lang="en-US" dirty="0"/>
              <a:t> </a:t>
            </a:r>
            <a:r>
              <a:rPr lang="en-US" dirty="0" err="1"/>
              <a:t>orqali</a:t>
            </a:r>
            <a:r>
              <a:rPr lang="en-US" dirty="0"/>
              <a:t> </a:t>
            </a:r>
            <a:r>
              <a:rPr lang="en-US" dirty="0" err="1"/>
              <a:t>amalga</a:t>
            </a:r>
            <a:r>
              <a:rPr lang="en-US" dirty="0"/>
              <a:t> </a:t>
            </a:r>
            <a:r>
              <a:rPr lang="en-US" dirty="0" err="1"/>
              <a:t>oshiriladi</a:t>
            </a:r>
            <a:r>
              <a:rPr lang="en-US" dirty="0"/>
              <a:t>. </a:t>
            </a:r>
            <a:r>
              <a:rPr lang="en-US" dirty="0" err="1"/>
              <a:t>Dizel</a:t>
            </a:r>
            <a:r>
              <a:rPr lang="en-US" dirty="0"/>
              <a:t> </a:t>
            </a:r>
            <a:r>
              <a:rPr lang="en-US" dirty="0" err="1"/>
              <a:t>dvigatellarida</a:t>
            </a:r>
            <a:r>
              <a:rPr lang="en-US" dirty="0"/>
              <a:t> </a:t>
            </a:r>
            <a:r>
              <a:rPr lang="en-US" dirty="0" err="1"/>
              <a:t>porshen</a:t>
            </a:r>
            <a:r>
              <a:rPr lang="en-US" dirty="0"/>
              <a:t> </a:t>
            </a:r>
            <a:r>
              <a:rPr lang="en-US" dirty="0" err="1"/>
              <a:t>yuqori</a:t>
            </a:r>
            <a:r>
              <a:rPr lang="en-US" dirty="0"/>
              <a:t> </a:t>
            </a:r>
            <a:r>
              <a:rPr lang="en-US" dirty="0" err="1"/>
              <a:t>turish</a:t>
            </a:r>
            <a:r>
              <a:rPr lang="en-US" dirty="0"/>
              <a:t> </a:t>
            </a:r>
            <a:r>
              <a:rPr lang="en-US" dirty="0" err="1"/>
              <a:t>nuqtasiga</a:t>
            </a:r>
            <a:r>
              <a:rPr lang="en-US" dirty="0"/>
              <a:t> (</a:t>
            </a:r>
            <a:r>
              <a:rPr lang="en-US" dirty="0" err="1"/>
              <a:t>YuTN</a:t>
            </a:r>
            <a:r>
              <a:rPr lang="en-US" dirty="0"/>
              <a:t>) </a:t>
            </a:r>
            <a:r>
              <a:rPr lang="en-US" dirty="0" err="1"/>
              <a:t>yetmasdan</a:t>
            </a:r>
            <a:r>
              <a:rPr lang="en-US" dirty="0"/>
              <a:t> </a:t>
            </a:r>
            <a:r>
              <a:rPr lang="en-US" dirty="0" err="1"/>
              <a:t>siqilgan</a:t>
            </a:r>
            <a:r>
              <a:rPr lang="en-US" dirty="0"/>
              <a:t> </a:t>
            </a:r>
            <a:r>
              <a:rPr lang="en-US" dirty="0" err="1"/>
              <a:t>havoga</a:t>
            </a:r>
            <a:r>
              <a:rPr lang="en-US" dirty="0"/>
              <a:t> </a:t>
            </a:r>
            <a:r>
              <a:rPr lang="en-US" dirty="0" err="1"/>
              <a:t>yoqilg’i</a:t>
            </a:r>
            <a:r>
              <a:rPr lang="en-US" dirty="0"/>
              <a:t> </a:t>
            </a:r>
            <a:r>
              <a:rPr lang="en-US" dirty="0" err="1"/>
              <a:t>purkaladi</a:t>
            </a:r>
            <a:r>
              <a:rPr lang="en-US" dirty="0"/>
              <a:t> </a:t>
            </a:r>
            <a:r>
              <a:rPr lang="en-US" dirty="0" err="1"/>
              <a:t>va</a:t>
            </a:r>
            <a:r>
              <a:rPr lang="en-US" dirty="0"/>
              <a:t> </a:t>
            </a:r>
            <a:r>
              <a:rPr lang="en-US" dirty="0" err="1"/>
              <a:t>yonuvchi</a:t>
            </a:r>
            <a:r>
              <a:rPr lang="en-US" dirty="0"/>
              <a:t> </a:t>
            </a:r>
            <a:r>
              <a:rPr lang="en-US" dirty="0" err="1"/>
              <a:t>aralashma</a:t>
            </a:r>
            <a:r>
              <a:rPr lang="en-US" dirty="0"/>
              <a:t> </a:t>
            </a:r>
            <a:r>
              <a:rPr lang="en-US" dirty="0" err="1"/>
              <a:t>alangalanadi</a:t>
            </a:r>
            <a:r>
              <a:rPr lang="en-US" dirty="0"/>
              <a:t>. Bu </a:t>
            </a:r>
            <a:r>
              <a:rPr lang="en-US" dirty="0" err="1"/>
              <a:t>vaqtda</a:t>
            </a:r>
            <a:r>
              <a:rPr lang="en-US" dirty="0"/>
              <a:t> </a:t>
            </a:r>
            <a:r>
              <a:rPr lang="en-US" dirty="0" err="1"/>
              <a:t>yonuvchi</a:t>
            </a:r>
            <a:r>
              <a:rPr lang="en-US" dirty="0"/>
              <a:t> </a:t>
            </a:r>
            <a:r>
              <a:rPr lang="en-US" dirty="0" err="1"/>
              <a:t>to’liq</a:t>
            </a:r>
            <a:r>
              <a:rPr lang="en-US" dirty="0"/>
              <a:t> </a:t>
            </a:r>
            <a:r>
              <a:rPr lang="en-US" dirty="0" err="1"/>
              <a:t>yonmaydi</a:t>
            </a:r>
            <a:r>
              <a:rPr lang="en-US" dirty="0"/>
              <a:t>. </a:t>
            </a:r>
            <a:r>
              <a:rPr lang="en-US" dirty="0" err="1"/>
              <a:t>Natijada</a:t>
            </a:r>
            <a:r>
              <a:rPr lang="en-US" dirty="0"/>
              <a:t>, </a:t>
            </a:r>
            <a:r>
              <a:rPr lang="en-US" dirty="0" err="1"/>
              <a:t>o’t</a:t>
            </a:r>
            <a:r>
              <a:rPr lang="en-US" dirty="0"/>
              <a:t> </a:t>
            </a:r>
            <a:r>
              <a:rPr lang="en-US" dirty="0" err="1"/>
              <a:t>olish</a:t>
            </a:r>
            <a:r>
              <a:rPr lang="en-US" dirty="0"/>
              <a:t> </a:t>
            </a:r>
            <a:r>
              <a:rPr lang="en-US" dirty="0" err="1"/>
              <a:t>hisobiga</a:t>
            </a:r>
            <a:r>
              <a:rPr lang="en-US" dirty="0"/>
              <a:t> </a:t>
            </a:r>
            <a:r>
              <a:rPr lang="en-US" dirty="0" err="1"/>
              <a:t>juda</a:t>
            </a:r>
            <a:r>
              <a:rPr lang="en-US" dirty="0"/>
              <a:t> </a:t>
            </a:r>
            <a:r>
              <a:rPr lang="en-US" dirty="0" err="1"/>
              <a:t>qisqa</a:t>
            </a:r>
            <a:r>
              <a:rPr lang="en-US" dirty="0"/>
              <a:t> </a:t>
            </a:r>
            <a:r>
              <a:rPr lang="en-US" dirty="0" err="1"/>
              <a:t>vaqtda</a:t>
            </a:r>
            <a:r>
              <a:rPr lang="en-US" dirty="0"/>
              <a:t> </a:t>
            </a:r>
            <a:r>
              <a:rPr lang="en-US" dirty="0" err="1"/>
              <a:t>silindr</a:t>
            </a:r>
            <a:r>
              <a:rPr lang="en-US" dirty="0"/>
              <a:t> </a:t>
            </a:r>
            <a:r>
              <a:rPr lang="en-US" dirty="0" err="1"/>
              <a:t>ichida</a:t>
            </a:r>
            <a:r>
              <a:rPr lang="en-US" dirty="0"/>
              <a:t> </a:t>
            </a:r>
            <a:r>
              <a:rPr lang="en-US" dirty="0" err="1"/>
              <a:t>bosim</a:t>
            </a:r>
            <a:r>
              <a:rPr lang="en-US" dirty="0"/>
              <a:t> </a:t>
            </a:r>
            <a:r>
              <a:rPr lang="en-US" dirty="0" err="1"/>
              <a:t>ortib</a:t>
            </a:r>
            <a:r>
              <a:rPr lang="en-US" dirty="0"/>
              <a:t> </a:t>
            </a:r>
            <a:r>
              <a:rPr lang="en-US" dirty="0" err="1"/>
              <a:t>ketadi</a:t>
            </a:r>
            <a:r>
              <a:rPr lang="en-US" dirty="0"/>
              <a:t>. </a:t>
            </a:r>
            <a:r>
              <a:rPr lang="en-US" dirty="0" err="1"/>
              <a:t>Gazlar</a:t>
            </a:r>
            <a:r>
              <a:rPr lang="en-US" dirty="0"/>
              <a:t> </a:t>
            </a:r>
            <a:r>
              <a:rPr lang="en-US" dirty="0" err="1"/>
              <a:t>bosimi</a:t>
            </a:r>
            <a:r>
              <a:rPr lang="en-US" dirty="0"/>
              <a:t> </a:t>
            </a:r>
            <a:r>
              <a:rPr lang="en-US" dirty="0" err="1"/>
              <a:t>ortib</a:t>
            </a:r>
            <a:r>
              <a:rPr lang="en-US" dirty="0"/>
              <a:t> </a:t>
            </a:r>
            <a:r>
              <a:rPr lang="en-US" dirty="0" err="1"/>
              <a:t>porshenni</a:t>
            </a:r>
            <a:r>
              <a:rPr lang="en-US" dirty="0"/>
              <a:t> </a:t>
            </a:r>
            <a:r>
              <a:rPr lang="en-US" dirty="0" err="1"/>
              <a:t>pastga</a:t>
            </a:r>
            <a:r>
              <a:rPr lang="en-US" dirty="0"/>
              <a:t> </a:t>
            </a:r>
            <a:r>
              <a:rPr lang="en-US" dirty="0" err="1"/>
              <a:t>harakatlantiradi</a:t>
            </a:r>
            <a:r>
              <a:rPr lang="en-US" dirty="0"/>
              <a:t>. </a:t>
            </a:r>
            <a:endParaRPr lang="ru-RU" dirty="0"/>
          </a:p>
          <a:p>
            <a:r>
              <a:rPr lang="en-US" dirty="0"/>
              <a:t> 	4. </a:t>
            </a:r>
            <a:r>
              <a:rPr lang="en-US" dirty="0" err="1"/>
              <a:t>Chiqarish</a:t>
            </a:r>
            <a:r>
              <a:rPr lang="en-US" dirty="0"/>
              <a:t> </a:t>
            </a:r>
            <a:r>
              <a:rPr lang="en-US" dirty="0" err="1"/>
              <a:t>takti</a:t>
            </a:r>
            <a:r>
              <a:rPr lang="en-US" dirty="0"/>
              <a:t>. (D-E): </a:t>
            </a:r>
            <a:endParaRPr lang="ru-RU" dirty="0"/>
          </a:p>
          <a:p>
            <a:r>
              <a:rPr lang="en-US" dirty="0" err="1"/>
              <a:t>Porshen</a:t>
            </a:r>
            <a:r>
              <a:rPr lang="en-US" dirty="0"/>
              <a:t> </a:t>
            </a:r>
            <a:r>
              <a:rPr lang="en-US" dirty="0" err="1"/>
              <a:t>pastda</a:t>
            </a:r>
            <a:r>
              <a:rPr lang="en-US" dirty="0"/>
              <a:t>, </a:t>
            </a:r>
            <a:r>
              <a:rPr lang="en-US" dirty="0" err="1"/>
              <a:t>bu</a:t>
            </a:r>
            <a:r>
              <a:rPr lang="en-US" dirty="0"/>
              <a:t> </a:t>
            </a:r>
            <a:r>
              <a:rPr lang="en-US" dirty="0" err="1"/>
              <a:t>holat</a:t>
            </a:r>
            <a:r>
              <a:rPr lang="en-US" dirty="0"/>
              <a:t> </a:t>
            </a:r>
            <a:r>
              <a:rPr lang="en-US" dirty="0" err="1"/>
              <a:t>porshenning</a:t>
            </a:r>
            <a:r>
              <a:rPr lang="en-US" dirty="0"/>
              <a:t> </a:t>
            </a:r>
            <a:r>
              <a:rPr lang="en-US" dirty="0" err="1"/>
              <a:t>Pastki</a:t>
            </a:r>
            <a:r>
              <a:rPr lang="en-US" dirty="0"/>
              <a:t> </a:t>
            </a:r>
            <a:r>
              <a:rPr lang="en-US" dirty="0" err="1"/>
              <a:t>Turish</a:t>
            </a:r>
            <a:r>
              <a:rPr lang="en-US" dirty="0"/>
              <a:t> </a:t>
            </a:r>
            <a:r>
              <a:rPr lang="en-US" dirty="0" err="1"/>
              <a:t>Nuqtasi</a:t>
            </a:r>
            <a:r>
              <a:rPr lang="en-US" dirty="0"/>
              <a:t> (PTN) </a:t>
            </a:r>
            <a:r>
              <a:rPr lang="en-US" dirty="0" err="1"/>
              <a:t>deyiladi</a:t>
            </a:r>
            <a:r>
              <a:rPr lang="en-US" dirty="0"/>
              <a:t>, </a:t>
            </a:r>
            <a:r>
              <a:rPr lang="en-US" dirty="0" err="1"/>
              <a:t>porshen</a:t>
            </a:r>
            <a:r>
              <a:rPr lang="en-US" dirty="0"/>
              <a:t> </a:t>
            </a:r>
            <a:r>
              <a:rPr lang="en-US" dirty="0" err="1"/>
              <a:t>pastda</a:t>
            </a:r>
            <a:r>
              <a:rPr lang="en-US" dirty="0"/>
              <a:t> </a:t>
            </a:r>
            <a:r>
              <a:rPr lang="en-US" dirty="0" err="1"/>
              <a:t>yuqoriga</a:t>
            </a:r>
            <a:r>
              <a:rPr lang="en-US" dirty="0"/>
              <a:t> </a:t>
            </a:r>
            <a:r>
              <a:rPr lang="en-US" dirty="0" err="1"/>
              <a:t>harakatlanadi</a:t>
            </a:r>
            <a:r>
              <a:rPr lang="en-US" dirty="0"/>
              <a:t>, </a:t>
            </a:r>
            <a:r>
              <a:rPr lang="en-US" dirty="0" err="1"/>
              <a:t>chiqarish</a:t>
            </a:r>
            <a:r>
              <a:rPr lang="en-US" dirty="0"/>
              <a:t> </a:t>
            </a:r>
            <a:r>
              <a:rPr lang="en-US" dirty="0" err="1"/>
              <a:t>klapani</a:t>
            </a:r>
            <a:r>
              <a:rPr lang="en-US" dirty="0"/>
              <a:t> </a:t>
            </a:r>
            <a:r>
              <a:rPr lang="en-US" dirty="0" err="1"/>
              <a:t>ochiq</a:t>
            </a:r>
            <a:r>
              <a:rPr lang="en-US" dirty="0"/>
              <a:t> </a:t>
            </a:r>
            <a:r>
              <a:rPr lang="en-US" dirty="0" err="1"/>
              <a:t>va</a:t>
            </a:r>
            <a:r>
              <a:rPr lang="en-US" dirty="0"/>
              <a:t> </a:t>
            </a:r>
            <a:r>
              <a:rPr lang="en-US" dirty="0" err="1"/>
              <a:t>ish</a:t>
            </a:r>
            <a:r>
              <a:rPr lang="en-US" dirty="0"/>
              <a:t> </a:t>
            </a:r>
            <a:r>
              <a:rPr lang="en-US" dirty="0" err="1"/>
              <a:t>bajargan</a:t>
            </a:r>
            <a:r>
              <a:rPr lang="en-US" dirty="0"/>
              <a:t> </a:t>
            </a:r>
            <a:r>
              <a:rPr lang="en-US" dirty="0" err="1"/>
              <a:t>gazlar</a:t>
            </a:r>
            <a:r>
              <a:rPr lang="en-US" dirty="0"/>
              <a:t> </a:t>
            </a:r>
            <a:r>
              <a:rPr lang="en-US" dirty="0" err="1"/>
              <a:t>chiqarish</a:t>
            </a:r>
            <a:r>
              <a:rPr lang="en-US" dirty="0"/>
              <a:t> </a:t>
            </a:r>
            <a:r>
              <a:rPr lang="en-US" dirty="0" err="1"/>
              <a:t>quvurlari</a:t>
            </a:r>
            <a:r>
              <a:rPr lang="en-US" dirty="0"/>
              <a:t> </a:t>
            </a:r>
            <a:r>
              <a:rPr lang="en-US" dirty="0" err="1"/>
              <a:t>orqali</a:t>
            </a:r>
            <a:r>
              <a:rPr lang="en-US" dirty="0"/>
              <a:t> </a:t>
            </a:r>
            <a:r>
              <a:rPr lang="en-US" dirty="0" err="1"/>
              <a:t>tashqariga</a:t>
            </a:r>
            <a:r>
              <a:rPr lang="en-US" dirty="0"/>
              <a:t> </a:t>
            </a:r>
            <a:r>
              <a:rPr lang="en-US" dirty="0" err="1"/>
              <a:t>chiqarib</a:t>
            </a:r>
            <a:r>
              <a:rPr lang="en-US" dirty="0"/>
              <a:t> </a:t>
            </a:r>
            <a:r>
              <a:rPr lang="en-US" dirty="0" err="1"/>
              <a:t>yuboriladi</a:t>
            </a:r>
            <a:r>
              <a:rPr lang="en-US" dirty="0"/>
              <a:t>. </a:t>
            </a:r>
            <a:endParaRPr lang="ru-RU" dirty="0"/>
          </a:p>
          <a:p>
            <a:r>
              <a:rPr lang="en-US" dirty="0" err="1"/>
              <a:t>Dvigatel</a:t>
            </a:r>
            <a:r>
              <a:rPr lang="en-US" dirty="0"/>
              <a:t> </a:t>
            </a:r>
            <a:r>
              <a:rPr lang="en-US" dirty="0" err="1"/>
              <a:t>yangi</a:t>
            </a:r>
            <a:r>
              <a:rPr lang="en-US" dirty="0"/>
              <a:t> </a:t>
            </a:r>
            <a:r>
              <a:rPr lang="en-US" dirty="0" err="1"/>
              <a:t>sikllarni</a:t>
            </a:r>
            <a:r>
              <a:rPr lang="en-US" dirty="0"/>
              <a:t> </a:t>
            </a:r>
            <a:r>
              <a:rPr lang="en-US" dirty="0" err="1"/>
              <a:t>bajarish</a:t>
            </a:r>
            <a:r>
              <a:rPr lang="en-US" dirty="0"/>
              <a:t> </a:t>
            </a:r>
            <a:r>
              <a:rPr lang="en-US" dirty="0" err="1"/>
              <a:t>uchun</a:t>
            </a:r>
            <a:r>
              <a:rPr lang="en-US" dirty="0"/>
              <a:t> </a:t>
            </a:r>
            <a:r>
              <a:rPr lang="en-US" dirty="0" err="1"/>
              <a:t>tayyor</a:t>
            </a:r>
            <a:r>
              <a:rPr lang="en-US" dirty="0"/>
              <a:t>, </a:t>
            </a:r>
            <a:r>
              <a:rPr lang="en-US" dirty="0" err="1"/>
              <a:t>endi</a:t>
            </a:r>
            <a:r>
              <a:rPr lang="en-US" dirty="0"/>
              <a:t> u </a:t>
            </a:r>
            <a:r>
              <a:rPr lang="en-US" dirty="0" err="1"/>
              <a:t>havo</a:t>
            </a:r>
            <a:r>
              <a:rPr lang="en-US" dirty="0"/>
              <a:t> </a:t>
            </a:r>
            <a:r>
              <a:rPr lang="en-US" dirty="0" err="1"/>
              <a:t>va</a:t>
            </a:r>
            <a:r>
              <a:rPr lang="en-US" dirty="0"/>
              <a:t> </a:t>
            </a:r>
            <a:r>
              <a:rPr lang="en-US" dirty="0" err="1"/>
              <a:t>gaz</a:t>
            </a:r>
            <a:r>
              <a:rPr lang="en-US" dirty="0"/>
              <a:t> </a:t>
            </a:r>
            <a:r>
              <a:rPr lang="en-US" dirty="0" err="1"/>
              <a:t>aralashmasidan</a:t>
            </a:r>
            <a:r>
              <a:rPr lang="en-US" dirty="0"/>
              <a:t> </a:t>
            </a:r>
            <a:r>
              <a:rPr lang="en-US" dirty="0" err="1"/>
              <a:t>iborat</a:t>
            </a:r>
            <a:r>
              <a:rPr lang="en-US" dirty="0"/>
              <a:t> </a:t>
            </a:r>
            <a:r>
              <a:rPr lang="en-US" dirty="0" err="1"/>
              <a:t>yana</a:t>
            </a:r>
            <a:r>
              <a:rPr lang="en-US" dirty="0"/>
              <a:t> </a:t>
            </a:r>
            <a:r>
              <a:rPr lang="en-US" dirty="0" err="1"/>
              <a:t>bir</a:t>
            </a:r>
            <a:r>
              <a:rPr lang="en-US" dirty="0"/>
              <a:t> </a:t>
            </a:r>
            <a:r>
              <a:rPr lang="en-US" dirty="0" err="1"/>
              <a:t>zaryadni</a:t>
            </a:r>
            <a:r>
              <a:rPr lang="en-US" dirty="0"/>
              <a:t> </a:t>
            </a:r>
            <a:r>
              <a:rPr lang="en-US" dirty="0" err="1"/>
              <a:t>qabul</a:t>
            </a:r>
            <a:r>
              <a:rPr lang="en-US" dirty="0"/>
              <a:t> </a:t>
            </a:r>
            <a:r>
              <a:rPr lang="en-US" dirty="0" err="1"/>
              <a:t>qila</a:t>
            </a:r>
            <a:r>
              <a:rPr lang="en-US" dirty="0"/>
              <a:t> </a:t>
            </a:r>
            <a:r>
              <a:rPr lang="en-US" dirty="0" err="1"/>
              <a:t>oladi</a:t>
            </a:r>
            <a:r>
              <a:rPr lang="en-US" dirty="0"/>
              <a:t>. </a:t>
            </a:r>
            <a:endParaRPr lang="ru-RU" dirty="0"/>
          </a:p>
          <a:p>
            <a:endParaRPr lang="ru-RU" dirty="0"/>
          </a:p>
        </p:txBody>
      </p:sp>
    </p:spTree>
    <p:extLst>
      <p:ext uri="{BB962C8B-B14F-4D97-AF65-F5344CB8AC3E}">
        <p14:creationId xmlns:p14="http://schemas.microsoft.com/office/powerpoint/2010/main" val="803232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4577" y="0"/>
            <a:ext cx="10515600" cy="1325563"/>
          </a:xfrm>
        </p:spPr>
        <p:txBody>
          <a:bodyPr/>
          <a:lstStyle/>
          <a:p>
            <a:pPr algn="ctr"/>
            <a:r>
              <a:rPr lang="en-US" b="1" dirty="0" err="1" smtClean="0"/>
              <a:t>Dvigatellarning</a:t>
            </a:r>
            <a:r>
              <a:rPr lang="en-US" b="1" dirty="0" smtClean="0"/>
              <a:t> </a:t>
            </a:r>
            <a:r>
              <a:rPr lang="en-US" b="1" dirty="0" err="1"/>
              <a:t>tasniflanishi</a:t>
            </a:r>
            <a:r>
              <a:rPr lang="en-US" dirty="0"/>
              <a:t> </a:t>
            </a:r>
            <a:endParaRPr lang="ru-RU" dirty="0"/>
          </a:p>
        </p:txBody>
      </p:sp>
      <p:pic>
        <p:nvPicPr>
          <p:cNvPr id="3075" name="그림 7" descr="Slide4"/>
          <p:cNvPicPr>
            <a:picLocks noChangeAspect="1" noChangeArrowheads="1"/>
          </p:cNvPicPr>
          <p:nvPr/>
        </p:nvPicPr>
        <p:blipFill>
          <a:blip r:embed="rId2">
            <a:extLst>
              <a:ext uri="{28A0092B-C50C-407E-A947-70E740481C1C}">
                <a14:useLocalDpi xmlns:a14="http://schemas.microsoft.com/office/drawing/2010/main" val="0"/>
              </a:ext>
            </a:extLst>
          </a:blip>
          <a:srcRect l="2180" t="11406" r="1247"/>
          <a:stretch>
            <a:fillRect/>
          </a:stretch>
        </p:blipFill>
        <p:spPr bwMode="auto">
          <a:xfrm>
            <a:off x="1345223" y="1367908"/>
            <a:ext cx="10410091" cy="4891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Прямоугольник 3"/>
          <p:cNvSpPr/>
          <p:nvPr/>
        </p:nvSpPr>
        <p:spPr>
          <a:xfrm>
            <a:off x="4447148" y="6123543"/>
            <a:ext cx="2717411" cy="369332"/>
          </a:xfrm>
          <a:prstGeom prst="rect">
            <a:avLst/>
          </a:prstGeom>
        </p:spPr>
        <p:txBody>
          <a:bodyPr wrap="none">
            <a:spAutoFit/>
          </a:bodyPr>
          <a:lstStyle/>
          <a:p>
            <a:r>
              <a:rPr lang="en-US" i="1" kern="100" dirty="0">
                <a:latin typeface="Times New Roman" panose="02020603050405020304" pitchFamily="18" charset="0"/>
                <a:ea typeface="Malgun Gothic" panose="020B0503020000020004" pitchFamily="34" charset="-127"/>
              </a:rPr>
              <a:t>. </a:t>
            </a:r>
            <a:r>
              <a:rPr lang="en-US" i="1" kern="100" dirty="0" err="1">
                <a:latin typeface="Times New Roman" panose="02020603050405020304" pitchFamily="18" charset="0"/>
                <a:ea typeface="Malgun Gothic" panose="020B0503020000020004" pitchFamily="34" charset="-127"/>
              </a:rPr>
              <a:t>Dvigatellarning</a:t>
            </a:r>
            <a:r>
              <a:rPr lang="en-US" i="1" kern="100" dirty="0">
                <a:latin typeface="Times New Roman" panose="02020603050405020304" pitchFamily="18" charset="0"/>
                <a:ea typeface="Malgun Gothic" panose="020B0503020000020004" pitchFamily="34" charset="-127"/>
              </a:rPr>
              <a:t> </a:t>
            </a:r>
            <a:r>
              <a:rPr lang="en-US" i="1" kern="100" dirty="0" err="1">
                <a:latin typeface="Times New Roman" panose="02020603050405020304" pitchFamily="18" charset="0"/>
                <a:ea typeface="Malgun Gothic" panose="020B0503020000020004" pitchFamily="34" charset="-127"/>
              </a:rPr>
              <a:t>tasniflari</a:t>
            </a:r>
            <a:r>
              <a:rPr lang="en-US" sz="1200" i="1" kern="100" dirty="0" smtClean="0">
                <a:effectLst/>
                <a:latin typeface="Times New Roman" panose="02020603050405020304" pitchFamily="18" charset="0"/>
                <a:ea typeface="Malgun Gothic" panose="020B0503020000020004" pitchFamily="34" charset="-127"/>
              </a:rPr>
              <a:t> </a:t>
            </a:r>
            <a:endParaRPr lang="ru-RU" dirty="0"/>
          </a:p>
        </p:txBody>
      </p:sp>
    </p:spTree>
    <p:extLst>
      <p:ext uri="{BB962C8B-B14F-4D97-AF65-F5344CB8AC3E}">
        <p14:creationId xmlns:p14="http://schemas.microsoft.com/office/powerpoint/2010/main" val="2507924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58262"/>
            <a:ext cx="10515600" cy="6018701"/>
          </a:xfrm>
        </p:spPr>
        <p:txBody>
          <a:bodyPr>
            <a:normAutofit fontScale="85000" lnSpcReduction="20000"/>
          </a:bodyPr>
          <a:lstStyle/>
          <a:p>
            <a:r>
              <a:rPr lang="en-US" dirty="0" err="1">
                <a:latin typeface="Times New Roman" panose="02020603050405020304" pitchFamily="18" charset="0"/>
                <a:cs typeface="Times New Roman" panose="02020603050405020304" pitchFamily="18" charset="0"/>
              </a:rPr>
              <a:t>Dvigatellar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quyidagicha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tasniflanadi</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Ishlash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prinsipi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bo’yicha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Benzinli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elektr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yordamida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oldiradigan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Dizel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siqilishidan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oladigan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Sovitish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Suyuqlik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yordamida</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sikli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bo’yicha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Ikki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to’rt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taktli</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Gaz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taqsimlash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mexanizmi</a:t>
            </a:r>
            <a:r>
              <a:rPr lang="en-US" dirty="0">
                <a:latin typeface="Times New Roman" panose="02020603050405020304" pitchFamily="18" charset="0"/>
                <a:cs typeface="Times New Roman" panose="02020603050405020304" pitchFamily="18" charset="0"/>
              </a:rPr>
              <a:t>: (OHC), (OHV)</a:t>
            </a:r>
            <a:endParaRPr lang="ru-RU" dirty="0">
              <a:latin typeface="Times New Roman" panose="02020603050405020304" pitchFamily="18" charset="0"/>
              <a:cs typeface="Times New Roman" panose="02020603050405020304" pitchFamily="18" charset="0"/>
            </a:endParaRPr>
          </a:p>
          <a:p>
            <a:pPr lvl="0"/>
            <a:r>
              <a:rPr lang="en-US" dirty="0" err="1">
                <a:latin typeface="Times New Roman" panose="02020603050405020304" pitchFamily="18" charset="0"/>
                <a:cs typeface="Times New Roman" panose="02020603050405020304" pitchFamily="18" charset="0"/>
              </a:rPr>
              <a:t>Silindrlar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bo’yicha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Dvigatellar</a:t>
            </a:r>
            <a:r>
              <a:rPr lang="en-US" dirty="0">
                <a:latin typeface="Times New Roman" panose="02020603050405020304" pitchFamily="18" charset="0"/>
                <a:cs typeface="Times New Roman" panose="02020603050405020304" pitchFamily="18" charset="0"/>
              </a:rPr>
              <a:t> 4, 6,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8 </a:t>
            </a:r>
            <a:r>
              <a:rPr lang="en-US" dirty="0" err="1">
                <a:latin typeface="Times New Roman" panose="02020603050405020304" pitchFamily="18" charset="0"/>
                <a:cs typeface="Times New Roman" panose="02020603050405020304" pitchFamily="18" charset="0"/>
              </a:rPr>
              <a:t>silindrli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mumkin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Silindrlar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joylashishi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bo’yicha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qatorli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qatorli</a:t>
            </a:r>
            <a:r>
              <a:rPr lang="en-US" dirty="0">
                <a:latin typeface="Times New Roman" panose="02020603050405020304" pitchFamily="18" charset="0"/>
                <a:cs typeface="Times New Roman" panose="02020603050405020304" pitchFamily="18" charset="0"/>
              </a:rPr>
              <a:t>, V </a:t>
            </a:r>
            <a:r>
              <a:rPr lang="en-US" dirty="0" err="1">
                <a:latin typeface="Times New Roman" panose="02020603050405020304" pitchFamily="18" charset="0"/>
                <a:cs typeface="Times New Roman" panose="02020603050405020304" pitchFamily="18" charset="0"/>
              </a:rPr>
              <a:t>simon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qarama-qarshi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oppozid</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qatorli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dvigatellarda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silindrlar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joylashgan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qatorlida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silindrlar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blokining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tuzilishi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oddiy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ixcham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yengil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Odatda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qatorlida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silindrlar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soni</a:t>
            </a:r>
            <a:r>
              <a:rPr lang="en-US" dirty="0">
                <a:latin typeface="Times New Roman" panose="02020603050405020304" pitchFamily="18" charset="0"/>
                <a:cs typeface="Times New Roman" panose="02020603050405020304" pitchFamily="18" charset="0"/>
              </a:rPr>
              <a:t> 3, 4, 5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6 ta </a:t>
            </a:r>
            <a:r>
              <a:rPr lang="en-US" dirty="0" err="1">
                <a:latin typeface="Times New Roman" panose="02020603050405020304" pitchFamily="18" charset="0"/>
                <a:cs typeface="Times New Roman" panose="02020603050405020304" pitchFamily="18" charset="0"/>
              </a:rPr>
              <a:t>bo’lishi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mumkin</a:t>
            </a:r>
            <a:r>
              <a:rPr lang="en-US" dirty="0">
                <a:latin typeface="Times New Roman" panose="02020603050405020304" pitchFamily="18" charset="0"/>
                <a:cs typeface="Times New Roman" panose="02020603050405020304" pitchFamily="18" charset="0"/>
              </a:rPr>
              <a:t>. V </a:t>
            </a:r>
            <a:r>
              <a:rPr lang="en-US" dirty="0" err="1">
                <a:latin typeface="Times New Roman" panose="02020603050405020304" pitchFamily="18" charset="0"/>
                <a:cs typeface="Times New Roman" panose="02020603050405020304" pitchFamily="18" charset="0"/>
              </a:rPr>
              <a:t>simon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dvigatellarda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silindrlar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soni</a:t>
            </a:r>
            <a:r>
              <a:rPr lang="en-US" dirty="0">
                <a:latin typeface="Times New Roman" panose="02020603050405020304" pitchFamily="18" charset="0"/>
                <a:cs typeface="Times New Roman" panose="02020603050405020304" pitchFamily="18" charset="0"/>
              </a:rPr>
              <a:t> 6, 8, 10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12 ta </a:t>
            </a:r>
            <a:r>
              <a:rPr lang="en-US" dirty="0" err="1">
                <a:latin typeface="Times New Roman" panose="02020603050405020304" pitchFamily="18" charset="0"/>
                <a:cs typeface="Times New Roman" panose="02020603050405020304" pitchFamily="18" charset="0"/>
              </a:rPr>
              <a:t>bo’ladi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odatda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katta</a:t>
            </a:r>
            <a:r>
              <a:rPr lang="en-US" dirty="0">
                <a:latin typeface="Times New Roman" panose="02020603050405020304" pitchFamily="18" charset="0"/>
                <a:cs typeface="Times New Roman" panose="02020603050405020304" pitchFamily="18" charset="0"/>
              </a:rPr>
              <a:t> transport </a:t>
            </a:r>
            <a:r>
              <a:rPr lang="en-US" dirty="0" err="1">
                <a:latin typeface="Times New Roman" panose="02020603050405020304" pitchFamily="18" charset="0"/>
                <a:cs typeface="Times New Roman" panose="02020603050405020304" pitchFamily="18" charset="0"/>
              </a:rPr>
              <a:t>vositalari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sport </a:t>
            </a:r>
            <a:r>
              <a:rPr lang="en-US" dirty="0" err="1">
                <a:latin typeface="Times New Roman" panose="02020603050405020304" pitchFamily="18" charset="0"/>
                <a:cs typeface="Times New Roman" panose="02020603050405020304" pitchFamily="18" charset="0"/>
              </a:rPr>
              <a:t>avtomobillarida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qo’llaniladi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Qarama-qarshi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joylashgan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dvigatellarda</a:t>
            </a:r>
            <a:r>
              <a:rPr lang="en-US" dirty="0">
                <a:latin typeface="Times New Roman" panose="02020603050405020304" pitchFamily="18" charset="0"/>
                <a:cs typeface="Times New Roman" panose="02020603050405020304" pitchFamily="18" charset="0"/>
              </a:rPr>
              <a:t> 6, 8, 10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12 ta </a:t>
            </a:r>
            <a:r>
              <a:rPr lang="en-US" dirty="0" err="1">
                <a:latin typeface="Times New Roman" panose="02020603050405020304" pitchFamily="18" charset="0"/>
                <a:cs typeface="Times New Roman" panose="02020603050405020304" pitchFamily="18" charset="0"/>
              </a:rPr>
              <a:t>silindrlar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mavjud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Markazga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tortishish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tamoyiliga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asoslanib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ko’pincha</a:t>
            </a:r>
            <a:r>
              <a:rPr lang="en-US" dirty="0">
                <a:latin typeface="Times New Roman" panose="02020603050405020304" pitchFamily="18" charset="0"/>
                <a:cs typeface="Times New Roman" panose="02020603050405020304" pitchFamily="18" charset="0"/>
              </a:rPr>
              <a:t> sport </a:t>
            </a:r>
            <a:r>
              <a:rPr lang="en-US" dirty="0" err="1">
                <a:latin typeface="Times New Roman" panose="02020603050405020304" pitchFamily="18" charset="0"/>
                <a:cs typeface="Times New Roman" panose="02020603050405020304" pitchFamily="18" charset="0"/>
              </a:rPr>
              <a:t>avtomobillarida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qo’llaniladi</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Hozirgi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avtomobillardagi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dvigatellar</a:t>
            </a:r>
            <a:r>
              <a:rPr lang="en-US" dirty="0">
                <a:latin typeface="Times New Roman" panose="02020603050405020304" pitchFamily="18" charset="0"/>
                <a:cs typeface="Times New Roman" panose="02020603050405020304" pitchFamily="18" charset="0"/>
              </a:rPr>
              <a:t> old </a:t>
            </a:r>
            <a:r>
              <a:rPr lang="en-US" dirty="0" err="1">
                <a:latin typeface="Times New Roman" panose="02020603050405020304" pitchFamily="18" charset="0"/>
                <a:cs typeface="Times New Roman" panose="02020603050405020304" pitchFamily="18" charset="0"/>
              </a:rPr>
              <a:t>tomonda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uzunasiga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ko’ndalang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o’rtasida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orqasida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o’rnatilgan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mumkin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Masalan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a:t>
            </a:r>
            <a:r>
              <a:rPr lang="en-US" dirty="0">
                <a:latin typeface="Times New Roman" panose="02020603050405020304" pitchFamily="18" charset="0"/>
                <a:cs typeface="Times New Roman" panose="02020603050405020304" pitchFamily="18" charset="0"/>
              </a:rPr>
              <a:t> old </a:t>
            </a:r>
            <a:r>
              <a:rPr lang="en-US" dirty="0" err="1">
                <a:latin typeface="Times New Roman" panose="02020603050405020304" pitchFamily="18" charset="0"/>
                <a:cs typeface="Times New Roman" panose="02020603050405020304" pitchFamily="18" charset="0"/>
              </a:rPr>
              <a:t>tomonda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uzunasiga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joylashgan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orqasi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yetaklovchi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avtomobilda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harakatni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transmissiya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orqali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orqa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g’ildiraklarga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uzatadi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a:t>
            </a:r>
            <a:r>
              <a:rPr lang="en-US" dirty="0">
                <a:latin typeface="Times New Roman" panose="02020603050405020304" pitchFamily="18" charset="0"/>
                <a:cs typeface="Times New Roman" panose="02020603050405020304" pitchFamily="18" charset="0"/>
              </a:rPr>
              <a:t> old </a:t>
            </a:r>
            <a:r>
              <a:rPr lang="en-US" dirty="0" err="1">
                <a:latin typeface="Times New Roman" panose="02020603050405020304" pitchFamily="18" charset="0"/>
                <a:cs typeface="Times New Roman" panose="02020603050405020304" pitchFamily="18" charset="0"/>
              </a:rPr>
              <a:t>tomonda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ko’ndalang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joylashgan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asosan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yengil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avtomobillarda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qo’llaniladi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harakatni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dvigatelga</a:t>
            </a:r>
            <a:r>
              <a:rPr lang="en-US" dirty="0">
                <a:latin typeface="Times New Roman" panose="02020603050405020304" pitchFamily="18" charset="0"/>
                <a:cs typeface="Times New Roman" panose="02020603050405020304" pitchFamily="18" charset="0"/>
              </a:rPr>
              <a:t> parallel </a:t>
            </a:r>
            <a:r>
              <a:rPr lang="en-US" dirty="0" err="1">
                <a:latin typeface="Times New Roman" panose="02020603050405020304" pitchFamily="18" charset="0"/>
                <a:cs typeface="Times New Roman" panose="02020603050405020304" pitchFamily="18" charset="0"/>
              </a:rPr>
              <a:t>joylashgan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o’qlardan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shunday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o’rnatish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zarur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bo’ladigan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uzatishlarni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kamaytiradi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o’rtada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joylashgan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avtomobillarda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haydovchi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yo’lovchilarga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noqulaylik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to’g’diradi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asosan</a:t>
            </a:r>
            <a:r>
              <a:rPr lang="en-US" dirty="0">
                <a:latin typeface="Times New Roman" panose="02020603050405020304" pitchFamily="18" charset="0"/>
                <a:cs typeface="Times New Roman" panose="02020603050405020304" pitchFamily="18" charset="0"/>
              </a:rPr>
              <a:t> sport </a:t>
            </a:r>
            <a:r>
              <a:rPr lang="en-US" dirty="0" err="1">
                <a:latin typeface="Times New Roman" panose="02020603050405020304" pitchFamily="18" charset="0"/>
                <a:cs typeface="Times New Roman" panose="02020603050405020304" pitchFamily="18" charset="0"/>
              </a:rPr>
              <a:t>avtomobillarida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o’rnatiladi</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181227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609600"/>
            <a:ext cx="9875520" cy="304800"/>
          </a:xfrm>
        </p:spPr>
        <p:txBody>
          <a:bodyPr>
            <a:noAutofit/>
          </a:bodyPr>
          <a:lstStyle/>
          <a:p>
            <a:pPr algn="ctr"/>
            <a:r>
              <a:rPr lang="en-US" sz="2000" b="1" dirty="0" smtClean="0"/>
              <a:t/>
            </a:r>
            <a:br>
              <a:rPr lang="en-US" sz="2000" b="1" dirty="0" smtClean="0"/>
            </a:br>
            <a:r>
              <a:rPr lang="en-US" sz="2000" b="1" dirty="0"/>
              <a:t/>
            </a:r>
            <a:br>
              <a:rPr lang="en-US" sz="2000" b="1" dirty="0"/>
            </a:br>
            <a:r>
              <a:rPr lang="en-US" sz="2000" b="1" dirty="0" smtClean="0"/>
              <a:t/>
            </a:r>
            <a:br>
              <a:rPr lang="en-US" sz="2000" b="1" dirty="0" smtClean="0"/>
            </a:br>
            <a:r>
              <a:rPr lang="en-US" sz="2000" b="1" dirty="0"/>
              <a:t/>
            </a:r>
            <a:br>
              <a:rPr lang="en-US" sz="2000" b="1" dirty="0"/>
            </a:br>
            <a:r>
              <a:rPr lang="en-US" sz="2000" b="1" dirty="0" err="1" smtClean="0"/>
              <a:t>Dvigatel</a:t>
            </a:r>
            <a:r>
              <a:rPr lang="en-US" sz="2000" b="1" dirty="0" smtClean="0"/>
              <a:t> </a:t>
            </a:r>
            <a:r>
              <a:rPr lang="en-US" sz="2000" b="1" dirty="0" err="1"/>
              <a:t>qismlari</a:t>
            </a:r>
            <a:r>
              <a:rPr lang="en-US" sz="2000" b="1" dirty="0"/>
              <a:t>, </a:t>
            </a:r>
            <a:r>
              <a:rPr lang="en-US" sz="2000" b="1" dirty="0" err="1"/>
              <a:t>ular</a:t>
            </a:r>
            <a:r>
              <a:rPr lang="en-US" sz="2000" b="1" dirty="0"/>
              <a:t> </a:t>
            </a:r>
            <a:r>
              <a:rPr lang="en-US" sz="2000" b="1" dirty="0" err="1"/>
              <a:t>haqida</a:t>
            </a:r>
            <a:r>
              <a:rPr lang="en-US" sz="2000" b="1" dirty="0"/>
              <a:t> </a:t>
            </a:r>
            <a:r>
              <a:rPr lang="en-US" sz="2000" b="1" dirty="0" err="1"/>
              <a:t>umumiy</a:t>
            </a:r>
            <a:r>
              <a:rPr lang="en-US" sz="2000" b="1" dirty="0"/>
              <a:t> </a:t>
            </a:r>
            <a:r>
              <a:rPr lang="en-US" sz="2000" b="1" dirty="0" err="1"/>
              <a:t>ma’lumotlar</a:t>
            </a:r>
            <a:r>
              <a:rPr lang="ru-RU" sz="2000" dirty="0"/>
              <a:t/>
            </a:r>
            <a:br>
              <a:rPr lang="ru-RU" sz="2000" dirty="0"/>
            </a:br>
            <a:r>
              <a:rPr lang="en-US" sz="2000" dirty="0" err="1"/>
              <a:t>Dvigatel</a:t>
            </a:r>
            <a:r>
              <a:rPr lang="en-US" sz="2000" dirty="0"/>
              <a:t> </a:t>
            </a:r>
            <a:r>
              <a:rPr lang="en-US" sz="2000" dirty="0" err="1"/>
              <a:t>quyidagi</a:t>
            </a:r>
            <a:r>
              <a:rPr lang="en-US" sz="2000" dirty="0"/>
              <a:t> </a:t>
            </a:r>
            <a:r>
              <a:rPr lang="en-US" sz="2000" dirty="0" err="1"/>
              <a:t>asosiy</a:t>
            </a:r>
            <a:r>
              <a:rPr lang="en-US" sz="2000" dirty="0"/>
              <a:t> </a:t>
            </a:r>
            <a:r>
              <a:rPr lang="en-US" sz="2000" dirty="0" err="1"/>
              <a:t>qismlardan</a:t>
            </a:r>
            <a:r>
              <a:rPr lang="en-US" sz="2000" dirty="0"/>
              <a:t> </a:t>
            </a:r>
            <a:r>
              <a:rPr lang="en-US" sz="2000" dirty="0" err="1"/>
              <a:t>iborat</a:t>
            </a:r>
            <a:r>
              <a:rPr lang="en-US" sz="2000" dirty="0"/>
              <a:t>: </a:t>
            </a:r>
            <a:r>
              <a:rPr lang="ru-RU" sz="2000" dirty="0"/>
              <a:t/>
            </a:r>
            <a:br>
              <a:rPr lang="ru-RU" sz="2000" dirty="0"/>
            </a:br>
            <a:r>
              <a:rPr lang="en-US" sz="2000" dirty="0"/>
              <a:t> </a:t>
            </a:r>
            <a:r>
              <a:rPr lang="en-US" sz="2000" dirty="0" err="1"/>
              <a:t>Dvigatel</a:t>
            </a:r>
            <a:r>
              <a:rPr lang="en-US" sz="2000" dirty="0"/>
              <a:t> Blok </a:t>
            </a:r>
            <a:r>
              <a:rPr lang="en-US" sz="2000" dirty="0" err="1"/>
              <a:t>bilan</a:t>
            </a:r>
            <a:r>
              <a:rPr lang="en-US" sz="2000" dirty="0"/>
              <a:t> </a:t>
            </a:r>
            <a:r>
              <a:rPr lang="en-US" sz="2000" dirty="0" err="1"/>
              <a:t>tirsakli</a:t>
            </a:r>
            <a:r>
              <a:rPr lang="en-US" sz="2000" dirty="0"/>
              <a:t> </a:t>
            </a:r>
            <a:r>
              <a:rPr lang="en-US" sz="2000" dirty="0" err="1"/>
              <a:t>val</a:t>
            </a:r>
            <a:r>
              <a:rPr lang="en-US" sz="2000" dirty="0"/>
              <a:t>, </a:t>
            </a:r>
            <a:r>
              <a:rPr lang="en-US" sz="2000" dirty="0" err="1"/>
              <a:t>karter</a:t>
            </a:r>
            <a:r>
              <a:rPr lang="en-US" sz="2000" dirty="0"/>
              <a:t>, </a:t>
            </a:r>
            <a:r>
              <a:rPr lang="en-US" sz="2000" dirty="0" err="1"/>
              <a:t>porshen</a:t>
            </a:r>
            <a:r>
              <a:rPr lang="en-US" sz="2000" dirty="0"/>
              <a:t> </a:t>
            </a:r>
            <a:r>
              <a:rPr lang="en-US" sz="2000" dirty="0" err="1"/>
              <a:t>va</a:t>
            </a:r>
            <a:r>
              <a:rPr lang="en-US" sz="2000" dirty="0"/>
              <a:t> </a:t>
            </a:r>
            <a:r>
              <a:rPr lang="en-US" sz="2000" dirty="0" err="1"/>
              <a:t>shatun</a:t>
            </a:r>
            <a:r>
              <a:rPr lang="en-US" sz="2000" dirty="0"/>
              <a:t>, </a:t>
            </a:r>
            <a:r>
              <a:rPr lang="ru-RU" sz="2000" dirty="0"/>
              <a:t/>
            </a:r>
            <a:br>
              <a:rPr lang="ru-RU" sz="2000" dirty="0"/>
            </a:br>
            <a:r>
              <a:rPr lang="en-US" sz="2000" dirty="0"/>
              <a:t> </a:t>
            </a:r>
            <a:r>
              <a:rPr lang="en-US" sz="2000" dirty="0" err="1"/>
              <a:t>Silindrlar</a:t>
            </a:r>
            <a:r>
              <a:rPr lang="en-US" sz="2000" dirty="0"/>
              <a:t> </a:t>
            </a:r>
            <a:r>
              <a:rPr lang="en-US" sz="2000" dirty="0" err="1"/>
              <a:t>kallagi</a:t>
            </a:r>
            <a:r>
              <a:rPr lang="en-US" sz="2000" dirty="0"/>
              <a:t> </a:t>
            </a:r>
            <a:r>
              <a:rPr lang="en-US" sz="2000" dirty="0" err="1"/>
              <a:t>bilan</a:t>
            </a:r>
            <a:r>
              <a:rPr lang="en-US" sz="2000" dirty="0"/>
              <a:t> </a:t>
            </a:r>
            <a:r>
              <a:rPr lang="en-US" sz="2000" dirty="0" err="1"/>
              <a:t>taqsimlash</a:t>
            </a:r>
            <a:r>
              <a:rPr lang="en-US" sz="2000" dirty="0"/>
              <a:t> </a:t>
            </a:r>
            <a:r>
              <a:rPr lang="en-US" sz="2000" dirty="0" err="1"/>
              <a:t>vali</a:t>
            </a:r>
            <a:r>
              <a:rPr lang="en-US" sz="2000" dirty="0"/>
              <a:t>, </a:t>
            </a:r>
            <a:r>
              <a:rPr lang="en-US" sz="2000" dirty="0" err="1"/>
              <a:t>klapanlar</a:t>
            </a:r>
            <a:r>
              <a:rPr lang="en-US" sz="2000" dirty="0"/>
              <a:t> </a:t>
            </a:r>
            <a:r>
              <a:rPr lang="en-US" sz="2000" dirty="0" err="1"/>
              <a:t>va</a:t>
            </a:r>
            <a:r>
              <a:rPr lang="en-US" sz="2000" dirty="0"/>
              <a:t> </a:t>
            </a:r>
            <a:r>
              <a:rPr lang="en-US" sz="2000" dirty="0" err="1"/>
              <a:t>taqsimlash</a:t>
            </a:r>
            <a:r>
              <a:rPr lang="en-US" sz="2000" dirty="0"/>
              <a:t> </a:t>
            </a:r>
            <a:r>
              <a:rPr lang="en-US" sz="2000" dirty="0" err="1"/>
              <a:t>mexanizmlari</a:t>
            </a:r>
            <a:r>
              <a:rPr lang="en-US" sz="2000" dirty="0"/>
              <a:t>, </a:t>
            </a:r>
            <a:r>
              <a:rPr lang="ru-RU" sz="2000" dirty="0"/>
              <a:t/>
            </a:r>
            <a:br>
              <a:rPr lang="ru-RU" sz="2000" dirty="0"/>
            </a:br>
            <a:r>
              <a:rPr lang="en-US" sz="2000" dirty="0"/>
              <a:t> </a:t>
            </a:r>
            <a:r>
              <a:rPr lang="en-US" sz="2000" dirty="0" err="1"/>
              <a:t>Kiritish</a:t>
            </a:r>
            <a:r>
              <a:rPr lang="en-US" sz="2000" dirty="0"/>
              <a:t> </a:t>
            </a:r>
            <a:r>
              <a:rPr lang="en-US" sz="2000" dirty="0" err="1"/>
              <a:t>tizimi</a:t>
            </a:r>
            <a:r>
              <a:rPr lang="en-US" sz="2000" dirty="0" smtClean="0"/>
              <a:t>, </a:t>
            </a:r>
            <a:r>
              <a:rPr lang="en-US" sz="2000" dirty="0" err="1"/>
              <a:t>Chiqarish</a:t>
            </a:r>
            <a:r>
              <a:rPr lang="en-US" sz="2000" dirty="0"/>
              <a:t> </a:t>
            </a:r>
            <a:r>
              <a:rPr lang="en-US" sz="2000" dirty="0" err="1"/>
              <a:t>tizimi</a:t>
            </a:r>
            <a:r>
              <a:rPr lang="en-US" sz="2000" dirty="0" smtClean="0"/>
              <a:t>, </a:t>
            </a:r>
            <a:r>
              <a:rPr lang="en-US" sz="2000" dirty="0" err="1"/>
              <a:t>Moylash</a:t>
            </a:r>
            <a:r>
              <a:rPr lang="en-US" sz="2000" dirty="0"/>
              <a:t> </a:t>
            </a:r>
            <a:r>
              <a:rPr lang="en-US" sz="2000" dirty="0" err="1"/>
              <a:t>tizimi</a:t>
            </a:r>
            <a:r>
              <a:rPr lang="en-US" sz="2000" dirty="0" smtClean="0"/>
              <a:t>, </a:t>
            </a:r>
            <a:r>
              <a:rPr lang="en-US" sz="2000" dirty="0" err="1"/>
              <a:t>Sovitish</a:t>
            </a:r>
            <a:r>
              <a:rPr lang="en-US" sz="2000" dirty="0"/>
              <a:t> </a:t>
            </a:r>
            <a:r>
              <a:rPr lang="en-US" sz="2000" dirty="0" err="1"/>
              <a:t>tizimi</a:t>
            </a:r>
            <a:r>
              <a:rPr lang="en-US" sz="2000" dirty="0"/>
              <a:t>,</a:t>
            </a:r>
            <a:r>
              <a:rPr lang="ru-RU" sz="2000" dirty="0"/>
              <a:t/>
            </a:r>
            <a:br>
              <a:rPr lang="ru-RU" sz="2000" dirty="0"/>
            </a:br>
            <a:r>
              <a:rPr lang="en-US" sz="2000" dirty="0"/>
              <a:t> </a:t>
            </a:r>
            <a:r>
              <a:rPr lang="en-US" sz="2000" dirty="0" err="1"/>
              <a:t>Yordamchi</a:t>
            </a:r>
            <a:r>
              <a:rPr lang="en-US" sz="2000" dirty="0"/>
              <a:t> </a:t>
            </a:r>
            <a:r>
              <a:rPr lang="en-US" sz="2000" dirty="0" err="1"/>
              <a:t>tizimlari</a:t>
            </a:r>
            <a:r>
              <a:rPr lang="en-US" sz="2000" dirty="0"/>
              <a:t> </a:t>
            </a:r>
            <a:r>
              <a:rPr lang="en-US" sz="2000" dirty="0" err="1"/>
              <a:t>sifatida</a:t>
            </a:r>
            <a:r>
              <a:rPr lang="en-US" sz="2000" dirty="0"/>
              <a:t> </a:t>
            </a:r>
            <a:r>
              <a:rPr lang="en-US" sz="2000" dirty="0" err="1"/>
              <a:t>Turbokompressor</a:t>
            </a:r>
            <a:r>
              <a:rPr lang="en-US" sz="2000" dirty="0"/>
              <a:t>.</a:t>
            </a:r>
            <a:r>
              <a:rPr lang="ru-RU" sz="2000" dirty="0"/>
              <a:t/>
            </a:r>
            <a:br>
              <a:rPr lang="ru-RU" sz="2000" dirty="0"/>
            </a:br>
            <a:endParaRPr lang="ru-RU" sz="2000" dirty="0"/>
          </a:p>
        </p:txBody>
      </p:sp>
      <p:pic>
        <p:nvPicPr>
          <p:cNvPr id="4098" name="그림 34" descr="Slide8"/>
          <p:cNvPicPr>
            <a:picLocks noChangeAspect="1" noChangeArrowheads="1"/>
          </p:cNvPicPr>
          <p:nvPr/>
        </p:nvPicPr>
        <p:blipFill>
          <a:blip r:embed="rId3">
            <a:extLst>
              <a:ext uri="{28A0092B-C50C-407E-A947-70E740481C1C}">
                <a14:useLocalDpi xmlns:a14="http://schemas.microsoft.com/office/drawing/2010/main" val="0"/>
              </a:ext>
            </a:extLst>
          </a:blip>
          <a:srcRect t="13239" r="4050"/>
          <a:stretch>
            <a:fillRect/>
          </a:stretch>
        </p:blipFill>
        <p:spPr bwMode="auto">
          <a:xfrm>
            <a:off x="1114352" y="2136530"/>
            <a:ext cx="9904168" cy="4308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Прямоугольник 5"/>
          <p:cNvSpPr/>
          <p:nvPr/>
        </p:nvSpPr>
        <p:spPr>
          <a:xfrm>
            <a:off x="5216261" y="6444761"/>
            <a:ext cx="1728998" cy="410882"/>
          </a:xfrm>
          <a:prstGeom prst="rect">
            <a:avLst/>
          </a:prstGeom>
        </p:spPr>
        <p:txBody>
          <a:bodyPr wrap="none">
            <a:spAutoFit/>
          </a:bodyPr>
          <a:lstStyle/>
          <a:p>
            <a:pPr marR="28575" algn="ctr">
              <a:lnSpc>
                <a:spcPct val="115000"/>
              </a:lnSpc>
            </a:pPr>
            <a:r>
              <a:rPr lang="en-US" b="1" kern="100" dirty="0" err="1">
                <a:latin typeface="Times New Roman" panose="02020603050405020304" pitchFamily="18" charset="0"/>
                <a:ea typeface="Malgun Gothic" panose="020B0503020000020004" pitchFamily="34" charset="-127"/>
                <a:cs typeface="Times New Roman" panose="02020603050405020304" pitchFamily="18" charset="0"/>
              </a:rPr>
              <a:t>Silindrlar</a:t>
            </a:r>
            <a:r>
              <a:rPr lang="en-US" b="1" kern="100" dirty="0">
                <a:latin typeface="Times New Roman" panose="02020603050405020304" pitchFamily="18" charset="0"/>
                <a:ea typeface="Malgun Gothic" panose="020B0503020000020004" pitchFamily="34" charset="-127"/>
                <a:cs typeface="Times New Roman" panose="02020603050405020304" pitchFamily="18" charset="0"/>
              </a:rPr>
              <a:t> </a:t>
            </a:r>
            <a:r>
              <a:rPr lang="en-US" b="1" kern="100" dirty="0" err="1">
                <a:latin typeface="Times New Roman" panose="02020603050405020304" pitchFamily="18" charset="0"/>
                <a:ea typeface="Malgun Gothic" panose="020B0503020000020004" pitchFamily="34" charset="-127"/>
                <a:cs typeface="Times New Roman" panose="02020603050405020304" pitchFamily="18" charset="0"/>
              </a:rPr>
              <a:t>bloki</a:t>
            </a:r>
            <a:endParaRPr lang="ru-RU" sz="1050" kern="100" dirty="0">
              <a:effectLst/>
              <a:latin typeface="Malgun Gothic" panose="020B0503020000020004" pitchFamily="34" charset="-127"/>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2696226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8377" y="879230"/>
            <a:ext cx="11403623" cy="735037"/>
          </a:xfrm>
        </p:spPr>
        <p:txBody>
          <a:bodyPr>
            <a:noAutofit/>
          </a:bodyPr>
          <a:lstStyle/>
          <a:p>
            <a:r>
              <a:rPr lang="en-US" sz="1400" dirty="0" err="1">
                <a:latin typeface="Times New Roman" panose="02020603050405020304" pitchFamily="18" charset="0"/>
                <a:cs typeface="Times New Roman" panose="02020603050405020304" pitchFamily="18" charset="0"/>
              </a:rPr>
              <a:t>Silindrlar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bloki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dvigatelning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asosiy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qismi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hisoblanadi</a:t>
            </a:r>
            <a:r>
              <a:rPr lang="en-US" sz="1400" dirty="0">
                <a:latin typeface="Times New Roman" panose="02020603050405020304" pitchFamily="18" charset="0"/>
                <a:cs typeface="Times New Roman" panose="02020603050405020304" pitchFamily="18" charset="0"/>
              </a:rPr>
              <a:t>. U </a:t>
            </a:r>
            <a:r>
              <a:rPr lang="en-US" sz="1400" dirty="0" err="1">
                <a:latin typeface="Times New Roman" panose="02020603050405020304" pitchFamily="18" charset="0"/>
                <a:cs typeface="Times New Roman" panose="02020603050405020304" pitchFamily="18" charset="0"/>
              </a:rPr>
              <a:t>chuyandan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dizel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dvigateli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yoki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alyuminiydan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tayyorlanadi</a:t>
            </a:r>
            <a:r>
              <a:rPr lang="en-US" sz="1400" dirty="0">
                <a:latin typeface="Times New Roman" panose="02020603050405020304" pitchFamily="18" charset="0"/>
                <a:cs typeface="Times New Roman" panose="02020603050405020304" pitchFamily="18" charset="0"/>
              </a:rPr>
              <a:t>. U </a:t>
            </a:r>
            <a:r>
              <a:rPr lang="en-US" sz="1400" dirty="0" err="1">
                <a:latin typeface="Times New Roman" panose="02020603050405020304" pitchFamily="18" charset="0"/>
                <a:cs typeface="Times New Roman" panose="02020603050405020304" pitchFamily="18" charset="0"/>
              </a:rPr>
              <a:t>silindr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bilan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yaxlit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bo’lib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unda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porshen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ilgarilama-qaytma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harakatlanadi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sovitish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uchun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suv</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kanallari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silindr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haroratini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me’yorida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ushlab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turadi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tirsakli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tirsakli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valning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ostidan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o’rnatiladigan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korpus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Silindrning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asosiy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vazifasi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porshenning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ilgarilama-qaytma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harakatini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yo’naltirish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yonishdan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hosil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bo’lgan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kuch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yuqori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haroratni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o’ziga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qabul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qilish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silindrni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meyorida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sovitish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tirsakli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valningtekis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harakatiga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ko’maklashish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hisoblanadi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Mustahkamligini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oshirish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uchun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dizel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dgigatellarida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silindrlar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bloki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chuyandan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tayyorlanadi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chunki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yeyilishga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korroziyaga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hamda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yuqori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burovchi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momentga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bardoshli</a:t>
            </a:r>
            <a:r>
              <a:rPr lang="en-US" sz="140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Hozirgi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vaqtda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benzinli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dvigatellarda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alyuminiy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qotishmasidan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tayyorlangani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ishlatiladi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Alyuminiy</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pulatdan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kura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issiqlik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tez</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utkazadi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shuning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uchun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benzinli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dvigatellar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uchun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ma’qul</a:t>
            </a:r>
            <a:r>
              <a:rPr lang="en-US" sz="1400" dirty="0">
                <a:latin typeface="Times New Roman" panose="02020603050405020304" pitchFamily="18" charset="0"/>
                <a:cs typeface="Times New Roman" panose="02020603050405020304" pitchFamily="18" charset="0"/>
              </a:rPr>
              <a:t> material </a:t>
            </a:r>
            <a:r>
              <a:rPr lang="en-US" sz="1400" dirty="0" err="1">
                <a:latin typeface="Times New Roman" panose="02020603050405020304" pitchFamily="18" charset="0"/>
                <a:cs typeface="Times New Roman" panose="02020603050405020304" pitchFamily="18" charset="0"/>
              </a:rPr>
              <a:t>hisoblanadi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Blokda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kuchini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oshirish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uchun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xil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tuzilishli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silindrlar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bloki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ishlatiladi</a:t>
            </a:r>
            <a:r>
              <a:rPr lang="en-US" sz="140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Dvigatel</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raqami:Dvigatel</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identifikatsiya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raqami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silindr</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bloki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chetiga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o’ng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orqa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plitasi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tomonida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bo’ladi</a:t>
            </a:r>
            <a:r>
              <a:rPr lang="en-US"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pic>
        <p:nvPicPr>
          <p:cNvPr id="5122" name="그림 32" descr="Slide9"/>
          <p:cNvPicPr>
            <a:picLocks noChangeAspect="1" noChangeArrowheads="1"/>
          </p:cNvPicPr>
          <p:nvPr/>
        </p:nvPicPr>
        <p:blipFill>
          <a:blip r:embed="rId2">
            <a:extLst>
              <a:ext uri="{28A0092B-C50C-407E-A947-70E740481C1C}">
                <a14:useLocalDpi xmlns:a14="http://schemas.microsoft.com/office/drawing/2010/main" val="0"/>
              </a:ext>
            </a:extLst>
          </a:blip>
          <a:srcRect l="3894" t="15479"/>
          <a:stretch>
            <a:fillRect/>
          </a:stretch>
        </p:blipFill>
        <p:spPr bwMode="auto">
          <a:xfrm>
            <a:off x="2863519" y="2091983"/>
            <a:ext cx="6509081" cy="3966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Прямоугольник 3"/>
          <p:cNvSpPr/>
          <p:nvPr/>
        </p:nvSpPr>
        <p:spPr>
          <a:xfrm rot="10800000" flipV="1">
            <a:off x="4522490" y="5888696"/>
            <a:ext cx="4586340" cy="369332"/>
          </a:xfrm>
          <a:prstGeom prst="rect">
            <a:avLst/>
          </a:prstGeom>
        </p:spPr>
        <p:txBody>
          <a:bodyPr wrap="square">
            <a:spAutoFit/>
          </a:bodyPr>
          <a:lstStyle/>
          <a:p>
            <a:r>
              <a:rPr lang="en-US" i="1" kern="100" dirty="0" err="1">
                <a:latin typeface="Times New Roman" panose="02020603050405020304" pitchFamily="18" charset="0"/>
                <a:ea typeface="Malgun Gothic" panose="020B0503020000020004" pitchFamily="34" charset="-127"/>
              </a:rPr>
              <a:t>Silindrlar</a:t>
            </a:r>
            <a:r>
              <a:rPr lang="en-US" i="1" kern="100" dirty="0">
                <a:latin typeface="Times New Roman" panose="02020603050405020304" pitchFamily="18" charset="0"/>
                <a:ea typeface="Malgun Gothic" panose="020B0503020000020004" pitchFamily="34" charset="-127"/>
              </a:rPr>
              <a:t> </a:t>
            </a:r>
            <a:r>
              <a:rPr lang="en-US" i="1" kern="100" dirty="0" err="1">
                <a:latin typeface="Times New Roman" panose="02020603050405020304" pitchFamily="18" charset="0"/>
                <a:ea typeface="Malgun Gothic" panose="020B0503020000020004" pitchFamily="34" charset="-127"/>
              </a:rPr>
              <a:t>bloki</a:t>
            </a:r>
            <a:r>
              <a:rPr lang="en-US" i="1" kern="100" dirty="0">
                <a:latin typeface="Times New Roman" panose="02020603050405020304" pitchFamily="18" charset="0"/>
                <a:ea typeface="Malgun Gothic" panose="020B0503020000020004" pitchFamily="34" charset="-127"/>
              </a:rPr>
              <a:t> </a:t>
            </a:r>
            <a:r>
              <a:rPr lang="en-US" i="1" kern="100" dirty="0" err="1" smtClean="0">
                <a:latin typeface="Times New Roman" panose="02020603050405020304" pitchFamily="18" charset="0"/>
                <a:ea typeface="Malgun Gothic" panose="020B0503020000020004" pitchFamily="34" charset="-127"/>
              </a:rPr>
              <a:t>konfiguratsiyasi</a:t>
            </a:r>
            <a:endParaRPr lang="ru-RU" dirty="0"/>
          </a:p>
        </p:txBody>
      </p:sp>
    </p:spTree>
    <p:extLst>
      <p:ext uri="{BB962C8B-B14F-4D97-AF65-F5344CB8AC3E}">
        <p14:creationId xmlns:p14="http://schemas.microsoft.com/office/powerpoint/2010/main" val="2789614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6862" y="803030"/>
            <a:ext cx="11605846" cy="1356360"/>
          </a:xfrm>
        </p:spPr>
        <p:txBody>
          <a:bodyPr>
            <a:noAutofit/>
          </a:bodyPr>
          <a:lstStyle/>
          <a:p>
            <a:r>
              <a:rPr lang="en-US" sz="2000" dirty="0" err="1">
                <a:latin typeface="Times New Roman" panose="02020603050405020304" pitchFamily="18" charset="0"/>
                <a:cs typeface="Times New Roman" panose="02020603050405020304" pitchFamily="18" charset="0"/>
              </a:rPr>
              <a:t>Silindr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gilzasi</a:t>
            </a:r>
            <a:r>
              <a:rPr lang="en-US" sz="2000"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en-US" sz="2000" dirty="0" err="1">
                <a:latin typeface="Times New Roman" panose="02020603050405020304" pitchFamily="18" charset="0"/>
                <a:cs typeface="Times New Roman" panose="02020603050405020304" pitchFamily="18" charset="0"/>
              </a:rPr>
              <a:t>Silindr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devori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silindr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gilzasi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deyiladi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porshen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doim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aloqada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Shuning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uchun</a:t>
            </a:r>
            <a:r>
              <a:rPr lang="en-US" sz="2000" dirty="0">
                <a:latin typeface="Times New Roman" panose="02020603050405020304" pitchFamily="18" charset="0"/>
                <a:cs typeface="Times New Roman" panose="02020603050405020304" pitchFamily="18" charset="0"/>
              </a:rPr>
              <a:t> motor </a:t>
            </a:r>
            <a:r>
              <a:rPr lang="en-US" sz="2000" dirty="0" err="1">
                <a:latin typeface="Times New Roman" panose="02020603050405020304" pitchFamily="18" charset="0"/>
                <a:cs typeface="Times New Roman" panose="02020603050405020304" pitchFamily="18" charset="0"/>
              </a:rPr>
              <a:t>moyi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bilan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moylanib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turadi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Gilza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yuqori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harorat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yeyilish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kabi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talablarga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javob</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berishi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kerak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Umuman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olganda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silindrlar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blogi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chuyandan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tayyorlangan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silindrlar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gilzasi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pulatdan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tayyorlanadi</a:t>
            </a:r>
            <a:r>
              <a:rPr lang="en-US" sz="2000" dirty="0">
                <a:latin typeface="Times New Roman" panose="02020603050405020304" pitchFamily="18" charset="0"/>
                <a:cs typeface="Times New Roman" panose="02020603050405020304" pitchFamily="18" charset="0"/>
              </a:rPr>
              <a:t>. Agar </a:t>
            </a:r>
            <a:r>
              <a:rPr lang="en-US" sz="2000" dirty="0" err="1">
                <a:latin typeface="Times New Roman" panose="02020603050405020304" pitchFamily="18" charset="0"/>
                <a:cs typeface="Times New Roman" panose="02020603050405020304" pitchFamily="18" charset="0"/>
              </a:rPr>
              <a:t>silindrlar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blogi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alyuminiy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qotishmasidan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tayyorlangan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bulsa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yeyilishni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kamaytirish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uchun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silindr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ichki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devoriga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pulatdan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tayyorlangan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gilza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o’rnatiladi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Bundan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tashqari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alyuminiy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qotishmali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silindrlar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blokida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gilzalar</a:t>
            </a:r>
            <a:r>
              <a:rPr lang="en-US" sz="2000" dirty="0">
                <a:latin typeface="Times New Roman" panose="02020603050405020304" pitchFamily="18" charset="0"/>
                <a:cs typeface="Times New Roman" panose="02020603050405020304" pitchFamily="18" charset="0"/>
              </a:rPr>
              <a:t> ham </a:t>
            </a:r>
            <a:r>
              <a:rPr lang="en-US" sz="2000" dirty="0" err="1">
                <a:latin typeface="Times New Roman" panose="02020603050405020304" pitchFamily="18" charset="0"/>
                <a:cs typeface="Times New Roman" panose="02020603050405020304" pitchFamily="18" charset="0"/>
              </a:rPr>
              <a:t>mavjud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Vkladish-kichik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silindr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dvigateldan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qimmtaroq</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bo’lishiga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qaramay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ancha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yengil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unumdorligi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yuqori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bo’ladi</a:t>
            </a:r>
            <a:r>
              <a:rPr lang="en-US" sz="2000" dirty="0">
                <a:latin typeface="Times New Roman" panose="02020603050405020304" pitchFamily="18" charset="0"/>
                <a:cs typeface="Times New Roman" panose="02020603050405020304" pitchFamily="18" charset="0"/>
              </a:rPr>
              <a:t>. Hyundai </a:t>
            </a:r>
            <a:r>
              <a:rPr lang="en-US" sz="2000" dirty="0" err="1">
                <a:latin typeface="Times New Roman" panose="02020603050405020304" pitchFamily="18" charset="0"/>
                <a:cs typeface="Times New Roman" panose="02020603050405020304" pitchFamily="18" charset="0"/>
              </a:rPr>
              <a:t>avtomobillarida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turidagi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gilzalardan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foydalanilmaydi</a:t>
            </a:r>
            <a:r>
              <a:rPr lang="en-US" sz="2000"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86862" y="2558561"/>
            <a:ext cx="11605846" cy="4038600"/>
          </a:xfrm>
        </p:spPr>
        <p:txBody>
          <a:bodyPr>
            <a:normAutofit fontScale="92500" lnSpcReduction="20000"/>
          </a:bodyPr>
          <a:lstStyle/>
          <a:p>
            <a:r>
              <a:rPr lang="en-US" b="1" dirty="0" err="1">
                <a:latin typeface="Times New Roman" panose="02020603050405020304" pitchFamily="18" charset="0"/>
                <a:cs typeface="Times New Roman" panose="02020603050405020304" pitchFamily="18" charset="0"/>
              </a:rPr>
              <a:t>Suv</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g’ilofi</a:t>
            </a:r>
            <a:r>
              <a:rPr lang="en-US" b="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Sovituvchi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silindr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gilzasining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atrofida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harakatlanadi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yulga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g’ilofi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deyiladi</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yonish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jarayonidan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qolganenergiyani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o’ziga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yutib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haroratini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ma’lum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miqdorgacha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ushlab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turish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ham </a:t>
            </a:r>
            <a:r>
              <a:rPr lang="en-US" dirty="0" err="1">
                <a:latin typeface="Times New Roman" panose="02020603050405020304" pitchFamily="18" charset="0"/>
                <a:cs typeface="Times New Roman" panose="02020603050405020304" pitchFamily="18" charset="0"/>
              </a:rPr>
              <a:t>zarur</a:t>
            </a:r>
            <a:r>
              <a:rPr lang="en-US" dirty="0">
                <a:latin typeface="Times New Roman" panose="02020603050405020304" pitchFamily="18" charset="0"/>
                <a:cs typeface="Times New Roman" panose="02020603050405020304" pitchFamily="18" charset="0"/>
              </a:rPr>
              <a:t>. Bu </a:t>
            </a:r>
            <a:r>
              <a:rPr lang="en-US" dirty="0" err="1">
                <a:latin typeface="Times New Roman" panose="02020603050405020304" pitchFamily="18" charset="0"/>
                <a:cs typeface="Times New Roman" panose="02020603050405020304" pitchFamily="18" charset="0"/>
              </a:rPr>
              <a:t>g’liof</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aralash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to’liq</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silindrlar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blokini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turuvchi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turlarida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So’nggi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rusumdagi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modellarda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suv</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g’ilofi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qo’shimcha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ravishda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chiqarish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kollektorida</a:t>
            </a:r>
            <a:r>
              <a:rPr lang="en-US" dirty="0">
                <a:latin typeface="Times New Roman" panose="02020603050405020304" pitchFamily="18" charset="0"/>
                <a:cs typeface="Times New Roman" panose="02020603050405020304" pitchFamily="18" charset="0"/>
              </a:rPr>
              <a:t> ham </a:t>
            </a:r>
            <a:r>
              <a:rPr lang="en-US" dirty="0" err="1">
                <a:latin typeface="Times New Roman" panose="02020603050405020304" pitchFamily="18" charset="0"/>
                <a:cs typeface="Times New Roman" panose="02020603050405020304" pitchFamily="18" charset="0"/>
              </a:rPr>
              <a:t>qo’llanilmoqda</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Karter: </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Yordamchi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qurilmalar</a:t>
            </a:r>
            <a:r>
              <a:rPr lang="en-US" dirty="0">
                <a:latin typeface="Times New Roman" panose="02020603050405020304" pitchFamily="18" charset="0"/>
                <a:cs typeface="Times New Roman" panose="02020603050405020304" pitchFamily="18" charset="0"/>
              </a:rPr>
              <a:t>, generator, </a:t>
            </a:r>
            <a:r>
              <a:rPr lang="en-US" dirty="0" err="1">
                <a:latin typeface="Times New Roman" panose="02020603050405020304" pitchFamily="18" charset="0"/>
                <a:cs typeface="Times New Roman" panose="02020603050405020304" pitchFamily="18" charset="0"/>
              </a:rPr>
              <a:t>konditsioner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kompressori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kranshteyni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nasosi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gidrokuchaytirgichi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karterga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mahkamlanadi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Dvigatellarda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karter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silindrga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yaxlit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qilingan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yoki</a:t>
            </a:r>
            <a:r>
              <a:rPr lang="en-US" dirty="0">
                <a:latin typeface="Times New Roman" panose="02020603050405020304" pitchFamily="18" charset="0"/>
                <a:cs typeface="Times New Roman" panose="02020603050405020304" pitchFamily="18" charset="0"/>
              </a:rPr>
              <a:t> bolt </a:t>
            </a:r>
            <a:r>
              <a:rPr lang="en-US" dirty="0" err="1">
                <a:latin typeface="Times New Roman" panose="02020603050405020304" pitchFamily="18" charset="0"/>
                <a:cs typeface="Times New Roman" panose="02020603050405020304" pitchFamily="18" charset="0"/>
              </a:rPr>
              <a:t>bilan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biriktiriladi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Tirsakli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valning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materiali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burovchi</a:t>
            </a:r>
            <a:r>
              <a:rPr lang="en-US" dirty="0">
                <a:latin typeface="Times New Roman" panose="02020603050405020304" pitchFamily="18" charset="0"/>
                <a:cs typeface="Times New Roman" panose="02020603050405020304" pitchFamily="18" charset="0"/>
              </a:rPr>
              <a:t> moment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tebranishlardan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hosil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bo’ladigan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yuklanishlarga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bardosh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beradigan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bo’lishi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kerak</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Silindr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blokining</a:t>
            </a:r>
            <a:r>
              <a:rPr lang="en-US" dirty="0">
                <a:latin typeface="Times New Roman" panose="02020603050405020304" pitchFamily="18" charset="0"/>
                <a:cs typeface="Times New Roman" panose="02020603050405020304" pitchFamily="18" charset="0"/>
              </a:rPr>
              <a:t> past </a:t>
            </a:r>
            <a:r>
              <a:rPr lang="en-US" dirty="0" err="1">
                <a:latin typeface="Times New Roman" panose="02020603050405020304" pitchFamily="18" charset="0"/>
                <a:cs typeface="Times New Roman" panose="02020603050405020304" pitchFamily="18" charset="0"/>
              </a:rPr>
              <a:t>qismida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poddoni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qotirilgan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Buning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vazifasi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moyni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saqlab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turish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sovitishdan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iborat</a:t>
            </a:r>
            <a:r>
              <a:rPr lang="en-US" dirty="0">
                <a:latin typeface="Times New Roman" panose="02020603050405020304" pitchFamily="18" charset="0"/>
                <a:cs typeface="Times New Roman" panose="02020603050405020304" pitchFamily="18" charset="0"/>
              </a:rPr>
              <a:t>. U </a:t>
            </a:r>
            <a:r>
              <a:rPr lang="en-US" dirty="0" err="1">
                <a:latin typeface="Times New Roman" panose="02020603050405020304" pitchFamily="18" charset="0"/>
                <a:cs typeface="Times New Roman" panose="02020603050405020304" pitchFamily="18" charset="0"/>
              </a:rPr>
              <a:t>pulat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listdan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shtampovkalab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yasalgan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silindr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kallagiga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uxshab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rezina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qistirma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quyib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qotiriladi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Ikki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pulatni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biriktirishda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titrashni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oldini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olishini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olish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uchun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orasiga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pulat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polimerdan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tayyorlangan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materialurnatiladi</a:t>
            </a:r>
            <a:r>
              <a:rPr lang="en-US"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3283019"/>
      </p:ext>
    </p:extLst>
  </p:cSld>
  <p:clrMapOvr>
    <a:masterClrMapping/>
  </p:clrMapOvr>
</p:sld>
</file>

<file path=ppt/theme/theme1.xml><?xml version="1.0" encoding="utf-8"?>
<a:theme xmlns:a="http://schemas.openxmlformats.org/drawingml/2006/main" name="Базис">
  <a:themeElements>
    <a:clrScheme name="Базис">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TM03457444[[fn=Базис]]</Template>
  <TotalTime>24</TotalTime>
  <Words>582</Words>
  <Application>Microsoft Office PowerPoint</Application>
  <PresentationFormat>Широкоэкранный</PresentationFormat>
  <Paragraphs>48</Paragraphs>
  <Slides>8</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Malgun Gothic</vt:lpstr>
      <vt:lpstr>Calibri</vt:lpstr>
      <vt:lpstr>Corbel</vt:lpstr>
      <vt:lpstr>Times New Roman</vt:lpstr>
      <vt:lpstr>Базис</vt:lpstr>
      <vt:lpstr>Dvigatelning ishlash prinsipi. </vt:lpstr>
      <vt:lpstr>     To’rt taktli dvigatellar Porshenli dvigatellar ikki turga tasniflanadi, 2 taktli va 4 taktli. Dvigatelning ishlashi yoqilg’i va havodan iborat yonuvchi aralashma yonganda sodir bo’ladi, yonuvchi aralashma yonganda porshen o’ziga kuchni qabul qiladi va porshenning ilgarilama-qaytma harakati tirsakli valning aylanma harakatiga aylanadi. Hozirgi vaqtda deyarli barcha avtomobillar 4 taktli dvigatellardan foydalanmoqda. 4 taktli ish sikli 1867-yilda Nikolaus Otto tomonidan ixtiro qilingan, shuning uchun uning sharafiga Otto sikli ataladi. Grafikdagi gorizontal o’qi yonish kamerasi ichidagi bosimni ifodalaydi va vertikal o’q esa yonish kamerasining hajmini ifodalaydi.    </vt:lpstr>
      <vt:lpstr>Презентация PowerPoint</vt:lpstr>
      <vt:lpstr>Dvigatellarning tasniflanishi </vt:lpstr>
      <vt:lpstr>Презентация PowerPoint</vt:lpstr>
      <vt:lpstr>    Dvigatel qismlari, ular haqida umumiy ma’lumotlar Dvigatel quyidagi asosiy qismlardan iborat:   Dvigatel Blok bilan tirsakli val, karter, porshen va shatun,   Silindrlar kallagi bilan taqsimlash vali, klapanlar va taqsimlash mexanizmlari,   Kiritish tizimi, Chiqarish tizimi, Moylash tizimi, Sovitish tizimi,  Yordamchi tizimlari sifatida Turbokompressor. </vt:lpstr>
      <vt:lpstr>Silindrlar bloki dvigatelning asosiy qismi hisoblanadi. U chuyandan (dizel dvigateli) yoki alyuminiydan tayyorlanadi. U silindr bilan yaxlit bo’lib, unda porshen ilgarilama-qaytma harakatlanadi, sovitish uchun suv kanallari, silindr haroratini me’yorida ushlab turadi, tirsakli val va tirsakli valning ostidan o’rnatiladigan korpus. Silindrning asosiy vazifasi, porshenning ilgarilama-qaytma harakatini yo’naltirish, yonishdan hosil bo’lgan kuch va yuqori haroratni o’ziga qabul qilish, silindrni meyorida sovitish va tirsakli valningtekis harakatiga ko’maklashish hisoblanadi. Mustahkamligini oshirish uchun dizel dgigatellarida silindrlar bloki chuyandan tayyorlanadi, chunki yeyilishga va korroziyaga, hamda yuqori burovchi momentga bardoshli.  Hozirgi vaqtda benzinli dvigatellarda alyuminiy qotishmasidan tayyorlangani ishlatiladi. Alyuminiy pulatdan kura issiqlik tez utkazadi, shuning uchun benzinli dvigatellar uchun eng ma’qul material hisoblanadi. Blokda kuchini oshirish uchun bir xil tuzilishli silindrlar bloki ishlatiladi.  Dvigatel raqami:Dvigatel identifikatsiya raqami silindr bloki chetiga o’ng orqa plitasi tomonida bo’ladi.  </vt:lpstr>
      <vt:lpstr>Silindr gilzasi: Silindr devori (silindr gilzasi deyiladi) porshen bilan doim aloqada bo’ladi. Shuning uchun motor moyi bilan moylanib turadi. Gilza yuqori harorat va yeyilish kabi talablarga javob berishi kerak. Umuman olganda, silindrlar blogi chuyandan tayyorlangan bo’lsa, silindrlar gilzasi quyma pulatdan tayyorlanadi. Agar silindrlar blogi alyuminiy qotishmasidan tayyorlangan bulsa, yeyilishni kamaytirish uchun silindr ichki devoriga quyma pulatdan tayyorlangan gilza o’rnatiladi. Bundan tashqari, alyuminiy qotishmali silindrlar blokida gilzalar ham mavjud. Vkladish-kichik silindr dvigateldan qimmtaroq bo’lishiga qaramay ancha yengil va unumdorligi yuqori bo’ladi. Hyundai avtomobillarida ho’l turidagi gilzalardan foydalanilmaydi.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Dvigatelning ishlash prinsipi. </dc:title>
  <dc:creator>Пользователь</dc:creator>
  <cp:lastModifiedBy>Пользователь</cp:lastModifiedBy>
  <cp:revision>5</cp:revision>
  <dcterms:created xsi:type="dcterms:W3CDTF">2021-10-15T06:50:47Z</dcterms:created>
  <dcterms:modified xsi:type="dcterms:W3CDTF">2022-04-05T12:18:50Z</dcterms:modified>
</cp:coreProperties>
</file>