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0"/>
  </p:notes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9" d="100"/>
          <a:sy n="109" d="100"/>
        </p:scale>
        <p:origin x="636"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4EF77FD-37DD-48BB-838B-ABF6F5C91098}" type="datetimeFigureOut">
              <a:rPr lang="ru-RU" smtClean="0"/>
              <a:t>05.04.2022</a:t>
            </a:fld>
            <a:endParaRPr lang="ru-RU"/>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EC8F68B-42F3-4E75-ACD9-97B76779B3A3}" type="slidenum">
              <a:rPr lang="ru-RU" smtClean="0"/>
              <a:t>‹#›</a:t>
            </a:fld>
            <a:endParaRPr lang="ru-RU"/>
          </a:p>
        </p:txBody>
      </p:sp>
    </p:spTree>
    <p:extLst>
      <p:ext uri="{BB962C8B-B14F-4D97-AF65-F5344CB8AC3E}">
        <p14:creationId xmlns:p14="http://schemas.microsoft.com/office/powerpoint/2010/main" val="28307350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EEC8F68B-42F3-4E75-ACD9-97B76779B3A3}" type="slidenum">
              <a:rPr lang="ru-RU" smtClean="0"/>
              <a:t>6</a:t>
            </a:fld>
            <a:endParaRPr lang="ru-RU"/>
          </a:p>
        </p:txBody>
      </p:sp>
    </p:spTree>
    <p:extLst>
      <p:ext uri="{BB962C8B-B14F-4D97-AF65-F5344CB8AC3E}">
        <p14:creationId xmlns:p14="http://schemas.microsoft.com/office/powerpoint/2010/main" val="29629499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EEC8F68B-42F3-4E75-ACD9-97B76779B3A3}" type="slidenum">
              <a:rPr lang="ru-RU" smtClean="0"/>
              <a:t>8</a:t>
            </a:fld>
            <a:endParaRPr lang="ru-RU"/>
          </a:p>
        </p:txBody>
      </p:sp>
    </p:spTree>
    <p:extLst>
      <p:ext uri="{BB962C8B-B14F-4D97-AF65-F5344CB8AC3E}">
        <p14:creationId xmlns:p14="http://schemas.microsoft.com/office/powerpoint/2010/main" val="40433673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109980" y="882376"/>
            <a:ext cx="9966960" cy="2926080"/>
          </a:xfrm>
        </p:spPr>
        <p:txBody>
          <a:bodyPr anchor="b">
            <a:normAutofit/>
          </a:bodyPr>
          <a:lstStyle>
            <a:lvl1pPr algn="ctr">
              <a:lnSpc>
                <a:spcPct val="85000"/>
              </a:lnSpc>
              <a:defRPr sz="7200" b="1" cap="all" baseline="0">
                <a:solidFill>
                  <a:srgbClr val="FFFFFF"/>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709530" y="3869634"/>
            <a:ext cx="8767860" cy="1388165"/>
          </a:xfrm>
        </p:spPr>
        <p:txBody>
          <a:bodyPr>
            <a:normAutofit/>
          </a:bodyPr>
          <a:lstStyle>
            <a:lvl1pPr marL="0" indent="0" algn="ctr">
              <a:buNone/>
              <a:defRPr sz="2200">
                <a:solidFill>
                  <a:srgbClr val="FFFFFF"/>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lvl1pPr>
              <a:defRPr>
                <a:solidFill>
                  <a:srgbClr val="FFFFFF"/>
                </a:solidFill>
              </a:defRPr>
            </a:lvl1pPr>
          </a:lstStyle>
          <a:p>
            <a:fld id="{BC9C88FA-02EA-4805-8D35-F57417E70FF6}" type="datetimeFigureOut">
              <a:rPr lang="ru-RU" smtClean="0"/>
              <a:t>05.04.2022</a:t>
            </a:fld>
            <a:endParaRPr lang="ru-RU"/>
          </a:p>
        </p:txBody>
      </p:sp>
      <p:sp>
        <p:nvSpPr>
          <p:cNvPr id="5" name="Footer Placeholder 4"/>
          <p:cNvSpPr>
            <a:spLocks noGrp="1"/>
          </p:cNvSpPr>
          <p:nvPr>
            <p:ph type="ftr" sz="quarter" idx="11"/>
          </p:nvPr>
        </p:nvSpPr>
        <p:spPr/>
        <p:txBody>
          <a:bodyPr/>
          <a:lstStyle>
            <a:lvl1pPr>
              <a:defRPr>
                <a:solidFill>
                  <a:srgbClr val="FFFFFF"/>
                </a:solidFill>
              </a:defRPr>
            </a:lvl1pPr>
          </a:lstStyle>
          <a:p>
            <a:endParaRPr lang="ru-RU"/>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7E24721D-FE10-451E-B86A-51870F4C5EED}" type="slidenum">
              <a:rPr lang="ru-RU" smtClean="0"/>
              <a:t>‹#›</a:t>
            </a:fld>
            <a:endParaRPr lang="ru-RU"/>
          </a:p>
        </p:txBody>
      </p:sp>
      <p:cxnSp>
        <p:nvCxnSpPr>
          <p:cNvPr id="8" name="Straight Connector 7"/>
          <p:cNvCxnSpPr/>
          <p:nvPr/>
        </p:nvCxnSpPr>
        <p:spPr>
          <a:xfrm>
            <a:off x="1978660" y="3733800"/>
            <a:ext cx="82296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928872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C9C88FA-02EA-4805-8D35-F57417E70FF6}" type="datetimeFigureOut">
              <a:rPr lang="ru-RU" smtClean="0"/>
              <a:t>05.04.2022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E24721D-FE10-451E-B86A-51870F4C5EED}" type="slidenum">
              <a:rPr lang="ru-RU" smtClean="0"/>
              <a:t>‹#›</a:t>
            </a:fld>
            <a:endParaRPr lang="ru-RU"/>
          </a:p>
        </p:txBody>
      </p:sp>
    </p:spTree>
    <p:extLst>
      <p:ext uri="{BB962C8B-B14F-4D97-AF65-F5344CB8AC3E}">
        <p14:creationId xmlns:p14="http://schemas.microsoft.com/office/powerpoint/2010/main" val="6510200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324100" cy="5410200"/>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1143000" y="762000"/>
            <a:ext cx="7429500" cy="541020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C9C88FA-02EA-4805-8D35-F57417E70FF6}" type="datetimeFigureOut">
              <a:rPr lang="ru-RU" smtClean="0"/>
              <a:t>05.04.2022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E24721D-FE10-451E-B86A-51870F4C5EED}" type="slidenum">
              <a:rPr lang="ru-RU" smtClean="0"/>
              <a:t>‹#›</a:t>
            </a:fld>
            <a:endParaRPr lang="ru-RU"/>
          </a:p>
        </p:txBody>
      </p:sp>
    </p:spTree>
    <p:extLst>
      <p:ext uri="{BB962C8B-B14F-4D97-AF65-F5344CB8AC3E}">
        <p14:creationId xmlns:p14="http://schemas.microsoft.com/office/powerpoint/2010/main" val="17972382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C9C88FA-02EA-4805-8D35-F57417E70FF6}" type="datetimeFigureOut">
              <a:rPr lang="ru-RU" smtClean="0"/>
              <a:t>05.04.2022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E24721D-FE10-451E-B86A-51870F4C5EED}" type="slidenum">
              <a:rPr lang="ru-RU" smtClean="0"/>
              <a:t>‹#›</a:t>
            </a:fld>
            <a:endParaRPr lang="ru-RU"/>
          </a:p>
        </p:txBody>
      </p:sp>
    </p:spTree>
    <p:extLst>
      <p:ext uri="{BB962C8B-B14F-4D97-AF65-F5344CB8AC3E}">
        <p14:creationId xmlns:p14="http://schemas.microsoft.com/office/powerpoint/2010/main" val="4224586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9966960" cy="2926080"/>
          </a:xfrm>
        </p:spPr>
        <p:txBody>
          <a:bodyPr anchor="b">
            <a:noAutofit/>
          </a:bodyPr>
          <a:lstStyle>
            <a:lvl1pPr algn="ctr">
              <a:lnSpc>
                <a:spcPct val="85000"/>
              </a:lnSpc>
              <a:defRPr sz="7200" b="0" cap="all" baseline="0"/>
            </a:lvl1pPr>
          </a:lstStyle>
          <a:p>
            <a:r>
              <a:rPr lang="ru-RU" smtClean="0"/>
              <a:t>Образец заголовка</a:t>
            </a:r>
            <a:endParaRPr lang="en-US" dirty="0"/>
          </a:p>
        </p:txBody>
      </p:sp>
      <p:sp>
        <p:nvSpPr>
          <p:cNvPr id="3" name="Text Placeholder 2"/>
          <p:cNvSpPr>
            <a:spLocks noGrp="1"/>
          </p:cNvSpPr>
          <p:nvPr>
            <p:ph type="body" idx="1"/>
          </p:nvPr>
        </p:nvSpPr>
        <p:spPr>
          <a:xfrm>
            <a:off x="1709928" y="4154520"/>
            <a:ext cx="8769096" cy="1363806"/>
          </a:xfrm>
        </p:spPr>
        <p:txBody>
          <a:bodyPr anchor="t">
            <a:normAutofit/>
          </a:bodyPr>
          <a:lstStyle>
            <a:lvl1pPr marL="0" indent="0" algn="ctr">
              <a:buNone/>
              <a:defRPr sz="2200">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C9C88FA-02EA-4805-8D35-F57417E70FF6}" type="datetimeFigureOut">
              <a:rPr lang="ru-RU" smtClean="0"/>
              <a:t>05.04.2022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E24721D-FE10-451E-B86A-51870F4C5EED}" type="slidenum">
              <a:rPr lang="ru-RU" smtClean="0"/>
              <a:t>‹#›</a:t>
            </a:fld>
            <a:endParaRPr lang="ru-RU"/>
          </a:p>
        </p:txBody>
      </p:sp>
      <p:cxnSp>
        <p:nvCxnSpPr>
          <p:cNvPr id="7" name="Straight Connector 6"/>
          <p:cNvCxnSpPr/>
          <p:nvPr/>
        </p:nvCxnSpPr>
        <p:spPr>
          <a:xfrm>
            <a:off x="1981200" y="4020408"/>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063062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1143000" y="2057399"/>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6267612" y="2057400"/>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BC9C88FA-02EA-4805-8D35-F57417E70FF6}" type="datetimeFigureOut">
              <a:rPr lang="ru-RU" smtClean="0"/>
              <a:t>05.04.2022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7E24721D-FE10-451E-B86A-51870F4C5EED}" type="slidenum">
              <a:rPr lang="ru-RU" smtClean="0"/>
              <a:t>‹#›</a:t>
            </a:fld>
            <a:endParaRPr lang="ru-RU"/>
          </a:p>
        </p:txBody>
      </p:sp>
    </p:spTree>
    <p:extLst>
      <p:ext uri="{BB962C8B-B14F-4D97-AF65-F5344CB8AC3E}">
        <p14:creationId xmlns:p14="http://schemas.microsoft.com/office/powerpoint/2010/main" val="22875598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ru-RU" smtClean="0"/>
              <a:t>Образец заголовка</a:t>
            </a:r>
            <a:endParaRPr lang="en-US" dirty="0"/>
          </a:p>
        </p:txBody>
      </p:sp>
      <p:sp>
        <p:nvSpPr>
          <p:cNvPr id="3" name="Text Placeholder 2"/>
          <p:cNvSpPr>
            <a:spLocks noGrp="1"/>
          </p:cNvSpPr>
          <p:nvPr>
            <p:ph type="body" idx="1"/>
          </p:nvPr>
        </p:nvSpPr>
        <p:spPr>
          <a:xfrm>
            <a:off x="1143000" y="2001511"/>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143000" y="2721483"/>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6269173" y="1999032"/>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6269173" y="2719322"/>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BC9C88FA-02EA-4805-8D35-F57417E70FF6}" type="datetimeFigureOut">
              <a:rPr lang="ru-RU" smtClean="0"/>
              <a:t>05.04.2022</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7E24721D-FE10-451E-B86A-51870F4C5EED}" type="slidenum">
              <a:rPr lang="ru-RU" smtClean="0"/>
              <a:t>‹#›</a:t>
            </a:fld>
            <a:endParaRPr lang="ru-RU"/>
          </a:p>
        </p:txBody>
      </p:sp>
    </p:spTree>
    <p:extLst>
      <p:ext uri="{BB962C8B-B14F-4D97-AF65-F5344CB8AC3E}">
        <p14:creationId xmlns:p14="http://schemas.microsoft.com/office/powerpoint/2010/main" val="20569552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BC9C88FA-02EA-4805-8D35-F57417E70FF6}" type="datetimeFigureOut">
              <a:rPr lang="ru-RU" smtClean="0"/>
              <a:t>05.04.2022</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7E24721D-FE10-451E-B86A-51870F4C5EED}" type="slidenum">
              <a:rPr lang="ru-RU" smtClean="0"/>
              <a:t>‹#›</a:t>
            </a:fld>
            <a:endParaRPr lang="ru-RU"/>
          </a:p>
        </p:txBody>
      </p:sp>
    </p:spTree>
    <p:extLst>
      <p:ext uri="{BB962C8B-B14F-4D97-AF65-F5344CB8AC3E}">
        <p14:creationId xmlns:p14="http://schemas.microsoft.com/office/powerpoint/2010/main" val="3252106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9C88FA-02EA-4805-8D35-F57417E70FF6}" type="datetimeFigureOut">
              <a:rPr lang="ru-RU" smtClean="0"/>
              <a:t>05.04.2022</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7E24721D-FE10-451E-B86A-51870F4C5EED}" type="slidenum">
              <a:rPr lang="ru-RU" smtClean="0"/>
              <a:t>‹#›</a:t>
            </a:fld>
            <a:endParaRPr lang="ru-RU"/>
          </a:p>
        </p:txBody>
      </p:sp>
    </p:spTree>
    <p:extLst>
      <p:ext uri="{BB962C8B-B14F-4D97-AF65-F5344CB8AC3E}">
        <p14:creationId xmlns:p14="http://schemas.microsoft.com/office/powerpoint/2010/main" val="22353210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ru-RU" smtClean="0"/>
              <a:t>Образец заголовка</a:t>
            </a:r>
            <a:endParaRPr lang="en-US" dirty="0"/>
          </a:p>
        </p:txBody>
      </p:sp>
      <p:sp>
        <p:nvSpPr>
          <p:cNvPr id="3" name="Content Placeholder 2"/>
          <p:cNvSpPr>
            <a:spLocks noGrp="1"/>
          </p:cNvSpPr>
          <p:nvPr>
            <p:ph idx="1"/>
          </p:nvPr>
        </p:nvSpPr>
        <p:spPr>
          <a:xfrm>
            <a:off x="5852159" y="1097280"/>
            <a:ext cx="5212080" cy="46634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1143000" y="2834640"/>
            <a:ext cx="3931920" cy="301752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C9C88FA-02EA-4805-8D35-F57417E70FF6}" type="datetimeFigureOut">
              <a:rPr lang="ru-RU" smtClean="0"/>
              <a:t>05.04.2022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7E24721D-FE10-451E-B86A-51870F4C5EED}" type="slidenum">
              <a:rPr lang="ru-RU" smtClean="0"/>
              <a:t>‹#›</a:t>
            </a:fld>
            <a:endParaRPr lang="ru-RU"/>
          </a:p>
        </p:txBody>
      </p:sp>
    </p:spTree>
    <p:extLst>
      <p:ext uri="{BB962C8B-B14F-4D97-AF65-F5344CB8AC3E}">
        <p14:creationId xmlns:p14="http://schemas.microsoft.com/office/powerpoint/2010/main" val="32678603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5413248" y="1069847"/>
            <a:ext cx="6099048" cy="4800600"/>
          </a:xfrm>
        </p:spPr>
        <p:txBody>
          <a:bodyPr lIns="274320" tIns="182880" anchor="t">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1143000" y="2834640"/>
            <a:ext cx="3931920" cy="288036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C9C88FA-02EA-4805-8D35-F57417E70FF6}" type="datetimeFigureOut">
              <a:rPr lang="ru-RU" smtClean="0"/>
              <a:t>05.04.2022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7E24721D-FE10-451E-B86A-51870F4C5EED}" type="slidenum">
              <a:rPr lang="ru-RU" smtClean="0"/>
              <a:t>‹#›</a:t>
            </a:fld>
            <a:endParaRPr lang="ru-RU"/>
          </a:p>
        </p:txBody>
      </p:sp>
    </p:spTree>
    <p:extLst>
      <p:ext uri="{BB962C8B-B14F-4D97-AF65-F5344CB8AC3E}">
        <p14:creationId xmlns:p14="http://schemas.microsoft.com/office/powerpoint/2010/main" val="20835098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143000" y="609600"/>
            <a:ext cx="9875520" cy="1356360"/>
          </a:xfrm>
          <a:prstGeom prst="rect">
            <a:avLst/>
          </a:prstGeom>
        </p:spPr>
        <p:txBody>
          <a:bodyPr vert="horz" lIns="91440" tIns="45720" rIns="91440" bIns="45720" rtlCol="0" anchor="ctr">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1143000" y="2057400"/>
            <a:ext cx="9872871" cy="40386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1142996" y="6223828"/>
            <a:ext cx="2329074" cy="365125"/>
          </a:xfrm>
          <a:prstGeom prst="rect">
            <a:avLst/>
          </a:prstGeom>
        </p:spPr>
        <p:txBody>
          <a:bodyPr vert="horz" lIns="91440" tIns="45720" rIns="91440" bIns="45720" rtlCol="0" anchor="ctr"/>
          <a:lstStyle>
            <a:lvl1pPr algn="l">
              <a:defRPr sz="1200">
                <a:solidFill>
                  <a:schemeClr val="accent1"/>
                </a:solidFill>
              </a:defRPr>
            </a:lvl1pPr>
          </a:lstStyle>
          <a:p>
            <a:fld id="{BC9C88FA-02EA-4805-8D35-F57417E70FF6}" type="datetimeFigureOut">
              <a:rPr lang="ru-RU" smtClean="0"/>
              <a:t>05.04.2022</a:t>
            </a:fld>
            <a:endParaRPr lang="ru-RU"/>
          </a:p>
        </p:txBody>
      </p:sp>
      <p:sp>
        <p:nvSpPr>
          <p:cNvPr id="5" name="Footer Placeholder 4"/>
          <p:cNvSpPr>
            <a:spLocks noGrp="1"/>
          </p:cNvSpPr>
          <p:nvPr>
            <p:ph type="ftr" sz="quarter" idx="3"/>
          </p:nvPr>
        </p:nvSpPr>
        <p:spPr>
          <a:xfrm>
            <a:off x="3949148" y="6223828"/>
            <a:ext cx="4717774" cy="365125"/>
          </a:xfrm>
          <a:prstGeom prst="rect">
            <a:avLst/>
          </a:prstGeom>
        </p:spPr>
        <p:txBody>
          <a:bodyPr vert="horz" lIns="91440" tIns="45720" rIns="91440" bIns="45720" rtlCol="0" anchor="ctr"/>
          <a:lstStyle>
            <a:lvl1pPr algn="ctr">
              <a:defRPr sz="1200">
                <a:solidFill>
                  <a:schemeClr val="accent1"/>
                </a:solidFill>
              </a:defRPr>
            </a:lvl1pPr>
          </a:lstStyle>
          <a:p>
            <a:endParaRPr lang="ru-RU"/>
          </a:p>
        </p:txBody>
      </p:sp>
      <p:sp>
        <p:nvSpPr>
          <p:cNvPr id="6" name="Slide Number Placeholder 5"/>
          <p:cNvSpPr>
            <a:spLocks noGrp="1"/>
          </p:cNvSpPr>
          <p:nvPr>
            <p:ph type="sldNum" sz="quarter" idx="4"/>
          </p:nvPr>
        </p:nvSpPr>
        <p:spPr>
          <a:xfrm>
            <a:off x="9329530" y="6223828"/>
            <a:ext cx="1706217" cy="365125"/>
          </a:xfrm>
          <a:prstGeom prst="rect">
            <a:avLst/>
          </a:prstGeom>
        </p:spPr>
        <p:txBody>
          <a:bodyPr vert="horz" lIns="91440" tIns="45720" rIns="91440" bIns="45720" rtlCol="0" anchor="ctr"/>
          <a:lstStyle>
            <a:lvl1pPr algn="r">
              <a:defRPr sz="1200">
                <a:solidFill>
                  <a:schemeClr val="accent1"/>
                </a:solidFill>
              </a:defRPr>
            </a:lvl1pPr>
          </a:lstStyle>
          <a:p>
            <a:fld id="{7E24721D-FE10-451E-B86A-51870F4C5EED}" type="slidenum">
              <a:rPr lang="ru-RU" smtClean="0"/>
              <a:t>‹#›</a:t>
            </a:fld>
            <a:endParaRPr lang="ru-RU"/>
          </a:p>
        </p:txBody>
      </p:sp>
    </p:spTree>
    <p:extLst>
      <p:ext uri="{BB962C8B-B14F-4D97-AF65-F5344CB8AC3E}">
        <p14:creationId xmlns:p14="http://schemas.microsoft.com/office/powerpoint/2010/main" val="181771156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p:titleStyle>
    <p:body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028700" y="140678"/>
            <a:ext cx="9639300" cy="1529860"/>
          </a:xfrm>
        </p:spPr>
        <p:txBody>
          <a:bodyPr>
            <a:normAutofit/>
          </a:bodyPr>
          <a:lstStyle/>
          <a:p>
            <a:r>
              <a:rPr lang="en-US" sz="3300" b="1" dirty="0" err="1"/>
              <a:t>Dvigatelning</a:t>
            </a:r>
            <a:r>
              <a:rPr lang="en-US" sz="3300" b="1" dirty="0"/>
              <a:t> </a:t>
            </a:r>
            <a:r>
              <a:rPr lang="en-US" sz="3300" b="1" dirty="0" err="1"/>
              <a:t>ishlash</a:t>
            </a:r>
            <a:r>
              <a:rPr lang="en-US" sz="3300" b="1" dirty="0"/>
              <a:t> </a:t>
            </a:r>
            <a:r>
              <a:rPr lang="en-US" sz="3300" b="1" dirty="0" err="1" smtClean="0"/>
              <a:t>prinsipi</a:t>
            </a:r>
            <a:r>
              <a:rPr lang="en-US" sz="3300" b="1" dirty="0"/>
              <a:t>.</a:t>
            </a:r>
            <a:r>
              <a:rPr lang="ru-RU" dirty="0"/>
              <a:t/>
            </a:r>
            <a:br>
              <a:rPr lang="ru-RU" dirty="0"/>
            </a:br>
            <a:endParaRPr lang="ru-RU" dirty="0"/>
          </a:p>
        </p:txBody>
      </p:sp>
      <p:sp>
        <p:nvSpPr>
          <p:cNvPr id="3" name="Подзаголовок 2"/>
          <p:cNvSpPr>
            <a:spLocks noGrp="1"/>
          </p:cNvSpPr>
          <p:nvPr>
            <p:ph type="subTitle" idx="1"/>
          </p:nvPr>
        </p:nvSpPr>
        <p:spPr>
          <a:xfrm>
            <a:off x="316523" y="905608"/>
            <a:ext cx="10351477" cy="4352192"/>
          </a:xfrm>
        </p:spPr>
        <p:txBody>
          <a:bodyPr>
            <a:normAutofit fontScale="47500" lnSpcReduction="20000"/>
          </a:bodyPr>
          <a:lstStyle/>
          <a:p>
            <a:r>
              <a:rPr lang="en-US" sz="3800" dirty="0" err="1" smtClean="0">
                <a:latin typeface="Times New Roman" panose="02020603050405020304" pitchFamily="18" charset="0"/>
                <a:cs typeface="Times New Roman" panose="02020603050405020304" pitchFamily="18" charset="0"/>
              </a:rPr>
              <a:t>Ichki</a:t>
            </a:r>
            <a:r>
              <a:rPr lang="en-US" sz="3800" dirty="0" smtClean="0">
                <a:latin typeface="Times New Roman" panose="02020603050405020304" pitchFamily="18" charset="0"/>
                <a:cs typeface="Times New Roman" panose="02020603050405020304" pitchFamily="18" charset="0"/>
              </a:rPr>
              <a:t> </a:t>
            </a:r>
            <a:r>
              <a:rPr lang="en-US" sz="3800" dirty="0" err="1" smtClean="0">
                <a:latin typeface="Times New Roman" panose="02020603050405020304" pitchFamily="18" charset="0"/>
                <a:cs typeface="Times New Roman" panose="02020603050405020304" pitchFamily="18" charset="0"/>
              </a:rPr>
              <a:t>yonuv</a:t>
            </a:r>
            <a:r>
              <a:rPr lang="en-US" sz="3800" dirty="0" smtClean="0">
                <a:latin typeface="Times New Roman" panose="02020603050405020304" pitchFamily="18" charset="0"/>
                <a:cs typeface="Times New Roman" panose="02020603050405020304" pitchFamily="18" charset="0"/>
              </a:rPr>
              <a:t> </a:t>
            </a:r>
            <a:r>
              <a:rPr lang="en-US" sz="3800" dirty="0" err="1" smtClean="0">
                <a:latin typeface="Times New Roman" panose="02020603050405020304" pitchFamily="18" charset="0"/>
                <a:cs typeface="Times New Roman" panose="02020603050405020304" pitchFamily="18" charset="0"/>
              </a:rPr>
              <a:t>d</a:t>
            </a:r>
            <a:r>
              <a:rPr lang="en-US" sz="3800" dirty="0" err="1" smtClean="0">
                <a:latin typeface="Times New Roman" panose="02020603050405020304" pitchFamily="18" charset="0"/>
                <a:cs typeface="Times New Roman" panose="02020603050405020304" pitchFamily="18" charset="0"/>
              </a:rPr>
              <a:t>vigatelining</a:t>
            </a:r>
            <a:r>
              <a:rPr lang="en-US" sz="3800" dirty="0" smtClean="0">
                <a:latin typeface="Times New Roman" panose="02020603050405020304" pitchFamily="18" charset="0"/>
                <a:cs typeface="Times New Roman" panose="02020603050405020304" pitchFamily="18" charset="0"/>
              </a:rPr>
              <a:t> </a:t>
            </a:r>
            <a:r>
              <a:rPr lang="en-US" sz="3800" dirty="0" err="1" smtClean="0">
                <a:latin typeface="Times New Roman" panose="02020603050405020304" pitchFamily="18" charset="0"/>
                <a:cs typeface="Times New Roman" panose="02020603050405020304" pitchFamily="18" charset="0"/>
              </a:rPr>
              <a:t>vazifasi</a:t>
            </a:r>
            <a:r>
              <a:rPr lang="en-US" sz="3800" dirty="0" smtClean="0">
                <a:latin typeface="Times New Roman" panose="02020603050405020304" pitchFamily="18" charset="0"/>
                <a:cs typeface="Times New Roman" panose="02020603050405020304" pitchFamily="18" charset="0"/>
              </a:rPr>
              <a:t> </a:t>
            </a:r>
            <a:r>
              <a:rPr lang="en-US" sz="3800" dirty="0" err="1" smtClean="0">
                <a:latin typeface="Times New Roman" panose="02020603050405020304" pitchFamily="18" charset="0"/>
                <a:cs typeface="Times New Roman" panose="02020603050405020304" pitchFamily="18" charset="0"/>
              </a:rPr>
              <a:t>yonilg’ining</a:t>
            </a:r>
            <a:r>
              <a:rPr lang="en-US" sz="3800" dirty="0" smtClean="0">
                <a:latin typeface="Times New Roman" panose="02020603050405020304" pitchFamily="18" charset="0"/>
                <a:cs typeface="Times New Roman" panose="02020603050405020304" pitchFamily="18" charset="0"/>
              </a:rPr>
              <a:t> </a:t>
            </a:r>
            <a:r>
              <a:rPr lang="en-US" sz="3800" dirty="0" err="1" smtClean="0">
                <a:latin typeface="Times New Roman" panose="02020603050405020304" pitchFamily="18" charset="0"/>
                <a:cs typeface="Times New Roman" panose="02020603050405020304" pitchFamily="18" charset="0"/>
              </a:rPr>
              <a:t>issiqlik</a:t>
            </a:r>
            <a:r>
              <a:rPr lang="en-US" sz="3800" dirty="0" smtClean="0">
                <a:latin typeface="Times New Roman" panose="02020603050405020304" pitchFamily="18" charset="0"/>
                <a:cs typeface="Times New Roman" panose="02020603050405020304" pitchFamily="18" charset="0"/>
              </a:rPr>
              <a:t> </a:t>
            </a:r>
            <a:r>
              <a:rPr lang="en-US" sz="3800" dirty="0" err="1" smtClean="0">
                <a:latin typeface="Times New Roman" panose="02020603050405020304" pitchFamily="18" charset="0"/>
                <a:cs typeface="Times New Roman" panose="02020603050405020304" pitchFamily="18" charset="0"/>
              </a:rPr>
              <a:t>energiyasini</a:t>
            </a:r>
            <a:r>
              <a:rPr lang="en-US" sz="3800" dirty="0" smtClean="0">
                <a:latin typeface="Times New Roman" panose="02020603050405020304" pitchFamily="18" charset="0"/>
                <a:cs typeface="Times New Roman" panose="02020603050405020304" pitchFamily="18" charset="0"/>
              </a:rPr>
              <a:t> </a:t>
            </a:r>
            <a:r>
              <a:rPr lang="en-US" sz="3800" dirty="0" err="1" smtClean="0">
                <a:latin typeface="Times New Roman" panose="02020603050405020304" pitchFamily="18" charset="0"/>
                <a:cs typeface="Times New Roman" panose="02020603050405020304" pitchFamily="18" charset="0"/>
              </a:rPr>
              <a:t>mexanik</a:t>
            </a:r>
            <a:r>
              <a:rPr lang="en-US" sz="3800" dirty="0" smtClean="0">
                <a:latin typeface="Times New Roman" panose="02020603050405020304" pitchFamily="18" charset="0"/>
                <a:cs typeface="Times New Roman" panose="02020603050405020304" pitchFamily="18" charset="0"/>
              </a:rPr>
              <a:t> </a:t>
            </a:r>
            <a:r>
              <a:rPr lang="en-US" sz="3800" dirty="0" err="1" smtClean="0">
                <a:latin typeface="Times New Roman" panose="02020603050405020304" pitchFamily="18" charset="0"/>
                <a:cs typeface="Times New Roman" panose="02020603050405020304" pitchFamily="18" charset="0"/>
              </a:rPr>
              <a:t>energiyaga</a:t>
            </a:r>
            <a:r>
              <a:rPr lang="en-US" sz="3800" dirty="0" smtClean="0">
                <a:latin typeface="Times New Roman" panose="02020603050405020304" pitchFamily="18" charset="0"/>
                <a:cs typeface="Times New Roman" panose="02020603050405020304" pitchFamily="18" charset="0"/>
              </a:rPr>
              <a:t> </a:t>
            </a:r>
            <a:r>
              <a:rPr lang="en-US" sz="3800" dirty="0" err="1" smtClean="0">
                <a:latin typeface="Times New Roman" panose="02020603050405020304" pitchFamily="18" charset="0"/>
                <a:cs typeface="Times New Roman" panose="02020603050405020304" pitchFamily="18" charset="0"/>
              </a:rPr>
              <a:t>aylantirib</a:t>
            </a:r>
            <a:r>
              <a:rPr lang="en-US" sz="3800" smtClean="0">
                <a:latin typeface="Times New Roman" panose="02020603050405020304" pitchFamily="18" charset="0"/>
                <a:cs typeface="Times New Roman" panose="02020603050405020304" pitchFamily="18" charset="0"/>
              </a:rPr>
              <a:t>, </a:t>
            </a:r>
            <a:r>
              <a:rPr lang="en-US" sz="3800" dirty="0" err="1" smtClean="0">
                <a:latin typeface="Times New Roman" panose="02020603050405020304" pitchFamily="18" charset="0"/>
                <a:cs typeface="Times New Roman" panose="02020603050405020304" pitchFamily="18" charset="0"/>
              </a:rPr>
              <a:t>avtomobilni</a:t>
            </a:r>
            <a:r>
              <a:rPr lang="en-US" sz="3800" dirty="0" smtClean="0">
                <a:latin typeface="Times New Roman" panose="02020603050405020304" pitchFamily="18" charset="0"/>
                <a:cs typeface="Times New Roman" panose="02020603050405020304" pitchFamily="18" charset="0"/>
              </a:rPr>
              <a:t> </a:t>
            </a:r>
            <a:r>
              <a:rPr lang="en-US" sz="3800" dirty="0" err="1" smtClean="0">
                <a:latin typeface="Times New Roman" panose="02020603050405020304" pitchFamily="18" charset="0"/>
                <a:cs typeface="Times New Roman" panose="02020603050405020304" pitchFamily="18" charset="0"/>
              </a:rPr>
              <a:t>harakatlantirish</a:t>
            </a:r>
            <a:r>
              <a:rPr lang="en-US" sz="3800" dirty="0" smtClean="0">
                <a:latin typeface="Times New Roman" panose="02020603050405020304" pitchFamily="18" charset="0"/>
                <a:cs typeface="Times New Roman" panose="02020603050405020304" pitchFamily="18" charset="0"/>
              </a:rPr>
              <a:t>. </a:t>
            </a:r>
            <a:r>
              <a:rPr lang="en-US" sz="3800" dirty="0" err="1" smtClean="0">
                <a:latin typeface="Times New Roman" panose="02020603050405020304" pitchFamily="18" charset="0"/>
                <a:cs typeface="Times New Roman" panose="02020603050405020304" pitchFamily="18" charset="0"/>
              </a:rPr>
              <a:t>Hozirgi</a:t>
            </a:r>
            <a:r>
              <a:rPr lang="en-US" sz="3800" dirty="0" smtClean="0">
                <a:latin typeface="Times New Roman" panose="02020603050405020304" pitchFamily="18" charset="0"/>
                <a:cs typeface="Times New Roman" panose="02020603050405020304" pitchFamily="18" charset="0"/>
              </a:rPr>
              <a:t> </a:t>
            </a:r>
            <a:r>
              <a:rPr lang="en-US" sz="3800" dirty="0" err="1" smtClean="0">
                <a:latin typeface="Times New Roman" panose="02020603050405020304" pitchFamily="18" charset="0"/>
                <a:cs typeface="Times New Roman" panose="02020603050405020304" pitchFamily="18" charset="0"/>
              </a:rPr>
              <a:t>vaqtda</a:t>
            </a:r>
            <a:r>
              <a:rPr lang="en-US" sz="3800" dirty="0" smtClean="0">
                <a:latin typeface="Times New Roman" panose="02020603050405020304" pitchFamily="18" charset="0"/>
                <a:cs typeface="Times New Roman" panose="02020603050405020304" pitchFamily="18" charset="0"/>
              </a:rPr>
              <a:t> </a:t>
            </a:r>
            <a:r>
              <a:rPr lang="en-US" sz="3800" dirty="0" err="1" smtClean="0">
                <a:latin typeface="Times New Roman" panose="02020603050405020304" pitchFamily="18" charset="0"/>
                <a:cs typeface="Times New Roman" panose="02020603050405020304" pitchFamily="18" charset="0"/>
              </a:rPr>
              <a:t>avtomobillarni</a:t>
            </a:r>
            <a:r>
              <a:rPr lang="en-US" sz="3800" dirty="0" smtClean="0">
                <a:latin typeface="Times New Roman" panose="02020603050405020304" pitchFamily="18" charset="0"/>
                <a:cs typeface="Times New Roman" panose="02020603050405020304" pitchFamily="18" charset="0"/>
              </a:rPr>
              <a:t> </a:t>
            </a:r>
            <a:r>
              <a:rPr lang="en-US" sz="3800" dirty="0" err="1" smtClean="0">
                <a:latin typeface="Times New Roman" panose="02020603050405020304" pitchFamily="18" charset="0"/>
                <a:cs typeface="Times New Roman" panose="02020603050405020304" pitchFamily="18" charset="0"/>
              </a:rPr>
              <a:t>harakatlantirishning</a:t>
            </a:r>
            <a:r>
              <a:rPr lang="en-US" sz="3800" dirty="0" smtClean="0">
                <a:latin typeface="Times New Roman" panose="02020603050405020304" pitchFamily="18" charset="0"/>
                <a:cs typeface="Times New Roman" panose="02020603050405020304" pitchFamily="18" charset="0"/>
              </a:rPr>
              <a:t> </a:t>
            </a:r>
            <a:r>
              <a:rPr lang="en-US" sz="3800" dirty="0" err="1" smtClean="0">
                <a:latin typeface="Times New Roman" panose="02020603050405020304" pitchFamily="18" charset="0"/>
                <a:cs typeface="Times New Roman" panose="02020603050405020304" pitchFamily="18" charset="0"/>
              </a:rPr>
              <a:t>eng</a:t>
            </a:r>
            <a:r>
              <a:rPr lang="en-US" sz="3800" dirty="0" smtClean="0">
                <a:latin typeface="Times New Roman" panose="02020603050405020304" pitchFamily="18" charset="0"/>
                <a:cs typeface="Times New Roman" panose="02020603050405020304" pitchFamily="18" charset="0"/>
              </a:rPr>
              <a:t> </a:t>
            </a:r>
            <a:r>
              <a:rPr lang="en-US" sz="3800" dirty="0" err="1" smtClean="0">
                <a:latin typeface="Times New Roman" panose="02020603050405020304" pitchFamily="18" charset="0"/>
                <a:cs typeface="Times New Roman" panose="02020603050405020304" pitchFamily="18" charset="0"/>
              </a:rPr>
              <a:t>keng</a:t>
            </a:r>
            <a:r>
              <a:rPr lang="en-US" sz="3800" dirty="0" smtClean="0">
                <a:latin typeface="Times New Roman" panose="02020603050405020304" pitchFamily="18" charset="0"/>
                <a:cs typeface="Times New Roman" panose="02020603050405020304" pitchFamily="18" charset="0"/>
              </a:rPr>
              <a:t> </a:t>
            </a:r>
            <a:r>
              <a:rPr lang="en-US" sz="3800" dirty="0" err="1" smtClean="0">
                <a:latin typeface="Times New Roman" panose="02020603050405020304" pitchFamily="18" charset="0"/>
                <a:cs typeface="Times New Roman" panose="02020603050405020304" pitchFamily="18" charset="0"/>
              </a:rPr>
              <a:t>tarqalgan</a:t>
            </a:r>
            <a:r>
              <a:rPr lang="en-US" sz="3800" dirty="0" smtClean="0">
                <a:latin typeface="Times New Roman" panose="02020603050405020304" pitchFamily="18" charset="0"/>
                <a:cs typeface="Times New Roman" panose="02020603050405020304" pitchFamily="18" charset="0"/>
              </a:rPr>
              <a:t> </a:t>
            </a:r>
            <a:r>
              <a:rPr lang="en-US" sz="3800" dirty="0" err="1" smtClean="0">
                <a:latin typeface="Times New Roman" panose="02020603050405020304" pitchFamily="18" charset="0"/>
                <a:cs typeface="Times New Roman" panose="02020603050405020304" pitchFamily="18" charset="0"/>
              </a:rPr>
              <a:t>turi</a:t>
            </a:r>
            <a:r>
              <a:rPr lang="en-US" sz="3800" dirty="0" smtClean="0">
                <a:latin typeface="Times New Roman" panose="02020603050405020304" pitchFamily="18" charset="0"/>
                <a:cs typeface="Times New Roman" panose="02020603050405020304" pitchFamily="18" charset="0"/>
              </a:rPr>
              <a:t> </a:t>
            </a:r>
            <a:r>
              <a:rPr lang="en-US" sz="3800" dirty="0" err="1" smtClean="0">
                <a:latin typeface="Times New Roman" panose="02020603050405020304" pitchFamily="18" charset="0"/>
                <a:cs typeface="Times New Roman" panose="02020603050405020304" pitchFamily="18" charset="0"/>
              </a:rPr>
              <a:t>ichki</a:t>
            </a:r>
            <a:r>
              <a:rPr lang="en-US" sz="3800" dirty="0" smtClean="0">
                <a:latin typeface="Times New Roman" panose="02020603050405020304" pitchFamily="18" charset="0"/>
                <a:cs typeface="Times New Roman" panose="02020603050405020304" pitchFamily="18" charset="0"/>
              </a:rPr>
              <a:t> </a:t>
            </a:r>
            <a:r>
              <a:rPr lang="en-US" sz="3800" dirty="0" err="1" smtClean="0">
                <a:latin typeface="Times New Roman" panose="02020603050405020304" pitchFamily="18" charset="0"/>
                <a:cs typeface="Times New Roman" panose="02020603050405020304" pitchFamily="18" charset="0"/>
              </a:rPr>
              <a:t>yonuv</a:t>
            </a:r>
            <a:r>
              <a:rPr lang="en-US" sz="3800" dirty="0" smtClean="0">
                <a:latin typeface="Times New Roman" panose="02020603050405020304" pitchFamily="18" charset="0"/>
                <a:cs typeface="Times New Roman" panose="02020603050405020304" pitchFamily="18" charset="0"/>
              </a:rPr>
              <a:t> </a:t>
            </a:r>
            <a:r>
              <a:rPr lang="en-US" sz="3800" dirty="0" err="1" smtClean="0">
                <a:latin typeface="Times New Roman" panose="02020603050405020304" pitchFamily="18" charset="0"/>
                <a:cs typeface="Times New Roman" panose="02020603050405020304" pitchFamily="18" charset="0"/>
              </a:rPr>
              <a:t>dvigatellari</a:t>
            </a:r>
            <a:r>
              <a:rPr lang="en-US" sz="3800" dirty="0" smtClean="0">
                <a:latin typeface="Times New Roman" panose="02020603050405020304" pitchFamily="18" charset="0"/>
                <a:cs typeface="Times New Roman" panose="02020603050405020304" pitchFamily="18" charset="0"/>
              </a:rPr>
              <a:t> </a:t>
            </a:r>
            <a:r>
              <a:rPr lang="en-US" sz="3800" dirty="0" err="1" smtClean="0">
                <a:latin typeface="Times New Roman" panose="02020603050405020304" pitchFamily="18" charset="0"/>
                <a:cs typeface="Times New Roman" panose="02020603050405020304" pitchFamily="18" charset="0"/>
              </a:rPr>
              <a:t>hisoblanadi</a:t>
            </a:r>
            <a:r>
              <a:rPr lang="en-US" sz="3800" dirty="0" smtClean="0">
                <a:latin typeface="Times New Roman" panose="02020603050405020304" pitchFamily="18" charset="0"/>
                <a:cs typeface="Times New Roman" panose="02020603050405020304" pitchFamily="18" charset="0"/>
              </a:rPr>
              <a:t>. Shu </a:t>
            </a:r>
            <a:r>
              <a:rPr lang="en-US" sz="3800" dirty="0" err="1" smtClean="0">
                <a:latin typeface="Times New Roman" panose="02020603050405020304" pitchFamily="18" charset="0"/>
                <a:cs typeface="Times New Roman" panose="02020603050405020304" pitchFamily="18" charset="0"/>
              </a:rPr>
              <a:t>sababli</a:t>
            </a:r>
            <a:r>
              <a:rPr lang="en-US" sz="3800" dirty="0" smtClean="0">
                <a:latin typeface="Times New Roman" panose="02020603050405020304" pitchFamily="18" charset="0"/>
                <a:cs typeface="Times New Roman" panose="02020603050405020304" pitchFamily="18" charset="0"/>
              </a:rPr>
              <a:t>, </a:t>
            </a:r>
            <a:r>
              <a:rPr lang="en-US" sz="3800" dirty="0" err="1" smtClean="0">
                <a:latin typeface="Times New Roman" panose="02020603050405020304" pitchFamily="18" charset="0"/>
                <a:cs typeface="Times New Roman" panose="02020603050405020304" pitchFamily="18" charset="0"/>
              </a:rPr>
              <a:t>avtomobil</a:t>
            </a:r>
            <a:r>
              <a:rPr lang="en-US" sz="3800" dirty="0" smtClean="0">
                <a:latin typeface="Times New Roman" panose="02020603050405020304" pitchFamily="18" charset="0"/>
                <a:cs typeface="Times New Roman" panose="02020603050405020304" pitchFamily="18" charset="0"/>
              </a:rPr>
              <a:t> </a:t>
            </a:r>
            <a:r>
              <a:rPr lang="en-US" sz="3800" dirty="0" err="1" smtClean="0">
                <a:latin typeface="Times New Roman" panose="02020603050405020304" pitchFamily="18" charset="0"/>
                <a:cs typeface="Times New Roman" panose="02020603050405020304" pitchFamily="18" charset="0"/>
              </a:rPr>
              <a:t>uchun</a:t>
            </a:r>
            <a:r>
              <a:rPr lang="en-US" sz="3800" dirty="0" smtClean="0">
                <a:latin typeface="Times New Roman" panose="02020603050405020304" pitchFamily="18" charset="0"/>
                <a:cs typeface="Times New Roman" panose="02020603050405020304" pitchFamily="18" charset="0"/>
              </a:rPr>
              <a:t> </a:t>
            </a:r>
            <a:r>
              <a:rPr lang="en-US" sz="3800" dirty="0" err="1" smtClean="0">
                <a:latin typeface="Times New Roman" panose="02020603050405020304" pitchFamily="18" charset="0"/>
                <a:cs typeface="Times New Roman" panose="02020603050405020304" pitchFamily="18" charset="0"/>
              </a:rPr>
              <a:t>ichki</a:t>
            </a:r>
            <a:r>
              <a:rPr lang="en-US" sz="3800" dirty="0" smtClean="0">
                <a:latin typeface="Times New Roman" panose="02020603050405020304" pitchFamily="18" charset="0"/>
                <a:cs typeface="Times New Roman" panose="02020603050405020304" pitchFamily="18" charset="0"/>
              </a:rPr>
              <a:t> </a:t>
            </a:r>
            <a:r>
              <a:rPr lang="en-US" sz="3800" dirty="0" err="1" smtClean="0">
                <a:latin typeface="Times New Roman" panose="02020603050405020304" pitchFamily="18" charset="0"/>
                <a:cs typeface="Times New Roman" panose="02020603050405020304" pitchFamily="18" charset="0"/>
              </a:rPr>
              <a:t>yonuv</a:t>
            </a:r>
            <a:r>
              <a:rPr lang="en-US" sz="3800" dirty="0" smtClean="0">
                <a:latin typeface="Times New Roman" panose="02020603050405020304" pitchFamily="18" charset="0"/>
                <a:cs typeface="Times New Roman" panose="02020603050405020304" pitchFamily="18" charset="0"/>
              </a:rPr>
              <a:t> </a:t>
            </a:r>
            <a:r>
              <a:rPr lang="en-US" sz="3800" dirty="0" err="1" smtClean="0">
                <a:latin typeface="Times New Roman" panose="02020603050405020304" pitchFamily="18" charset="0"/>
                <a:cs typeface="Times New Roman" panose="02020603050405020304" pitchFamily="18" charset="0"/>
              </a:rPr>
              <a:t>dvigateli</a:t>
            </a:r>
            <a:r>
              <a:rPr lang="en-US" sz="3800" dirty="0" smtClean="0">
                <a:latin typeface="Times New Roman" panose="02020603050405020304" pitchFamily="18" charset="0"/>
                <a:cs typeface="Times New Roman" panose="02020603050405020304" pitchFamily="18" charset="0"/>
              </a:rPr>
              <a:t> </a:t>
            </a:r>
            <a:r>
              <a:rPr lang="en-US" sz="3800" dirty="0" err="1" smtClean="0">
                <a:latin typeface="Times New Roman" panose="02020603050405020304" pitchFamily="18" charset="0"/>
                <a:cs typeface="Times New Roman" panose="02020603050405020304" pitchFamily="18" charset="0"/>
              </a:rPr>
              <a:t>asosiy</a:t>
            </a:r>
            <a:r>
              <a:rPr lang="en-US" sz="3800" dirty="0" smtClean="0">
                <a:latin typeface="Times New Roman" panose="02020603050405020304" pitchFamily="18" charset="0"/>
                <a:cs typeface="Times New Roman" panose="02020603050405020304" pitchFamily="18" charset="0"/>
              </a:rPr>
              <a:t> </a:t>
            </a:r>
            <a:r>
              <a:rPr lang="en-US" sz="3800" dirty="0" err="1" smtClean="0">
                <a:latin typeface="Times New Roman" panose="02020603050405020304" pitchFamily="18" charset="0"/>
                <a:cs typeface="Times New Roman" panose="02020603050405020304" pitchFamily="18" charset="0"/>
              </a:rPr>
              <a:t>kuch</a:t>
            </a:r>
            <a:r>
              <a:rPr lang="en-US" sz="3800" dirty="0" smtClean="0">
                <a:latin typeface="Times New Roman" panose="02020603050405020304" pitchFamily="18" charset="0"/>
                <a:cs typeface="Times New Roman" panose="02020603050405020304" pitchFamily="18" charset="0"/>
              </a:rPr>
              <a:t> </a:t>
            </a:r>
            <a:r>
              <a:rPr lang="en-US" sz="3800" dirty="0" err="1" smtClean="0">
                <a:latin typeface="Times New Roman" panose="02020603050405020304" pitchFamily="18" charset="0"/>
                <a:cs typeface="Times New Roman" panose="02020603050405020304" pitchFamily="18" charset="0"/>
              </a:rPr>
              <a:t>uskunasi</a:t>
            </a:r>
            <a:r>
              <a:rPr lang="en-US" sz="3800" dirty="0" smtClean="0">
                <a:latin typeface="Times New Roman" panose="02020603050405020304" pitchFamily="18" charset="0"/>
                <a:cs typeface="Times New Roman" panose="02020603050405020304" pitchFamily="18" charset="0"/>
              </a:rPr>
              <a:t> </a:t>
            </a:r>
            <a:r>
              <a:rPr lang="en-US" sz="3800" dirty="0" err="1" smtClean="0">
                <a:latin typeface="Times New Roman" panose="02020603050405020304" pitchFamily="18" charset="0"/>
                <a:cs typeface="Times New Roman" panose="02020603050405020304" pitchFamily="18" charset="0"/>
              </a:rPr>
              <a:t>bo’lib</a:t>
            </a:r>
            <a:r>
              <a:rPr lang="en-US" sz="3800" dirty="0" smtClean="0">
                <a:latin typeface="Times New Roman" panose="02020603050405020304" pitchFamily="18" charset="0"/>
                <a:cs typeface="Times New Roman" panose="02020603050405020304" pitchFamily="18" charset="0"/>
              </a:rPr>
              <a:t> </a:t>
            </a:r>
            <a:r>
              <a:rPr lang="en-US" sz="3800" dirty="0" err="1" smtClean="0">
                <a:latin typeface="Times New Roman" panose="02020603050405020304" pitchFamily="18" charset="0"/>
                <a:cs typeface="Times New Roman" panose="02020603050405020304" pitchFamily="18" charset="0"/>
              </a:rPr>
              <a:t>hisoblanadi</a:t>
            </a:r>
            <a:r>
              <a:rPr lang="en-US" sz="3800" dirty="0" smtClean="0">
                <a:latin typeface="Times New Roman" panose="02020603050405020304" pitchFamily="18" charset="0"/>
                <a:cs typeface="Times New Roman" panose="02020603050405020304" pitchFamily="18" charset="0"/>
              </a:rPr>
              <a:t>. </a:t>
            </a:r>
            <a:r>
              <a:rPr lang="en-US" sz="3800" dirty="0" err="1" smtClean="0">
                <a:latin typeface="Times New Roman" panose="02020603050405020304" pitchFamily="18" charset="0"/>
                <a:cs typeface="Times New Roman" panose="02020603050405020304" pitchFamily="18" charset="0"/>
              </a:rPr>
              <a:t>Ichki</a:t>
            </a:r>
            <a:r>
              <a:rPr lang="en-US" sz="3800" dirty="0" smtClean="0">
                <a:latin typeface="Times New Roman" panose="02020603050405020304" pitchFamily="18" charset="0"/>
                <a:cs typeface="Times New Roman" panose="02020603050405020304" pitchFamily="18" charset="0"/>
              </a:rPr>
              <a:t> </a:t>
            </a:r>
            <a:r>
              <a:rPr lang="en-US" sz="3800" dirty="0" err="1" smtClean="0">
                <a:latin typeface="Times New Roman" panose="02020603050405020304" pitchFamily="18" charset="0"/>
                <a:cs typeface="Times New Roman" panose="02020603050405020304" pitchFamily="18" charset="0"/>
              </a:rPr>
              <a:t>yonuv</a:t>
            </a:r>
            <a:r>
              <a:rPr lang="en-US" sz="3800" dirty="0" smtClean="0">
                <a:latin typeface="Times New Roman" panose="02020603050405020304" pitchFamily="18" charset="0"/>
                <a:cs typeface="Times New Roman" panose="02020603050405020304" pitchFamily="18" charset="0"/>
              </a:rPr>
              <a:t> </a:t>
            </a:r>
            <a:r>
              <a:rPr lang="en-US" sz="3800" dirty="0" err="1" smtClean="0">
                <a:latin typeface="Times New Roman" panose="02020603050405020304" pitchFamily="18" charset="0"/>
                <a:cs typeface="Times New Roman" panose="02020603050405020304" pitchFamily="18" charset="0"/>
              </a:rPr>
              <a:t>dvigatelining</a:t>
            </a:r>
            <a:r>
              <a:rPr lang="en-US" sz="3800" dirty="0" smtClean="0">
                <a:latin typeface="Times New Roman" panose="02020603050405020304" pitchFamily="18" charset="0"/>
                <a:cs typeface="Times New Roman" panose="02020603050405020304" pitchFamily="18" charset="0"/>
              </a:rPr>
              <a:t> </a:t>
            </a:r>
            <a:r>
              <a:rPr lang="en-US" sz="3800" dirty="0" err="1" smtClean="0">
                <a:latin typeface="Times New Roman" panose="02020603050405020304" pitchFamily="18" charset="0"/>
                <a:cs typeface="Times New Roman" panose="02020603050405020304" pitchFamily="18" charset="0"/>
              </a:rPr>
              <a:t>ishlash</a:t>
            </a:r>
            <a:r>
              <a:rPr lang="en-US" sz="3800" dirty="0" smtClean="0">
                <a:latin typeface="Times New Roman" panose="02020603050405020304" pitchFamily="18" charset="0"/>
                <a:cs typeface="Times New Roman" panose="02020603050405020304" pitchFamily="18" charset="0"/>
              </a:rPr>
              <a:t> </a:t>
            </a:r>
            <a:r>
              <a:rPr lang="en-US" sz="3800" dirty="0" err="1" smtClean="0">
                <a:latin typeface="Times New Roman" panose="02020603050405020304" pitchFamily="18" charset="0"/>
                <a:cs typeface="Times New Roman" panose="02020603050405020304" pitchFamily="18" charset="0"/>
              </a:rPr>
              <a:t>prinsipi</a:t>
            </a:r>
            <a:r>
              <a:rPr lang="en-US" sz="3800" dirty="0" smtClean="0">
                <a:latin typeface="Times New Roman" panose="02020603050405020304" pitchFamily="18" charset="0"/>
                <a:cs typeface="Times New Roman" panose="02020603050405020304" pitchFamily="18" charset="0"/>
              </a:rPr>
              <a:t> </a:t>
            </a:r>
            <a:r>
              <a:rPr lang="en-US" sz="3800" dirty="0" err="1" smtClean="0">
                <a:latin typeface="Times New Roman" panose="02020603050405020304" pitchFamily="18" charset="0"/>
                <a:cs typeface="Times New Roman" panose="02020603050405020304" pitchFamily="18" charset="0"/>
              </a:rPr>
              <a:t>sxematik</a:t>
            </a:r>
            <a:r>
              <a:rPr lang="en-US" sz="3800" dirty="0" smtClean="0">
                <a:latin typeface="Times New Roman" panose="02020603050405020304" pitchFamily="18" charset="0"/>
                <a:cs typeface="Times New Roman" panose="02020603050405020304" pitchFamily="18" charset="0"/>
              </a:rPr>
              <a:t> </a:t>
            </a:r>
            <a:r>
              <a:rPr lang="en-US" sz="3800" dirty="0" err="1" smtClean="0">
                <a:latin typeface="Times New Roman" panose="02020603050405020304" pitchFamily="18" charset="0"/>
                <a:cs typeface="Times New Roman" panose="02020603050405020304" pitchFamily="18" charset="0"/>
              </a:rPr>
              <a:t>ravishda</a:t>
            </a:r>
            <a:r>
              <a:rPr lang="en-US" sz="3800" dirty="0" smtClean="0">
                <a:latin typeface="Times New Roman" panose="02020603050405020304" pitchFamily="18" charset="0"/>
                <a:cs typeface="Times New Roman" panose="02020603050405020304" pitchFamily="18" charset="0"/>
              </a:rPr>
              <a:t> 1.1-rasmda </a:t>
            </a:r>
            <a:r>
              <a:rPr lang="en-US" sz="3800" dirty="0" err="1" smtClean="0">
                <a:latin typeface="Times New Roman" panose="02020603050405020304" pitchFamily="18" charset="0"/>
                <a:cs typeface="Times New Roman" panose="02020603050405020304" pitchFamily="18" charset="0"/>
              </a:rPr>
              <a:t>keltirilgan</a:t>
            </a:r>
            <a:r>
              <a:rPr lang="en-US" sz="2600" dirty="0" smtClean="0">
                <a:latin typeface="Times New Roman" panose="02020603050405020304" pitchFamily="18" charset="0"/>
                <a:cs typeface="Times New Roman" panose="02020603050405020304" pitchFamily="18" charset="0"/>
              </a:rPr>
              <a:t>. </a:t>
            </a:r>
          </a:p>
          <a:p>
            <a:endParaRPr lang="en-US" sz="1600" dirty="0"/>
          </a:p>
          <a:p>
            <a:endParaRPr lang="en-US" sz="1600" dirty="0" smtClean="0"/>
          </a:p>
          <a:p>
            <a:endParaRPr lang="en-US" sz="1600" dirty="0"/>
          </a:p>
          <a:p>
            <a:endParaRPr lang="en-US" sz="1600" dirty="0" smtClean="0"/>
          </a:p>
          <a:p>
            <a:endParaRPr lang="en-US" sz="1600" dirty="0"/>
          </a:p>
          <a:p>
            <a:endParaRPr lang="en-US" sz="1600" dirty="0" smtClean="0"/>
          </a:p>
          <a:p>
            <a:endParaRPr lang="en-US" sz="1600" dirty="0"/>
          </a:p>
          <a:p>
            <a:endParaRPr lang="en-US" sz="1600" dirty="0" smtClean="0"/>
          </a:p>
          <a:p>
            <a:endParaRPr lang="en-US" sz="1600" dirty="0"/>
          </a:p>
          <a:p>
            <a:endParaRPr lang="en-US" sz="1600" dirty="0" smtClean="0"/>
          </a:p>
          <a:p>
            <a:endParaRPr lang="en-US" sz="1600" dirty="0"/>
          </a:p>
          <a:p>
            <a:r>
              <a:rPr lang="en-US" i="1" dirty="0"/>
              <a:t>. </a:t>
            </a:r>
            <a:endParaRPr lang="en-US" sz="1600" dirty="0" smtClean="0"/>
          </a:p>
        </p:txBody>
      </p:sp>
      <p:pic>
        <p:nvPicPr>
          <p:cNvPr id="1026" name="그림 10" descr="Slide2"/>
          <p:cNvPicPr>
            <a:picLocks noChangeAspect="1" noChangeArrowheads="1"/>
          </p:cNvPicPr>
          <p:nvPr/>
        </p:nvPicPr>
        <p:blipFill>
          <a:blip r:embed="rId2">
            <a:extLst>
              <a:ext uri="{28A0092B-C50C-407E-A947-70E740481C1C}">
                <a14:useLocalDpi xmlns:a14="http://schemas.microsoft.com/office/drawing/2010/main" val="0"/>
              </a:ext>
            </a:extLst>
          </a:blip>
          <a:srcRect t="16293" r="2960"/>
          <a:stretch>
            <a:fillRect/>
          </a:stretch>
        </p:blipFill>
        <p:spPr bwMode="auto">
          <a:xfrm>
            <a:off x="1355725" y="1767254"/>
            <a:ext cx="8465160" cy="40660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Прямоугольник 3"/>
          <p:cNvSpPr/>
          <p:nvPr/>
        </p:nvSpPr>
        <p:spPr>
          <a:xfrm>
            <a:off x="1355725" y="5833289"/>
            <a:ext cx="9863260" cy="553998"/>
          </a:xfrm>
          <a:prstGeom prst="rect">
            <a:avLst/>
          </a:prstGeom>
        </p:spPr>
        <p:txBody>
          <a:bodyPr wrap="square">
            <a:spAutoFit/>
          </a:bodyPr>
          <a:lstStyle/>
          <a:p>
            <a:pPr algn="ctr"/>
            <a:r>
              <a:rPr lang="en-US" i="1" dirty="0" err="1" smtClean="0"/>
              <a:t>Benzinli</a:t>
            </a:r>
            <a:r>
              <a:rPr lang="en-US" i="1" dirty="0" smtClean="0"/>
              <a:t> </a:t>
            </a:r>
            <a:r>
              <a:rPr lang="en-US" i="1" dirty="0" err="1" smtClean="0"/>
              <a:t>ichki</a:t>
            </a:r>
            <a:r>
              <a:rPr lang="en-US" i="1" dirty="0" smtClean="0"/>
              <a:t> </a:t>
            </a:r>
            <a:r>
              <a:rPr lang="en-US" i="1" dirty="0" err="1" smtClean="0"/>
              <a:t>yonuv</a:t>
            </a:r>
            <a:r>
              <a:rPr lang="en-US" i="1" dirty="0" smtClean="0"/>
              <a:t> </a:t>
            </a:r>
            <a:r>
              <a:rPr lang="en-US" i="1" dirty="0" err="1" smtClean="0"/>
              <a:t>dvigatelining</a:t>
            </a:r>
            <a:r>
              <a:rPr lang="en-US" i="1" dirty="0" smtClean="0"/>
              <a:t> </a:t>
            </a:r>
            <a:r>
              <a:rPr lang="en-US" i="1" dirty="0" err="1" smtClean="0"/>
              <a:t>ishlash</a:t>
            </a:r>
            <a:r>
              <a:rPr lang="en-US" i="1" dirty="0" smtClean="0"/>
              <a:t> </a:t>
            </a:r>
            <a:r>
              <a:rPr lang="en-US" i="1" dirty="0" err="1" smtClean="0"/>
              <a:t>prinsipi</a:t>
            </a:r>
            <a:endParaRPr lang="ru-RU" dirty="0" smtClean="0"/>
          </a:p>
          <a:p>
            <a:endParaRPr lang="en-US" sz="1200" dirty="0" smtClean="0"/>
          </a:p>
        </p:txBody>
      </p:sp>
    </p:spTree>
    <p:extLst>
      <p:ext uri="{BB962C8B-B14F-4D97-AF65-F5344CB8AC3E}">
        <p14:creationId xmlns:p14="http://schemas.microsoft.com/office/powerpoint/2010/main" val="28612371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pPr algn="ctr"/>
            <a:r>
              <a:rPr lang="en-US" sz="2000" b="1" dirty="0" smtClean="0"/>
              <a:t/>
            </a:r>
            <a:br>
              <a:rPr lang="en-US" sz="2000" b="1" dirty="0" smtClean="0"/>
            </a:br>
            <a:r>
              <a:rPr lang="en-US" sz="2000" b="1" dirty="0"/>
              <a:t/>
            </a:r>
            <a:br>
              <a:rPr lang="en-US" sz="2000" b="1" dirty="0"/>
            </a:br>
            <a:r>
              <a:rPr lang="en-US" sz="2000" b="1" dirty="0" smtClean="0"/>
              <a:t/>
            </a:r>
            <a:br>
              <a:rPr lang="en-US" sz="2000" b="1" dirty="0" smtClean="0"/>
            </a:br>
            <a:r>
              <a:rPr lang="en-US" sz="2000" b="1" dirty="0"/>
              <a:t/>
            </a:r>
            <a:br>
              <a:rPr lang="en-US" sz="2000" b="1" dirty="0"/>
            </a:br>
            <a:r>
              <a:rPr lang="en-US" sz="2000" b="1" dirty="0" smtClean="0"/>
              <a:t/>
            </a:r>
            <a:br>
              <a:rPr lang="en-US" sz="2000" b="1" dirty="0" smtClean="0"/>
            </a:br>
            <a:r>
              <a:rPr lang="en-US" sz="1800" b="1" dirty="0" err="1" smtClean="0"/>
              <a:t>To’rt</a:t>
            </a:r>
            <a:r>
              <a:rPr lang="en-US" sz="1800" b="1" dirty="0" smtClean="0"/>
              <a:t> </a:t>
            </a:r>
            <a:r>
              <a:rPr lang="en-US" sz="1800" b="1" dirty="0" err="1"/>
              <a:t>taktli</a:t>
            </a:r>
            <a:r>
              <a:rPr lang="en-US" sz="1800" b="1" dirty="0"/>
              <a:t> </a:t>
            </a:r>
            <a:r>
              <a:rPr lang="en-US" sz="1800" b="1" dirty="0" err="1"/>
              <a:t>dvigatellar</a:t>
            </a:r>
            <a:r>
              <a:rPr lang="ru-RU" sz="1800" dirty="0"/>
              <a:t/>
            </a:r>
            <a:br>
              <a:rPr lang="ru-RU" sz="1800" dirty="0"/>
            </a:br>
            <a:r>
              <a:rPr lang="en-US" sz="1800" dirty="0" err="1">
                <a:latin typeface="Times New Roman" panose="02020603050405020304" pitchFamily="18" charset="0"/>
                <a:cs typeface="Times New Roman" panose="02020603050405020304" pitchFamily="18" charset="0"/>
              </a:rPr>
              <a:t>Porshenli</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dvigatellar</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ikki</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turga</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tasniflanadi</a:t>
            </a:r>
            <a:r>
              <a:rPr lang="en-US" sz="1800" dirty="0">
                <a:latin typeface="Times New Roman" panose="02020603050405020304" pitchFamily="18" charset="0"/>
                <a:cs typeface="Times New Roman" panose="02020603050405020304" pitchFamily="18" charset="0"/>
              </a:rPr>
              <a:t>, 2 </a:t>
            </a:r>
            <a:r>
              <a:rPr lang="en-US" sz="1800" dirty="0" err="1">
                <a:latin typeface="Times New Roman" panose="02020603050405020304" pitchFamily="18" charset="0"/>
                <a:cs typeface="Times New Roman" panose="02020603050405020304" pitchFamily="18" charset="0"/>
              </a:rPr>
              <a:t>taktli</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va</a:t>
            </a:r>
            <a:r>
              <a:rPr lang="en-US" sz="1800" dirty="0">
                <a:latin typeface="Times New Roman" panose="02020603050405020304" pitchFamily="18" charset="0"/>
                <a:cs typeface="Times New Roman" panose="02020603050405020304" pitchFamily="18" charset="0"/>
              </a:rPr>
              <a:t> 4 </a:t>
            </a:r>
            <a:r>
              <a:rPr lang="en-US" sz="1800" dirty="0" err="1">
                <a:latin typeface="Times New Roman" panose="02020603050405020304" pitchFamily="18" charset="0"/>
                <a:cs typeface="Times New Roman" panose="02020603050405020304" pitchFamily="18" charset="0"/>
              </a:rPr>
              <a:t>taktli</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Dvigatelning</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ishlashi</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yoqilg’i</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va</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havodan</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iborat</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yonuvchi</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aralashma</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yonganda</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sodir</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bo’ladi</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yonuvchi</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aralashma</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yonganda</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porshen</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o’ziga</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kuchni</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qabul</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qiladi</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va</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porshenning</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ilgarilama-qaytma</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harakati</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tirsakli</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valning</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aylanma</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harakatiga</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aylanadi</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Hozirgi</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vaqtda</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deyarli</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barcha</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avtomobillar</a:t>
            </a:r>
            <a:r>
              <a:rPr lang="en-US" sz="1800" dirty="0">
                <a:latin typeface="Times New Roman" panose="02020603050405020304" pitchFamily="18" charset="0"/>
                <a:cs typeface="Times New Roman" panose="02020603050405020304" pitchFamily="18" charset="0"/>
              </a:rPr>
              <a:t> 4 </a:t>
            </a:r>
            <a:r>
              <a:rPr lang="en-US" sz="1800" dirty="0" err="1">
                <a:latin typeface="Times New Roman" panose="02020603050405020304" pitchFamily="18" charset="0"/>
                <a:cs typeface="Times New Roman" panose="02020603050405020304" pitchFamily="18" charset="0"/>
              </a:rPr>
              <a:t>taktli</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dvigatellardan</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foydalanmoqda</a:t>
            </a:r>
            <a:r>
              <a:rPr lang="en-US" sz="1800" dirty="0">
                <a:latin typeface="Times New Roman" panose="02020603050405020304" pitchFamily="18" charset="0"/>
                <a:cs typeface="Times New Roman" panose="02020603050405020304" pitchFamily="18" charset="0"/>
              </a:rPr>
              <a:t>. 4 </a:t>
            </a:r>
            <a:r>
              <a:rPr lang="en-US" sz="1800" dirty="0" err="1">
                <a:latin typeface="Times New Roman" panose="02020603050405020304" pitchFamily="18" charset="0"/>
                <a:cs typeface="Times New Roman" panose="02020603050405020304" pitchFamily="18" charset="0"/>
              </a:rPr>
              <a:t>taktli</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ish</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sikli</a:t>
            </a:r>
            <a:r>
              <a:rPr lang="en-US" sz="1800" dirty="0">
                <a:latin typeface="Times New Roman" panose="02020603050405020304" pitchFamily="18" charset="0"/>
                <a:cs typeface="Times New Roman" panose="02020603050405020304" pitchFamily="18" charset="0"/>
              </a:rPr>
              <a:t> 1867-yilda </a:t>
            </a:r>
            <a:r>
              <a:rPr lang="en-US" sz="1800" dirty="0" err="1">
                <a:latin typeface="Times New Roman" panose="02020603050405020304" pitchFamily="18" charset="0"/>
                <a:cs typeface="Times New Roman" panose="02020603050405020304" pitchFamily="18" charset="0"/>
              </a:rPr>
              <a:t>Nikolaus</a:t>
            </a:r>
            <a:r>
              <a:rPr lang="en-US" sz="1800" dirty="0">
                <a:latin typeface="Times New Roman" panose="02020603050405020304" pitchFamily="18" charset="0"/>
                <a:cs typeface="Times New Roman" panose="02020603050405020304" pitchFamily="18" charset="0"/>
              </a:rPr>
              <a:t> Otto </a:t>
            </a:r>
            <a:r>
              <a:rPr lang="en-US" sz="1800" dirty="0" err="1">
                <a:latin typeface="Times New Roman" panose="02020603050405020304" pitchFamily="18" charset="0"/>
                <a:cs typeface="Times New Roman" panose="02020603050405020304" pitchFamily="18" charset="0"/>
              </a:rPr>
              <a:t>tomonidan</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ixtiro</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qilingan</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shuning</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uchun</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uning</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sharafiga</a:t>
            </a:r>
            <a:r>
              <a:rPr lang="en-US" sz="1800" dirty="0">
                <a:latin typeface="Times New Roman" panose="02020603050405020304" pitchFamily="18" charset="0"/>
                <a:cs typeface="Times New Roman" panose="02020603050405020304" pitchFamily="18" charset="0"/>
              </a:rPr>
              <a:t> Otto </a:t>
            </a:r>
            <a:r>
              <a:rPr lang="en-US" sz="1800" dirty="0" err="1">
                <a:latin typeface="Times New Roman" panose="02020603050405020304" pitchFamily="18" charset="0"/>
                <a:cs typeface="Times New Roman" panose="02020603050405020304" pitchFamily="18" charset="0"/>
              </a:rPr>
              <a:t>sikli</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ataladi</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Grafikdagi</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gorizontal</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o’qi</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yonish</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kamerasi</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ichidagi</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bosimni</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ifodalaydi</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va</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vertikal</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o’q</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esa</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yonish</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kamerasining</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hajmini</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ifodalaydi</a:t>
            </a:r>
            <a:r>
              <a:rPr lang="en-US" sz="1800" dirty="0">
                <a:latin typeface="Times New Roman" panose="02020603050405020304" pitchFamily="18" charset="0"/>
                <a:cs typeface="Times New Roman" panose="02020603050405020304" pitchFamily="18" charset="0"/>
              </a:rPr>
              <a:t>. </a:t>
            </a:r>
            <a:r>
              <a:rPr lang="ru-RU" sz="1800" dirty="0">
                <a:latin typeface="Times New Roman" panose="02020603050405020304" pitchFamily="18" charset="0"/>
                <a:cs typeface="Times New Roman" panose="02020603050405020304" pitchFamily="18" charset="0"/>
              </a:rPr>
              <a:t/>
            </a:r>
            <a:br>
              <a:rPr lang="ru-RU" sz="1800" dirty="0">
                <a:latin typeface="Times New Roman" panose="02020603050405020304" pitchFamily="18" charset="0"/>
                <a:cs typeface="Times New Roman" panose="02020603050405020304" pitchFamily="18" charset="0"/>
              </a:rPr>
            </a:br>
            <a:r>
              <a:rPr lang="en-US" sz="2000" b="1" dirty="0">
                <a:latin typeface="Times New Roman" panose="02020603050405020304" pitchFamily="18" charset="0"/>
                <a:cs typeface="Times New Roman" panose="02020603050405020304" pitchFamily="18" charset="0"/>
              </a:rPr>
              <a:t> </a:t>
            </a:r>
            <a:r>
              <a:rPr lang="ru-RU" sz="2000" dirty="0">
                <a:latin typeface="Times New Roman" panose="02020603050405020304" pitchFamily="18" charset="0"/>
                <a:cs typeface="Times New Roman" panose="02020603050405020304" pitchFamily="18" charset="0"/>
              </a:rPr>
              <a:t/>
            </a:r>
            <a:br>
              <a:rPr lang="ru-RU" sz="2000" dirty="0">
                <a:latin typeface="Times New Roman" panose="02020603050405020304" pitchFamily="18" charset="0"/>
                <a:cs typeface="Times New Roman" panose="02020603050405020304" pitchFamily="18" charset="0"/>
              </a:rPr>
            </a:br>
            <a:endParaRPr lang="ru-RU" sz="2000" dirty="0">
              <a:latin typeface="Times New Roman" panose="02020603050405020304" pitchFamily="18" charset="0"/>
              <a:cs typeface="Times New Roman" panose="02020603050405020304" pitchFamily="18" charset="0"/>
            </a:endParaRPr>
          </a:p>
        </p:txBody>
      </p:sp>
      <p:pic>
        <p:nvPicPr>
          <p:cNvPr id="2051" name="그림 9" descr="Slide3"/>
          <p:cNvPicPr>
            <a:picLocks noChangeAspect="1" noChangeArrowheads="1"/>
          </p:cNvPicPr>
          <p:nvPr/>
        </p:nvPicPr>
        <p:blipFill>
          <a:blip r:embed="rId2">
            <a:extLst>
              <a:ext uri="{28A0092B-C50C-407E-A947-70E740481C1C}">
                <a14:useLocalDpi xmlns:a14="http://schemas.microsoft.com/office/drawing/2010/main" val="0"/>
              </a:ext>
            </a:extLst>
          </a:blip>
          <a:srcRect t="17110"/>
          <a:stretch>
            <a:fillRect/>
          </a:stretch>
        </p:blipFill>
        <p:spPr bwMode="auto">
          <a:xfrm>
            <a:off x="1613755" y="2373923"/>
            <a:ext cx="8989768" cy="39477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929918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430823"/>
            <a:ext cx="10515600" cy="5746140"/>
          </a:xfrm>
        </p:spPr>
        <p:txBody>
          <a:bodyPr>
            <a:normAutofit fontScale="77500" lnSpcReduction="20000"/>
          </a:bodyPr>
          <a:lstStyle/>
          <a:p>
            <a:r>
              <a:rPr lang="en-US" dirty="0" err="1"/>
              <a:t>Grafikdagi</a:t>
            </a:r>
            <a:r>
              <a:rPr lang="en-US" dirty="0"/>
              <a:t> </a:t>
            </a:r>
            <a:r>
              <a:rPr lang="en-US" dirty="0" err="1"/>
              <a:t>to’rt</a:t>
            </a:r>
            <a:r>
              <a:rPr lang="en-US" dirty="0"/>
              <a:t> </a:t>
            </a:r>
            <a:r>
              <a:rPr lang="en-US" dirty="0" err="1"/>
              <a:t>chiziqlar</a:t>
            </a:r>
            <a:r>
              <a:rPr lang="en-US" dirty="0"/>
              <a:t>:</a:t>
            </a:r>
            <a:endParaRPr lang="ru-RU" dirty="0"/>
          </a:p>
          <a:p>
            <a:r>
              <a:rPr lang="en-US" dirty="0"/>
              <a:t>1. </a:t>
            </a:r>
            <a:r>
              <a:rPr lang="en-US" dirty="0" err="1"/>
              <a:t>Kiritish</a:t>
            </a:r>
            <a:r>
              <a:rPr lang="en-US" dirty="0"/>
              <a:t> </a:t>
            </a:r>
            <a:r>
              <a:rPr lang="en-US" dirty="0" err="1"/>
              <a:t>takti</a:t>
            </a:r>
            <a:r>
              <a:rPr lang="en-US" dirty="0"/>
              <a:t> (A-B):  </a:t>
            </a:r>
            <a:endParaRPr lang="ru-RU" dirty="0"/>
          </a:p>
          <a:p>
            <a:r>
              <a:rPr lang="en-US" dirty="0" err="1"/>
              <a:t>Porshen</a:t>
            </a:r>
            <a:r>
              <a:rPr lang="en-US" dirty="0"/>
              <a:t> </a:t>
            </a:r>
            <a:r>
              <a:rPr lang="en-US" dirty="0" err="1"/>
              <a:t>yuqoridan</a:t>
            </a:r>
            <a:r>
              <a:rPr lang="en-US" dirty="0"/>
              <a:t> </a:t>
            </a:r>
            <a:r>
              <a:rPr lang="en-US" dirty="0" err="1"/>
              <a:t>pastga</a:t>
            </a:r>
            <a:r>
              <a:rPr lang="en-US" dirty="0"/>
              <a:t> </a:t>
            </a:r>
            <a:r>
              <a:rPr lang="en-US" dirty="0" err="1"/>
              <a:t>harakatlanadi</a:t>
            </a:r>
            <a:r>
              <a:rPr lang="en-US" dirty="0"/>
              <a:t>, </a:t>
            </a:r>
            <a:r>
              <a:rPr lang="en-US" dirty="0" err="1"/>
              <a:t>bu</a:t>
            </a:r>
            <a:r>
              <a:rPr lang="en-US" dirty="0"/>
              <a:t> </a:t>
            </a:r>
            <a:r>
              <a:rPr lang="en-US" dirty="0" err="1"/>
              <a:t>paytda</a:t>
            </a:r>
            <a:r>
              <a:rPr lang="en-US" dirty="0"/>
              <a:t> </a:t>
            </a:r>
            <a:r>
              <a:rPr lang="en-US" dirty="0" err="1"/>
              <a:t>kiritish</a:t>
            </a:r>
            <a:r>
              <a:rPr lang="en-US" dirty="0"/>
              <a:t> </a:t>
            </a:r>
            <a:r>
              <a:rPr lang="en-US" dirty="0" err="1"/>
              <a:t>klapani</a:t>
            </a:r>
            <a:r>
              <a:rPr lang="en-US" dirty="0"/>
              <a:t> </a:t>
            </a:r>
            <a:r>
              <a:rPr lang="en-US" dirty="0" err="1"/>
              <a:t>ochiq</a:t>
            </a:r>
            <a:r>
              <a:rPr lang="en-US" dirty="0"/>
              <a:t>. </a:t>
            </a:r>
            <a:r>
              <a:rPr lang="en-US" dirty="0" err="1"/>
              <a:t>Benzinli</a:t>
            </a:r>
            <a:r>
              <a:rPr lang="en-US" dirty="0"/>
              <a:t> </a:t>
            </a:r>
            <a:r>
              <a:rPr lang="en-US" dirty="0" err="1"/>
              <a:t>dvigatellarda</a:t>
            </a:r>
            <a:r>
              <a:rPr lang="en-US" dirty="0"/>
              <a:t> </a:t>
            </a:r>
            <a:r>
              <a:rPr lang="en-US" dirty="0" err="1"/>
              <a:t>silindrga</a:t>
            </a:r>
            <a:r>
              <a:rPr lang="en-US" dirty="0"/>
              <a:t> </a:t>
            </a:r>
            <a:r>
              <a:rPr lang="en-US" dirty="0" err="1"/>
              <a:t>yoqilg’i</a:t>
            </a:r>
            <a:r>
              <a:rPr lang="en-US" dirty="0"/>
              <a:t> </a:t>
            </a:r>
            <a:r>
              <a:rPr lang="en-US" dirty="0" err="1"/>
              <a:t>va</a:t>
            </a:r>
            <a:r>
              <a:rPr lang="en-US" dirty="0"/>
              <a:t> </a:t>
            </a:r>
            <a:r>
              <a:rPr lang="en-US" dirty="0" err="1"/>
              <a:t>havo</a:t>
            </a:r>
            <a:r>
              <a:rPr lang="en-US" dirty="0"/>
              <a:t> </a:t>
            </a:r>
            <a:r>
              <a:rPr lang="en-US" dirty="0" err="1"/>
              <a:t>aralashmasi</a:t>
            </a:r>
            <a:r>
              <a:rPr lang="en-US" dirty="0"/>
              <a:t> </a:t>
            </a:r>
            <a:r>
              <a:rPr lang="en-US" dirty="0" err="1"/>
              <a:t>kiritiladi</a:t>
            </a:r>
            <a:r>
              <a:rPr lang="en-US" dirty="0"/>
              <a:t>. </a:t>
            </a:r>
            <a:r>
              <a:rPr lang="en-US" dirty="0" err="1"/>
              <a:t>Dizel</a:t>
            </a:r>
            <a:r>
              <a:rPr lang="en-US" dirty="0"/>
              <a:t> </a:t>
            </a:r>
            <a:r>
              <a:rPr lang="en-US" dirty="0" err="1"/>
              <a:t>dvigatellarida</a:t>
            </a:r>
            <a:r>
              <a:rPr lang="en-US" dirty="0"/>
              <a:t> </a:t>
            </a:r>
            <a:r>
              <a:rPr lang="en-US" dirty="0" err="1"/>
              <a:t>esa</a:t>
            </a:r>
            <a:r>
              <a:rPr lang="en-US" dirty="0"/>
              <a:t> </a:t>
            </a:r>
            <a:r>
              <a:rPr lang="en-US" dirty="0" err="1"/>
              <a:t>silindrga</a:t>
            </a:r>
            <a:r>
              <a:rPr lang="en-US" dirty="0"/>
              <a:t> </a:t>
            </a:r>
            <a:r>
              <a:rPr lang="en-US" dirty="0" err="1"/>
              <a:t>faqat</a:t>
            </a:r>
            <a:r>
              <a:rPr lang="en-US" dirty="0"/>
              <a:t> </a:t>
            </a:r>
            <a:r>
              <a:rPr lang="en-US" dirty="0" err="1"/>
              <a:t>havo</a:t>
            </a:r>
            <a:r>
              <a:rPr lang="en-US" dirty="0"/>
              <a:t> </a:t>
            </a:r>
            <a:r>
              <a:rPr lang="en-US" dirty="0" err="1"/>
              <a:t>kiritiladi</a:t>
            </a:r>
            <a:r>
              <a:rPr lang="en-US" dirty="0"/>
              <a:t>. </a:t>
            </a:r>
            <a:endParaRPr lang="ru-RU" dirty="0"/>
          </a:p>
          <a:p>
            <a:r>
              <a:rPr lang="en-US" dirty="0"/>
              <a:t>2. </a:t>
            </a:r>
            <a:r>
              <a:rPr lang="en-US" dirty="0" err="1"/>
              <a:t>Siqish</a:t>
            </a:r>
            <a:r>
              <a:rPr lang="en-US" dirty="0"/>
              <a:t> </a:t>
            </a:r>
            <a:r>
              <a:rPr lang="en-US" dirty="0" err="1"/>
              <a:t>takti</a:t>
            </a:r>
            <a:r>
              <a:rPr lang="en-US" dirty="0"/>
              <a:t> (B-C): </a:t>
            </a:r>
            <a:endParaRPr lang="ru-RU" dirty="0"/>
          </a:p>
          <a:p>
            <a:r>
              <a:rPr lang="en-US" dirty="0" err="1"/>
              <a:t>Porshen</a:t>
            </a:r>
            <a:r>
              <a:rPr lang="en-US" dirty="0"/>
              <a:t> </a:t>
            </a:r>
            <a:r>
              <a:rPr lang="en-US" dirty="0" err="1"/>
              <a:t>pastdan</a:t>
            </a:r>
            <a:r>
              <a:rPr lang="en-US" dirty="0"/>
              <a:t> </a:t>
            </a:r>
            <a:r>
              <a:rPr lang="en-US" dirty="0" err="1"/>
              <a:t>yuqoriga</a:t>
            </a:r>
            <a:r>
              <a:rPr lang="en-US" dirty="0"/>
              <a:t> </a:t>
            </a:r>
            <a:r>
              <a:rPr lang="en-US" dirty="0" err="1"/>
              <a:t>harakatlanib</a:t>
            </a:r>
            <a:r>
              <a:rPr lang="en-US" dirty="0"/>
              <a:t> </a:t>
            </a:r>
            <a:r>
              <a:rPr lang="en-US" dirty="0" err="1"/>
              <a:t>yonuvchi</a:t>
            </a:r>
            <a:r>
              <a:rPr lang="en-US" dirty="0"/>
              <a:t> </a:t>
            </a:r>
            <a:r>
              <a:rPr lang="en-US" dirty="0" err="1"/>
              <a:t>aralashmani</a:t>
            </a:r>
            <a:r>
              <a:rPr lang="en-US" dirty="0"/>
              <a:t> </a:t>
            </a:r>
            <a:r>
              <a:rPr lang="en-US" dirty="0" err="1"/>
              <a:t>siqadi</a:t>
            </a:r>
            <a:r>
              <a:rPr lang="en-US" dirty="0"/>
              <a:t>, </a:t>
            </a:r>
            <a:r>
              <a:rPr lang="en-US" dirty="0" err="1"/>
              <a:t>bu</a:t>
            </a:r>
            <a:r>
              <a:rPr lang="en-US" dirty="0"/>
              <a:t> </a:t>
            </a:r>
            <a:r>
              <a:rPr lang="en-US" dirty="0" err="1"/>
              <a:t>paytda</a:t>
            </a:r>
            <a:r>
              <a:rPr lang="en-US" dirty="0"/>
              <a:t> </a:t>
            </a:r>
            <a:r>
              <a:rPr lang="en-US" dirty="0" err="1"/>
              <a:t>yonuvchi</a:t>
            </a:r>
            <a:r>
              <a:rPr lang="en-US" dirty="0"/>
              <a:t> </a:t>
            </a:r>
            <a:r>
              <a:rPr lang="en-US" dirty="0" err="1"/>
              <a:t>aralashmaning</a:t>
            </a:r>
            <a:r>
              <a:rPr lang="en-US" dirty="0"/>
              <a:t> </a:t>
            </a:r>
            <a:r>
              <a:rPr lang="en-US" dirty="0" err="1"/>
              <a:t>bosimi</a:t>
            </a:r>
            <a:r>
              <a:rPr lang="en-US" dirty="0"/>
              <a:t> </a:t>
            </a:r>
            <a:r>
              <a:rPr lang="en-US" dirty="0" err="1"/>
              <a:t>va</a:t>
            </a:r>
            <a:r>
              <a:rPr lang="en-US" dirty="0"/>
              <a:t> </a:t>
            </a:r>
            <a:r>
              <a:rPr lang="en-US" dirty="0" err="1"/>
              <a:t>harorati</a:t>
            </a:r>
            <a:r>
              <a:rPr lang="en-US" dirty="0"/>
              <a:t> </a:t>
            </a:r>
            <a:r>
              <a:rPr lang="en-US" dirty="0" err="1"/>
              <a:t>ortadi</a:t>
            </a:r>
            <a:r>
              <a:rPr lang="en-US" dirty="0"/>
              <a:t>. (Bu </a:t>
            </a:r>
            <a:r>
              <a:rPr lang="en-US" dirty="0" err="1"/>
              <a:t>paytda</a:t>
            </a:r>
            <a:r>
              <a:rPr lang="en-US" dirty="0"/>
              <a:t> </a:t>
            </a:r>
            <a:r>
              <a:rPr lang="en-US" dirty="0" err="1"/>
              <a:t>kiritish</a:t>
            </a:r>
            <a:r>
              <a:rPr lang="en-US" dirty="0"/>
              <a:t> </a:t>
            </a:r>
            <a:r>
              <a:rPr lang="en-US" dirty="0" err="1"/>
              <a:t>va</a:t>
            </a:r>
            <a:r>
              <a:rPr lang="en-US" dirty="0"/>
              <a:t> </a:t>
            </a:r>
            <a:r>
              <a:rPr lang="en-US" dirty="0" err="1"/>
              <a:t>chiqarish</a:t>
            </a:r>
            <a:r>
              <a:rPr lang="en-US" dirty="0"/>
              <a:t> </a:t>
            </a:r>
            <a:r>
              <a:rPr lang="en-US" dirty="0" err="1"/>
              <a:t>klapanlari</a:t>
            </a:r>
            <a:r>
              <a:rPr lang="en-US" dirty="0"/>
              <a:t> </a:t>
            </a:r>
            <a:r>
              <a:rPr lang="en-US" dirty="0" err="1"/>
              <a:t>yopiq</a:t>
            </a:r>
            <a:r>
              <a:rPr lang="en-US" dirty="0"/>
              <a:t>) </a:t>
            </a:r>
            <a:r>
              <a:rPr lang="en-US" dirty="0" err="1"/>
              <a:t>Yoqilg’i</a:t>
            </a:r>
            <a:r>
              <a:rPr lang="en-US" dirty="0"/>
              <a:t> </a:t>
            </a:r>
            <a:r>
              <a:rPr lang="en-US" dirty="0" err="1"/>
              <a:t>issiq</a:t>
            </a:r>
            <a:r>
              <a:rPr lang="en-US" dirty="0"/>
              <a:t> </a:t>
            </a:r>
            <a:r>
              <a:rPr lang="en-US" dirty="0" err="1"/>
              <a:t>havoning</a:t>
            </a:r>
            <a:r>
              <a:rPr lang="en-US" dirty="0"/>
              <a:t> </a:t>
            </a:r>
            <a:r>
              <a:rPr lang="en-US" dirty="0" err="1"/>
              <a:t>hisobiga</a:t>
            </a:r>
            <a:r>
              <a:rPr lang="en-US" dirty="0"/>
              <a:t> </a:t>
            </a:r>
            <a:r>
              <a:rPr lang="en-US" dirty="0" err="1"/>
              <a:t>bug’lanadi</a:t>
            </a:r>
            <a:r>
              <a:rPr lang="en-US" dirty="0"/>
              <a:t>. </a:t>
            </a:r>
            <a:r>
              <a:rPr lang="en-US" dirty="0" err="1"/>
              <a:t>Benzinli</a:t>
            </a:r>
            <a:r>
              <a:rPr lang="en-US" dirty="0"/>
              <a:t> </a:t>
            </a:r>
            <a:r>
              <a:rPr lang="en-US" dirty="0" err="1"/>
              <a:t>dvigatellarda</a:t>
            </a:r>
            <a:r>
              <a:rPr lang="en-US" dirty="0"/>
              <a:t> </a:t>
            </a:r>
            <a:r>
              <a:rPr lang="en-US" dirty="0" err="1"/>
              <a:t>siqish</a:t>
            </a:r>
            <a:r>
              <a:rPr lang="en-US" dirty="0"/>
              <a:t> </a:t>
            </a:r>
            <a:r>
              <a:rPr lang="en-US" dirty="0" err="1"/>
              <a:t>darajasi</a:t>
            </a:r>
            <a:r>
              <a:rPr lang="en-US" dirty="0"/>
              <a:t> 10:1 </a:t>
            </a:r>
            <a:r>
              <a:rPr lang="en-US" dirty="0" err="1"/>
              <a:t>atrofida</a:t>
            </a:r>
            <a:r>
              <a:rPr lang="en-US" dirty="0"/>
              <a:t>, </a:t>
            </a:r>
            <a:r>
              <a:rPr lang="en-US" dirty="0" err="1"/>
              <a:t>dizel</a:t>
            </a:r>
            <a:r>
              <a:rPr lang="en-US" dirty="0"/>
              <a:t> </a:t>
            </a:r>
            <a:r>
              <a:rPr lang="en-US" dirty="0" err="1"/>
              <a:t>dvigatelida</a:t>
            </a:r>
            <a:r>
              <a:rPr lang="en-US" dirty="0"/>
              <a:t> </a:t>
            </a:r>
            <a:r>
              <a:rPr lang="en-US" dirty="0" err="1"/>
              <a:t>esa</a:t>
            </a:r>
            <a:r>
              <a:rPr lang="en-US" dirty="0"/>
              <a:t> u 25:1 </a:t>
            </a:r>
            <a:r>
              <a:rPr lang="en-US" dirty="0" err="1"/>
              <a:t>atrofida</a:t>
            </a:r>
            <a:r>
              <a:rPr lang="en-US" dirty="0"/>
              <a:t> </a:t>
            </a:r>
            <a:r>
              <a:rPr lang="en-US" dirty="0" err="1"/>
              <a:t>bo’ladi</a:t>
            </a:r>
            <a:r>
              <a:rPr lang="en-US" dirty="0"/>
              <a:t>. </a:t>
            </a:r>
            <a:endParaRPr lang="ru-RU" dirty="0"/>
          </a:p>
          <a:p>
            <a:r>
              <a:rPr lang="en-US" dirty="0"/>
              <a:t>3. </a:t>
            </a:r>
            <a:r>
              <a:rPr lang="en-US" dirty="0" err="1"/>
              <a:t>O’t</a:t>
            </a:r>
            <a:r>
              <a:rPr lang="en-US" dirty="0"/>
              <a:t> </a:t>
            </a:r>
            <a:r>
              <a:rPr lang="en-US" dirty="0" err="1"/>
              <a:t>oldirish</a:t>
            </a:r>
            <a:r>
              <a:rPr lang="en-US" dirty="0"/>
              <a:t>/</a:t>
            </a:r>
            <a:r>
              <a:rPr lang="en-US" dirty="0" err="1"/>
              <a:t>yonish</a:t>
            </a:r>
            <a:r>
              <a:rPr lang="en-US" dirty="0"/>
              <a:t> </a:t>
            </a:r>
            <a:r>
              <a:rPr lang="en-US" dirty="0" err="1"/>
              <a:t>takti</a:t>
            </a:r>
            <a:r>
              <a:rPr lang="en-US" dirty="0"/>
              <a:t> (C-D):</a:t>
            </a:r>
            <a:endParaRPr lang="ru-RU" dirty="0"/>
          </a:p>
          <a:p>
            <a:r>
              <a:rPr lang="en-US" dirty="0" err="1"/>
              <a:t>Porshen</a:t>
            </a:r>
            <a:r>
              <a:rPr lang="en-US" dirty="0"/>
              <a:t> </a:t>
            </a:r>
            <a:r>
              <a:rPr lang="en-US" dirty="0" err="1"/>
              <a:t>yuqorida</a:t>
            </a:r>
            <a:r>
              <a:rPr lang="en-US" dirty="0"/>
              <a:t>, </a:t>
            </a:r>
            <a:r>
              <a:rPr lang="en-US" dirty="0" err="1"/>
              <a:t>bu</a:t>
            </a:r>
            <a:r>
              <a:rPr lang="en-US" dirty="0"/>
              <a:t> </a:t>
            </a:r>
            <a:r>
              <a:rPr lang="en-US" dirty="0" err="1"/>
              <a:t>holat</a:t>
            </a:r>
            <a:r>
              <a:rPr lang="en-US" dirty="0"/>
              <a:t> </a:t>
            </a:r>
            <a:r>
              <a:rPr lang="en-US" dirty="0" err="1"/>
              <a:t>porshenning</a:t>
            </a:r>
            <a:r>
              <a:rPr lang="en-US" dirty="0"/>
              <a:t> </a:t>
            </a:r>
            <a:r>
              <a:rPr lang="en-US" dirty="0" err="1"/>
              <a:t>Yuqori</a:t>
            </a:r>
            <a:r>
              <a:rPr lang="en-US" dirty="0"/>
              <a:t> </a:t>
            </a:r>
            <a:r>
              <a:rPr lang="en-US" dirty="0" err="1"/>
              <a:t>Turish</a:t>
            </a:r>
            <a:r>
              <a:rPr lang="en-US" dirty="0"/>
              <a:t> </a:t>
            </a:r>
            <a:r>
              <a:rPr lang="en-US" dirty="0" err="1"/>
              <a:t>Nuqtasi</a:t>
            </a:r>
            <a:r>
              <a:rPr lang="en-US" dirty="0"/>
              <a:t> (</a:t>
            </a:r>
            <a:r>
              <a:rPr lang="en-US" dirty="0" err="1"/>
              <a:t>YuTN</a:t>
            </a:r>
            <a:r>
              <a:rPr lang="en-US" dirty="0"/>
              <a:t>) </a:t>
            </a:r>
            <a:r>
              <a:rPr lang="en-US" dirty="0" err="1"/>
              <a:t>deyiladi</a:t>
            </a:r>
            <a:r>
              <a:rPr lang="en-US" dirty="0"/>
              <a:t>. </a:t>
            </a:r>
            <a:r>
              <a:rPr lang="en-US" dirty="0" err="1"/>
              <a:t>Benzinli</a:t>
            </a:r>
            <a:r>
              <a:rPr lang="en-US" dirty="0"/>
              <a:t> </a:t>
            </a:r>
            <a:r>
              <a:rPr lang="en-US" dirty="0" err="1"/>
              <a:t>dvigatellarda</a:t>
            </a:r>
            <a:r>
              <a:rPr lang="en-US" dirty="0"/>
              <a:t> </a:t>
            </a:r>
            <a:r>
              <a:rPr lang="en-US" dirty="0" err="1"/>
              <a:t>o’t</a:t>
            </a:r>
            <a:r>
              <a:rPr lang="en-US" dirty="0"/>
              <a:t> </a:t>
            </a:r>
            <a:r>
              <a:rPr lang="en-US" dirty="0" err="1"/>
              <a:t>oldirish</a:t>
            </a:r>
            <a:r>
              <a:rPr lang="en-US" dirty="0"/>
              <a:t> </a:t>
            </a:r>
            <a:r>
              <a:rPr lang="en-US" dirty="0" err="1"/>
              <a:t>elektr</a:t>
            </a:r>
            <a:r>
              <a:rPr lang="en-US" dirty="0"/>
              <a:t> </a:t>
            </a:r>
            <a:r>
              <a:rPr lang="en-US" dirty="0" err="1"/>
              <a:t>uchquni</a:t>
            </a:r>
            <a:r>
              <a:rPr lang="en-US" dirty="0"/>
              <a:t> </a:t>
            </a:r>
            <a:r>
              <a:rPr lang="en-US" dirty="0" err="1"/>
              <a:t>yordamida</a:t>
            </a:r>
            <a:r>
              <a:rPr lang="en-US" dirty="0"/>
              <a:t> </a:t>
            </a:r>
            <a:r>
              <a:rPr lang="en-US" dirty="0" err="1"/>
              <a:t>svecha</a:t>
            </a:r>
            <a:r>
              <a:rPr lang="en-US" dirty="0"/>
              <a:t> </a:t>
            </a:r>
            <a:r>
              <a:rPr lang="en-US" dirty="0" err="1"/>
              <a:t>orqali</a:t>
            </a:r>
            <a:r>
              <a:rPr lang="en-US" dirty="0"/>
              <a:t> </a:t>
            </a:r>
            <a:r>
              <a:rPr lang="en-US" dirty="0" err="1"/>
              <a:t>amalga</a:t>
            </a:r>
            <a:r>
              <a:rPr lang="en-US" dirty="0"/>
              <a:t> </a:t>
            </a:r>
            <a:r>
              <a:rPr lang="en-US" dirty="0" err="1"/>
              <a:t>oshiriladi</a:t>
            </a:r>
            <a:r>
              <a:rPr lang="en-US" dirty="0"/>
              <a:t>. </a:t>
            </a:r>
            <a:r>
              <a:rPr lang="en-US" dirty="0" err="1"/>
              <a:t>Dizel</a:t>
            </a:r>
            <a:r>
              <a:rPr lang="en-US" dirty="0"/>
              <a:t> </a:t>
            </a:r>
            <a:r>
              <a:rPr lang="en-US" dirty="0" err="1"/>
              <a:t>dvigatellarida</a:t>
            </a:r>
            <a:r>
              <a:rPr lang="en-US" dirty="0"/>
              <a:t> </a:t>
            </a:r>
            <a:r>
              <a:rPr lang="en-US" dirty="0" err="1"/>
              <a:t>porshen</a:t>
            </a:r>
            <a:r>
              <a:rPr lang="en-US" dirty="0"/>
              <a:t> </a:t>
            </a:r>
            <a:r>
              <a:rPr lang="en-US" dirty="0" err="1"/>
              <a:t>yuqori</a:t>
            </a:r>
            <a:r>
              <a:rPr lang="en-US" dirty="0"/>
              <a:t> </a:t>
            </a:r>
            <a:r>
              <a:rPr lang="en-US" dirty="0" err="1"/>
              <a:t>turish</a:t>
            </a:r>
            <a:r>
              <a:rPr lang="en-US" dirty="0"/>
              <a:t> </a:t>
            </a:r>
            <a:r>
              <a:rPr lang="en-US" dirty="0" err="1"/>
              <a:t>nuqtasiga</a:t>
            </a:r>
            <a:r>
              <a:rPr lang="en-US" dirty="0"/>
              <a:t> (</a:t>
            </a:r>
            <a:r>
              <a:rPr lang="en-US" dirty="0" err="1"/>
              <a:t>YuTN</a:t>
            </a:r>
            <a:r>
              <a:rPr lang="en-US" dirty="0"/>
              <a:t>) </a:t>
            </a:r>
            <a:r>
              <a:rPr lang="en-US" dirty="0" err="1"/>
              <a:t>yetmasdan</a:t>
            </a:r>
            <a:r>
              <a:rPr lang="en-US" dirty="0"/>
              <a:t> </a:t>
            </a:r>
            <a:r>
              <a:rPr lang="en-US" dirty="0" err="1"/>
              <a:t>siqilgan</a:t>
            </a:r>
            <a:r>
              <a:rPr lang="en-US" dirty="0"/>
              <a:t> </a:t>
            </a:r>
            <a:r>
              <a:rPr lang="en-US" dirty="0" err="1"/>
              <a:t>havoga</a:t>
            </a:r>
            <a:r>
              <a:rPr lang="en-US" dirty="0"/>
              <a:t> </a:t>
            </a:r>
            <a:r>
              <a:rPr lang="en-US" dirty="0" err="1"/>
              <a:t>yoqilg’i</a:t>
            </a:r>
            <a:r>
              <a:rPr lang="en-US" dirty="0"/>
              <a:t> </a:t>
            </a:r>
            <a:r>
              <a:rPr lang="en-US" dirty="0" err="1"/>
              <a:t>purkaladi</a:t>
            </a:r>
            <a:r>
              <a:rPr lang="en-US" dirty="0"/>
              <a:t> </a:t>
            </a:r>
            <a:r>
              <a:rPr lang="en-US" dirty="0" err="1"/>
              <a:t>va</a:t>
            </a:r>
            <a:r>
              <a:rPr lang="en-US" dirty="0"/>
              <a:t> </a:t>
            </a:r>
            <a:r>
              <a:rPr lang="en-US" dirty="0" err="1"/>
              <a:t>yonuvchi</a:t>
            </a:r>
            <a:r>
              <a:rPr lang="en-US" dirty="0"/>
              <a:t> </a:t>
            </a:r>
            <a:r>
              <a:rPr lang="en-US" dirty="0" err="1"/>
              <a:t>aralashma</a:t>
            </a:r>
            <a:r>
              <a:rPr lang="en-US" dirty="0"/>
              <a:t> </a:t>
            </a:r>
            <a:r>
              <a:rPr lang="en-US" dirty="0" err="1"/>
              <a:t>alangalanadi</a:t>
            </a:r>
            <a:r>
              <a:rPr lang="en-US" dirty="0"/>
              <a:t>. Bu </a:t>
            </a:r>
            <a:r>
              <a:rPr lang="en-US" dirty="0" err="1"/>
              <a:t>vaqtda</a:t>
            </a:r>
            <a:r>
              <a:rPr lang="en-US" dirty="0"/>
              <a:t> </a:t>
            </a:r>
            <a:r>
              <a:rPr lang="en-US" dirty="0" err="1"/>
              <a:t>yonuvchi</a:t>
            </a:r>
            <a:r>
              <a:rPr lang="en-US" dirty="0"/>
              <a:t> </a:t>
            </a:r>
            <a:r>
              <a:rPr lang="en-US" dirty="0" err="1"/>
              <a:t>to’liq</a:t>
            </a:r>
            <a:r>
              <a:rPr lang="en-US" dirty="0"/>
              <a:t> </a:t>
            </a:r>
            <a:r>
              <a:rPr lang="en-US" dirty="0" err="1"/>
              <a:t>yonmaydi</a:t>
            </a:r>
            <a:r>
              <a:rPr lang="en-US" dirty="0"/>
              <a:t>. </a:t>
            </a:r>
            <a:r>
              <a:rPr lang="en-US" dirty="0" err="1"/>
              <a:t>Natijada</a:t>
            </a:r>
            <a:r>
              <a:rPr lang="en-US" dirty="0"/>
              <a:t>, </a:t>
            </a:r>
            <a:r>
              <a:rPr lang="en-US" dirty="0" err="1"/>
              <a:t>o’t</a:t>
            </a:r>
            <a:r>
              <a:rPr lang="en-US" dirty="0"/>
              <a:t> </a:t>
            </a:r>
            <a:r>
              <a:rPr lang="en-US" dirty="0" err="1"/>
              <a:t>olish</a:t>
            </a:r>
            <a:r>
              <a:rPr lang="en-US" dirty="0"/>
              <a:t> </a:t>
            </a:r>
            <a:r>
              <a:rPr lang="en-US" dirty="0" err="1"/>
              <a:t>hisobiga</a:t>
            </a:r>
            <a:r>
              <a:rPr lang="en-US" dirty="0"/>
              <a:t> </a:t>
            </a:r>
            <a:r>
              <a:rPr lang="en-US" dirty="0" err="1"/>
              <a:t>juda</a:t>
            </a:r>
            <a:r>
              <a:rPr lang="en-US" dirty="0"/>
              <a:t> </a:t>
            </a:r>
            <a:r>
              <a:rPr lang="en-US" dirty="0" err="1"/>
              <a:t>qisqa</a:t>
            </a:r>
            <a:r>
              <a:rPr lang="en-US" dirty="0"/>
              <a:t> </a:t>
            </a:r>
            <a:r>
              <a:rPr lang="en-US" dirty="0" err="1"/>
              <a:t>vaqtda</a:t>
            </a:r>
            <a:r>
              <a:rPr lang="en-US" dirty="0"/>
              <a:t> </a:t>
            </a:r>
            <a:r>
              <a:rPr lang="en-US" dirty="0" err="1"/>
              <a:t>silindr</a:t>
            </a:r>
            <a:r>
              <a:rPr lang="en-US" dirty="0"/>
              <a:t> </a:t>
            </a:r>
            <a:r>
              <a:rPr lang="en-US" dirty="0" err="1"/>
              <a:t>ichida</a:t>
            </a:r>
            <a:r>
              <a:rPr lang="en-US" dirty="0"/>
              <a:t> </a:t>
            </a:r>
            <a:r>
              <a:rPr lang="en-US" dirty="0" err="1"/>
              <a:t>bosim</a:t>
            </a:r>
            <a:r>
              <a:rPr lang="en-US" dirty="0"/>
              <a:t> </a:t>
            </a:r>
            <a:r>
              <a:rPr lang="en-US" dirty="0" err="1"/>
              <a:t>ortib</a:t>
            </a:r>
            <a:r>
              <a:rPr lang="en-US" dirty="0"/>
              <a:t> </a:t>
            </a:r>
            <a:r>
              <a:rPr lang="en-US" dirty="0" err="1"/>
              <a:t>ketadi</a:t>
            </a:r>
            <a:r>
              <a:rPr lang="en-US" dirty="0"/>
              <a:t>. </a:t>
            </a:r>
            <a:r>
              <a:rPr lang="en-US" dirty="0" err="1"/>
              <a:t>Gazlar</a:t>
            </a:r>
            <a:r>
              <a:rPr lang="en-US" dirty="0"/>
              <a:t> </a:t>
            </a:r>
            <a:r>
              <a:rPr lang="en-US" dirty="0" err="1"/>
              <a:t>bosimi</a:t>
            </a:r>
            <a:r>
              <a:rPr lang="en-US" dirty="0"/>
              <a:t> </a:t>
            </a:r>
            <a:r>
              <a:rPr lang="en-US" dirty="0" err="1"/>
              <a:t>ortib</a:t>
            </a:r>
            <a:r>
              <a:rPr lang="en-US" dirty="0"/>
              <a:t> </a:t>
            </a:r>
            <a:r>
              <a:rPr lang="en-US" dirty="0" err="1"/>
              <a:t>porshenni</a:t>
            </a:r>
            <a:r>
              <a:rPr lang="en-US" dirty="0"/>
              <a:t> </a:t>
            </a:r>
            <a:r>
              <a:rPr lang="en-US" dirty="0" err="1"/>
              <a:t>pastga</a:t>
            </a:r>
            <a:r>
              <a:rPr lang="en-US" dirty="0"/>
              <a:t> </a:t>
            </a:r>
            <a:r>
              <a:rPr lang="en-US" dirty="0" err="1"/>
              <a:t>harakatlantiradi</a:t>
            </a:r>
            <a:r>
              <a:rPr lang="en-US" dirty="0"/>
              <a:t>. </a:t>
            </a:r>
            <a:endParaRPr lang="ru-RU" dirty="0"/>
          </a:p>
          <a:p>
            <a:r>
              <a:rPr lang="en-US" dirty="0"/>
              <a:t> 	4. </a:t>
            </a:r>
            <a:r>
              <a:rPr lang="en-US" dirty="0" err="1"/>
              <a:t>Chiqarish</a:t>
            </a:r>
            <a:r>
              <a:rPr lang="en-US" dirty="0"/>
              <a:t> </a:t>
            </a:r>
            <a:r>
              <a:rPr lang="en-US" dirty="0" err="1"/>
              <a:t>takti</a:t>
            </a:r>
            <a:r>
              <a:rPr lang="en-US" dirty="0"/>
              <a:t>. (D-E): </a:t>
            </a:r>
            <a:endParaRPr lang="ru-RU" dirty="0"/>
          </a:p>
          <a:p>
            <a:r>
              <a:rPr lang="en-US" dirty="0" err="1"/>
              <a:t>Porshen</a:t>
            </a:r>
            <a:r>
              <a:rPr lang="en-US" dirty="0"/>
              <a:t> </a:t>
            </a:r>
            <a:r>
              <a:rPr lang="en-US" dirty="0" err="1"/>
              <a:t>pastda</a:t>
            </a:r>
            <a:r>
              <a:rPr lang="en-US" dirty="0"/>
              <a:t>, </a:t>
            </a:r>
            <a:r>
              <a:rPr lang="en-US" dirty="0" err="1"/>
              <a:t>bu</a:t>
            </a:r>
            <a:r>
              <a:rPr lang="en-US" dirty="0"/>
              <a:t> </a:t>
            </a:r>
            <a:r>
              <a:rPr lang="en-US" dirty="0" err="1"/>
              <a:t>holat</a:t>
            </a:r>
            <a:r>
              <a:rPr lang="en-US" dirty="0"/>
              <a:t> </a:t>
            </a:r>
            <a:r>
              <a:rPr lang="en-US" dirty="0" err="1"/>
              <a:t>porshenning</a:t>
            </a:r>
            <a:r>
              <a:rPr lang="en-US" dirty="0"/>
              <a:t> </a:t>
            </a:r>
            <a:r>
              <a:rPr lang="en-US" dirty="0" err="1"/>
              <a:t>Pastki</a:t>
            </a:r>
            <a:r>
              <a:rPr lang="en-US" dirty="0"/>
              <a:t> </a:t>
            </a:r>
            <a:r>
              <a:rPr lang="en-US" dirty="0" err="1"/>
              <a:t>Turish</a:t>
            </a:r>
            <a:r>
              <a:rPr lang="en-US" dirty="0"/>
              <a:t> </a:t>
            </a:r>
            <a:r>
              <a:rPr lang="en-US" dirty="0" err="1"/>
              <a:t>Nuqtasi</a:t>
            </a:r>
            <a:r>
              <a:rPr lang="en-US" dirty="0"/>
              <a:t> (PTN) </a:t>
            </a:r>
            <a:r>
              <a:rPr lang="en-US" dirty="0" err="1"/>
              <a:t>deyiladi</a:t>
            </a:r>
            <a:r>
              <a:rPr lang="en-US" dirty="0"/>
              <a:t>, </a:t>
            </a:r>
            <a:r>
              <a:rPr lang="en-US" dirty="0" err="1"/>
              <a:t>porshen</a:t>
            </a:r>
            <a:r>
              <a:rPr lang="en-US" dirty="0"/>
              <a:t> </a:t>
            </a:r>
            <a:r>
              <a:rPr lang="en-US" dirty="0" err="1"/>
              <a:t>pastda</a:t>
            </a:r>
            <a:r>
              <a:rPr lang="en-US" dirty="0"/>
              <a:t> </a:t>
            </a:r>
            <a:r>
              <a:rPr lang="en-US" dirty="0" err="1"/>
              <a:t>yuqoriga</a:t>
            </a:r>
            <a:r>
              <a:rPr lang="en-US" dirty="0"/>
              <a:t> </a:t>
            </a:r>
            <a:r>
              <a:rPr lang="en-US" dirty="0" err="1"/>
              <a:t>harakatlanadi</a:t>
            </a:r>
            <a:r>
              <a:rPr lang="en-US" dirty="0"/>
              <a:t>, </a:t>
            </a:r>
            <a:r>
              <a:rPr lang="en-US" dirty="0" err="1"/>
              <a:t>chiqarish</a:t>
            </a:r>
            <a:r>
              <a:rPr lang="en-US" dirty="0"/>
              <a:t> </a:t>
            </a:r>
            <a:r>
              <a:rPr lang="en-US" dirty="0" err="1"/>
              <a:t>klapani</a:t>
            </a:r>
            <a:r>
              <a:rPr lang="en-US" dirty="0"/>
              <a:t> </a:t>
            </a:r>
            <a:r>
              <a:rPr lang="en-US" dirty="0" err="1"/>
              <a:t>ochiq</a:t>
            </a:r>
            <a:r>
              <a:rPr lang="en-US" dirty="0"/>
              <a:t> </a:t>
            </a:r>
            <a:r>
              <a:rPr lang="en-US" dirty="0" err="1"/>
              <a:t>va</a:t>
            </a:r>
            <a:r>
              <a:rPr lang="en-US" dirty="0"/>
              <a:t> </a:t>
            </a:r>
            <a:r>
              <a:rPr lang="en-US" dirty="0" err="1"/>
              <a:t>ish</a:t>
            </a:r>
            <a:r>
              <a:rPr lang="en-US" dirty="0"/>
              <a:t> </a:t>
            </a:r>
            <a:r>
              <a:rPr lang="en-US" dirty="0" err="1"/>
              <a:t>bajargan</a:t>
            </a:r>
            <a:r>
              <a:rPr lang="en-US" dirty="0"/>
              <a:t> </a:t>
            </a:r>
            <a:r>
              <a:rPr lang="en-US" dirty="0" err="1"/>
              <a:t>gazlar</a:t>
            </a:r>
            <a:r>
              <a:rPr lang="en-US" dirty="0"/>
              <a:t> </a:t>
            </a:r>
            <a:r>
              <a:rPr lang="en-US" dirty="0" err="1"/>
              <a:t>chiqarish</a:t>
            </a:r>
            <a:r>
              <a:rPr lang="en-US" dirty="0"/>
              <a:t> </a:t>
            </a:r>
            <a:r>
              <a:rPr lang="en-US" dirty="0" err="1"/>
              <a:t>quvurlari</a:t>
            </a:r>
            <a:r>
              <a:rPr lang="en-US" dirty="0"/>
              <a:t> </a:t>
            </a:r>
            <a:r>
              <a:rPr lang="en-US" dirty="0" err="1"/>
              <a:t>orqali</a:t>
            </a:r>
            <a:r>
              <a:rPr lang="en-US" dirty="0"/>
              <a:t> </a:t>
            </a:r>
            <a:r>
              <a:rPr lang="en-US" dirty="0" err="1"/>
              <a:t>tashqariga</a:t>
            </a:r>
            <a:r>
              <a:rPr lang="en-US" dirty="0"/>
              <a:t> </a:t>
            </a:r>
            <a:r>
              <a:rPr lang="en-US" dirty="0" err="1"/>
              <a:t>chiqarib</a:t>
            </a:r>
            <a:r>
              <a:rPr lang="en-US" dirty="0"/>
              <a:t> </a:t>
            </a:r>
            <a:r>
              <a:rPr lang="en-US" dirty="0" err="1"/>
              <a:t>yuboriladi</a:t>
            </a:r>
            <a:r>
              <a:rPr lang="en-US" dirty="0"/>
              <a:t>. </a:t>
            </a:r>
            <a:endParaRPr lang="ru-RU" dirty="0"/>
          </a:p>
          <a:p>
            <a:r>
              <a:rPr lang="en-US" dirty="0" err="1"/>
              <a:t>Dvigatel</a:t>
            </a:r>
            <a:r>
              <a:rPr lang="en-US" dirty="0"/>
              <a:t> </a:t>
            </a:r>
            <a:r>
              <a:rPr lang="en-US" dirty="0" err="1"/>
              <a:t>yangi</a:t>
            </a:r>
            <a:r>
              <a:rPr lang="en-US" dirty="0"/>
              <a:t> </a:t>
            </a:r>
            <a:r>
              <a:rPr lang="en-US" dirty="0" err="1"/>
              <a:t>sikllarni</a:t>
            </a:r>
            <a:r>
              <a:rPr lang="en-US" dirty="0"/>
              <a:t> </a:t>
            </a:r>
            <a:r>
              <a:rPr lang="en-US" dirty="0" err="1"/>
              <a:t>bajarish</a:t>
            </a:r>
            <a:r>
              <a:rPr lang="en-US" dirty="0"/>
              <a:t> </a:t>
            </a:r>
            <a:r>
              <a:rPr lang="en-US" dirty="0" err="1"/>
              <a:t>uchun</a:t>
            </a:r>
            <a:r>
              <a:rPr lang="en-US" dirty="0"/>
              <a:t> </a:t>
            </a:r>
            <a:r>
              <a:rPr lang="en-US" dirty="0" err="1"/>
              <a:t>tayyor</a:t>
            </a:r>
            <a:r>
              <a:rPr lang="en-US" dirty="0"/>
              <a:t>, </a:t>
            </a:r>
            <a:r>
              <a:rPr lang="en-US" dirty="0" err="1"/>
              <a:t>endi</a:t>
            </a:r>
            <a:r>
              <a:rPr lang="en-US" dirty="0"/>
              <a:t> u </a:t>
            </a:r>
            <a:r>
              <a:rPr lang="en-US" dirty="0" err="1"/>
              <a:t>havo</a:t>
            </a:r>
            <a:r>
              <a:rPr lang="en-US" dirty="0"/>
              <a:t> </a:t>
            </a:r>
            <a:r>
              <a:rPr lang="en-US" dirty="0" err="1"/>
              <a:t>va</a:t>
            </a:r>
            <a:r>
              <a:rPr lang="en-US" dirty="0"/>
              <a:t> </a:t>
            </a:r>
            <a:r>
              <a:rPr lang="en-US" dirty="0" err="1"/>
              <a:t>gaz</a:t>
            </a:r>
            <a:r>
              <a:rPr lang="en-US" dirty="0"/>
              <a:t> </a:t>
            </a:r>
            <a:r>
              <a:rPr lang="en-US" dirty="0" err="1"/>
              <a:t>aralashmasidan</a:t>
            </a:r>
            <a:r>
              <a:rPr lang="en-US" dirty="0"/>
              <a:t> </a:t>
            </a:r>
            <a:r>
              <a:rPr lang="en-US" dirty="0" err="1"/>
              <a:t>iborat</a:t>
            </a:r>
            <a:r>
              <a:rPr lang="en-US" dirty="0"/>
              <a:t> </a:t>
            </a:r>
            <a:r>
              <a:rPr lang="en-US" dirty="0" err="1"/>
              <a:t>yana</a:t>
            </a:r>
            <a:r>
              <a:rPr lang="en-US" dirty="0"/>
              <a:t> </a:t>
            </a:r>
            <a:r>
              <a:rPr lang="en-US" dirty="0" err="1"/>
              <a:t>bir</a:t>
            </a:r>
            <a:r>
              <a:rPr lang="en-US" dirty="0"/>
              <a:t> </a:t>
            </a:r>
            <a:r>
              <a:rPr lang="en-US" dirty="0" err="1"/>
              <a:t>zaryadni</a:t>
            </a:r>
            <a:r>
              <a:rPr lang="en-US" dirty="0"/>
              <a:t> </a:t>
            </a:r>
            <a:r>
              <a:rPr lang="en-US" dirty="0" err="1"/>
              <a:t>qabul</a:t>
            </a:r>
            <a:r>
              <a:rPr lang="en-US" dirty="0"/>
              <a:t> </a:t>
            </a:r>
            <a:r>
              <a:rPr lang="en-US" dirty="0" err="1"/>
              <a:t>qila</a:t>
            </a:r>
            <a:r>
              <a:rPr lang="en-US" dirty="0"/>
              <a:t> </a:t>
            </a:r>
            <a:r>
              <a:rPr lang="en-US" dirty="0" err="1"/>
              <a:t>oladi</a:t>
            </a:r>
            <a:r>
              <a:rPr lang="en-US" dirty="0"/>
              <a:t>. </a:t>
            </a:r>
            <a:endParaRPr lang="ru-RU" dirty="0"/>
          </a:p>
          <a:p>
            <a:endParaRPr lang="ru-RU" dirty="0"/>
          </a:p>
        </p:txBody>
      </p:sp>
    </p:spTree>
    <p:extLst>
      <p:ext uri="{BB962C8B-B14F-4D97-AF65-F5344CB8AC3E}">
        <p14:creationId xmlns:p14="http://schemas.microsoft.com/office/powerpoint/2010/main" val="8032321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64577" y="0"/>
            <a:ext cx="10515600" cy="1325563"/>
          </a:xfrm>
        </p:spPr>
        <p:txBody>
          <a:bodyPr/>
          <a:lstStyle/>
          <a:p>
            <a:pPr algn="ctr"/>
            <a:r>
              <a:rPr lang="en-US" b="1" dirty="0" err="1" smtClean="0"/>
              <a:t>Dvigatellarning</a:t>
            </a:r>
            <a:r>
              <a:rPr lang="en-US" b="1" dirty="0" smtClean="0"/>
              <a:t> </a:t>
            </a:r>
            <a:r>
              <a:rPr lang="en-US" b="1" dirty="0" err="1"/>
              <a:t>tasniflanishi</a:t>
            </a:r>
            <a:r>
              <a:rPr lang="en-US" dirty="0"/>
              <a:t> </a:t>
            </a:r>
            <a:endParaRPr lang="ru-RU" dirty="0"/>
          </a:p>
        </p:txBody>
      </p:sp>
      <p:pic>
        <p:nvPicPr>
          <p:cNvPr id="3075" name="그림 7" descr="Slide4"/>
          <p:cNvPicPr>
            <a:picLocks noChangeAspect="1" noChangeArrowheads="1"/>
          </p:cNvPicPr>
          <p:nvPr/>
        </p:nvPicPr>
        <p:blipFill>
          <a:blip r:embed="rId2">
            <a:extLst>
              <a:ext uri="{28A0092B-C50C-407E-A947-70E740481C1C}">
                <a14:useLocalDpi xmlns:a14="http://schemas.microsoft.com/office/drawing/2010/main" val="0"/>
              </a:ext>
            </a:extLst>
          </a:blip>
          <a:srcRect l="2180" t="11406" r="1247"/>
          <a:stretch>
            <a:fillRect/>
          </a:stretch>
        </p:blipFill>
        <p:spPr bwMode="auto">
          <a:xfrm>
            <a:off x="1345223" y="1367908"/>
            <a:ext cx="10410091" cy="48915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Прямоугольник 3"/>
          <p:cNvSpPr/>
          <p:nvPr/>
        </p:nvSpPr>
        <p:spPr>
          <a:xfrm>
            <a:off x="4447148" y="6123543"/>
            <a:ext cx="2717411" cy="369332"/>
          </a:xfrm>
          <a:prstGeom prst="rect">
            <a:avLst/>
          </a:prstGeom>
        </p:spPr>
        <p:txBody>
          <a:bodyPr wrap="none">
            <a:spAutoFit/>
          </a:bodyPr>
          <a:lstStyle/>
          <a:p>
            <a:r>
              <a:rPr lang="en-US" i="1" kern="100" dirty="0">
                <a:latin typeface="Times New Roman" panose="02020603050405020304" pitchFamily="18" charset="0"/>
                <a:ea typeface="Malgun Gothic" panose="020B0503020000020004" pitchFamily="34" charset="-127"/>
              </a:rPr>
              <a:t>. </a:t>
            </a:r>
            <a:r>
              <a:rPr lang="en-US" i="1" kern="100" dirty="0" err="1">
                <a:latin typeface="Times New Roman" panose="02020603050405020304" pitchFamily="18" charset="0"/>
                <a:ea typeface="Malgun Gothic" panose="020B0503020000020004" pitchFamily="34" charset="-127"/>
              </a:rPr>
              <a:t>Dvigatellarning</a:t>
            </a:r>
            <a:r>
              <a:rPr lang="en-US" i="1" kern="100" dirty="0">
                <a:latin typeface="Times New Roman" panose="02020603050405020304" pitchFamily="18" charset="0"/>
                <a:ea typeface="Malgun Gothic" panose="020B0503020000020004" pitchFamily="34" charset="-127"/>
              </a:rPr>
              <a:t> </a:t>
            </a:r>
            <a:r>
              <a:rPr lang="en-US" i="1" kern="100" dirty="0" err="1">
                <a:latin typeface="Times New Roman" panose="02020603050405020304" pitchFamily="18" charset="0"/>
                <a:ea typeface="Malgun Gothic" panose="020B0503020000020004" pitchFamily="34" charset="-127"/>
              </a:rPr>
              <a:t>tasniflari</a:t>
            </a:r>
            <a:r>
              <a:rPr lang="en-US" sz="1200" i="1" kern="100" dirty="0" smtClean="0">
                <a:effectLst/>
                <a:latin typeface="Times New Roman" panose="02020603050405020304" pitchFamily="18" charset="0"/>
                <a:ea typeface="Malgun Gothic" panose="020B0503020000020004" pitchFamily="34" charset="-127"/>
              </a:rPr>
              <a:t> </a:t>
            </a:r>
            <a:endParaRPr lang="ru-RU" dirty="0"/>
          </a:p>
        </p:txBody>
      </p:sp>
    </p:spTree>
    <p:extLst>
      <p:ext uri="{BB962C8B-B14F-4D97-AF65-F5344CB8AC3E}">
        <p14:creationId xmlns:p14="http://schemas.microsoft.com/office/powerpoint/2010/main" val="25079240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158262"/>
            <a:ext cx="10515600" cy="6018701"/>
          </a:xfrm>
        </p:spPr>
        <p:txBody>
          <a:bodyPr>
            <a:normAutofit fontScale="85000" lnSpcReduction="20000"/>
          </a:bodyPr>
          <a:lstStyle/>
          <a:p>
            <a:r>
              <a:rPr lang="en-US" dirty="0" err="1">
                <a:latin typeface="Times New Roman" panose="02020603050405020304" pitchFamily="18" charset="0"/>
                <a:cs typeface="Times New Roman" panose="02020603050405020304" pitchFamily="18" charset="0"/>
              </a:rPr>
              <a:t>Dvigatellar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quyidagicha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tasniflanadi</a:t>
            </a:r>
            <a:r>
              <a:rPr lang="en-US" dirty="0">
                <a:latin typeface="Times New Roman" panose="02020603050405020304" pitchFamily="18" charset="0"/>
                <a:cs typeface="Times New Roman" panose="02020603050405020304" pitchFamily="18" charset="0"/>
              </a:rPr>
              <a:t>: </a:t>
            </a:r>
            <a:endParaRPr lang="ru-RU" dirty="0">
              <a:latin typeface="Times New Roman" panose="02020603050405020304" pitchFamily="18" charset="0"/>
              <a:cs typeface="Times New Roman" panose="02020603050405020304" pitchFamily="18" charset="0"/>
            </a:endParaRPr>
          </a:p>
          <a:p>
            <a:pPr lvl="0"/>
            <a:r>
              <a:rPr lang="en-US" dirty="0" err="1">
                <a:latin typeface="Times New Roman" panose="02020603050405020304" pitchFamily="18" charset="0"/>
                <a:cs typeface="Times New Roman" panose="02020603050405020304" pitchFamily="18" charset="0"/>
              </a:rPr>
              <a:t>Ishlash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prinsipi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bo’yicha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Benzinli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elektr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yordamida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o’t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oldiradigan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dvigatel</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yoki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Dizel</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siqilishidan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o’t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oladigan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dvigatel</a:t>
            </a:r>
            <a:r>
              <a:rPr lang="en-US" dirty="0">
                <a:latin typeface="Times New Roman" panose="02020603050405020304" pitchFamily="18" charset="0"/>
                <a:cs typeface="Times New Roman" panose="02020603050405020304" pitchFamily="18" charset="0"/>
              </a:rPr>
              <a:t>),</a:t>
            </a:r>
            <a:endParaRPr lang="ru-RU" dirty="0">
              <a:latin typeface="Times New Roman" panose="02020603050405020304" pitchFamily="18" charset="0"/>
              <a:cs typeface="Times New Roman" panose="02020603050405020304" pitchFamily="18" charset="0"/>
            </a:endParaRPr>
          </a:p>
          <a:p>
            <a:pPr lvl="0"/>
            <a:r>
              <a:rPr lang="en-US" dirty="0" err="1">
                <a:latin typeface="Times New Roman" panose="02020603050405020304" pitchFamily="18" charset="0"/>
                <a:cs typeface="Times New Roman" panose="02020603050405020304" pitchFamily="18" charset="0"/>
              </a:rPr>
              <a:t>Sovitish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Suyuqlik</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yoki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havo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yordamida</a:t>
            </a:r>
            <a:r>
              <a:rPr lang="en-US" dirty="0">
                <a:latin typeface="Times New Roman" panose="02020603050405020304" pitchFamily="18" charset="0"/>
                <a:cs typeface="Times New Roman" panose="02020603050405020304" pitchFamily="18" charset="0"/>
              </a:rPr>
              <a:t>,</a:t>
            </a:r>
            <a:endParaRPr lang="ru-RU" dirty="0">
              <a:latin typeface="Times New Roman" panose="02020603050405020304" pitchFamily="18" charset="0"/>
              <a:cs typeface="Times New Roman" panose="02020603050405020304" pitchFamily="18" charset="0"/>
            </a:endParaRPr>
          </a:p>
          <a:p>
            <a:pPr lvl="0"/>
            <a:r>
              <a:rPr lang="en-US" dirty="0" err="1">
                <a:latin typeface="Times New Roman" panose="02020603050405020304" pitchFamily="18" charset="0"/>
                <a:cs typeface="Times New Roman" panose="02020603050405020304" pitchFamily="18" charset="0"/>
              </a:rPr>
              <a:t>Ish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sikli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bo’yicha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Ikki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yoki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to’rt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taktli</a:t>
            </a:r>
            <a:r>
              <a:rPr lang="en-US" dirty="0">
                <a:latin typeface="Times New Roman" panose="02020603050405020304" pitchFamily="18" charset="0"/>
                <a:cs typeface="Times New Roman" panose="02020603050405020304" pitchFamily="18" charset="0"/>
              </a:rPr>
              <a:t> </a:t>
            </a:r>
            <a:endParaRPr lang="ru-RU" dirty="0">
              <a:latin typeface="Times New Roman" panose="02020603050405020304" pitchFamily="18" charset="0"/>
              <a:cs typeface="Times New Roman" panose="02020603050405020304" pitchFamily="18" charset="0"/>
            </a:endParaRPr>
          </a:p>
          <a:p>
            <a:pPr lvl="0"/>
            <a:r>
              <a:rPr lang="en-US" dirty="0" err="1">
                <a:latin typeface="Times New Roman" panose="02020603050405020304" pitchFamily="18" charset="0"/>
                <a:cs typeface="Times New Roman" panose="02020603050405020304" pitchFamily="18" charset="0"/>
              </a:rPr>
              <a:t>Gaz</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taqsimlash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mexanizmi</a:t>
            </a:r>
            <a:r>
              <a:rPr lang="en-US" dirty="0">
                <a:latin typeface="Times New Roman" panose="02020603050405020304" pitchFamily="18" charset="0"/>
                <a:cs typeface="Times New Roman" panose="02020603050405020304" pitchFamily="18" charset="0"/>
              </a:rPr>
              <a:t>: (OHC), (OHV)</a:t>
            </a:r>
            <a:endParaRPr lang="ru-RU" dirty="0">
              <a:latin typeface="Times New Roman" panose="02020603050405020304" pitchFamily="18" charset="0"/>
              <a:cs typeface="Times New Roman" panose="02020603050405020304" pitchFamily="18" charset="0"/>
            </a:endParaRPr>
          </a:p>
          <a:p>
            <a:pPr lvl="0"/>
            <a:r>
              <a:rPr lang="en-US" dirty="0" err="1">
                <a:latin typeface="Times New Roman" panose="02020603050405020304" pitchFamily="18" charset="0"/>
                <a:cs typeface="Times New Roman" panose="02020603050405020304" pitchFamily="18" charset="0"/>
              </a:rPr>
              <a:t>Silindrlar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soni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bo’yicha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Dvigatellar</a:t>
            </a:r>
            <a:r>
              <a:rPr lang="en-US" dirty="0">
                <a:latin typeface="Times New Roman" panose="02020603050405020304" pitchFamily="18" charset="0"/>
                <a:cs typeface="Times New Roman" panose="02020603050405020304" pitchFamily="18" charset="0"/>
              </a:rPr>
              <a:t> 4, 6, </a:t>
            </a:r>
            <a:r>
              <a:rPr lang="en-US" dirty="0" err="1">
                <a:latin typeface="Times New Roman" panose="02020603050405020304" pitchFamily="18" charset="0"/>
                <a:cs typeface="Times New Roman" panose="02020603050405020304" pitchFamily="18" charset="0"/>
              </a:rPr>
              <a:t>yoki</a:t>
            </a:r>
            <a:r>
              <a:rPr lang="en-US" dirty="0">
                <a:latin typeface="Times New Roman" panose="02020603050405020304" pitchFamily="18" charset="0"/>
                <a:cs typeface="Times New Roman" panose="02020603050405020304" pitchFamily="18" charset="0"/>
              </a:rPr>
              <a:t> 8 </a:t>
            </a:r>
            <a:r>
              <a:rPr lang="en-US" dirty="0" err="1">
                <a:latin typeface="Times New Roman" panose="02020603050405020304" pitchFamily="18" charset="0"/>
                <a:cs typeface="Times New Roman" panose="02020603050405020304" pitchFamily="18" charset="0"/>
              </a:rPr>
              <a:t>silindrli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bo’lishi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mumkin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Silindrlar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joylashishi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bo’yicha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Bir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qatorli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ko’p</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qatorli</a:t>
            </a:r>
            <a:r>
              <a:rPr lang="en-US" dirty="0">
                <a:latin typeface="Times New Roman" panose="02020603050405020304" pitchFamily="18" charset="0"/>
                <a:cs typeface="Times New Roman" panose="02020603050405020304" pitchFamily="18" charset="0"/>
              </a:rPr>
              <a:t>, V </a:t>
            </a:r>
            <a:r>
              <a:rPr lang="en-US" dirty="0" err="1">
                <a:latin typeface="Times New Roman" panose="02020603050405020304" pitchFamily="18" charset="0"/>
                <a:cs typeface="Times New Roman" panose="02020603050405020304" pitchFamily="18" charset="0"/>
              </a:rPr>
              <a:t>simon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qarama-qarshi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oppozid</a:t>
            </a:r>
            <a:r>
              <a:rPr lang="en-US" dirty="0">
                <a:latin typeface="Times New Roman" panose="02020603050405020304" pitchFamily="18" charset="0"/>
                <a:cs typeface="Times New Roman" panose="02020603050405020304" pitchFamily="18" charset="0"/>
              </a:rPr>
              <a:t>). </a:t>
            </a:r>
            <a:endParaRPr lang="ru-RU"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Bir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qatorli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dvigatellarda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silindrlar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bir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qator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joylashgan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Bir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qatorlida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silindrlar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blokining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tuzilishi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oddiy</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shuning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uchun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dvigatel</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ixcham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yengil</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bo’ladi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Odatda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bir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qatorlida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silindrlar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soni</a:t>
            </a:r>
            <a:r>
              <a:rPr lang="en-US" dirty="0">
                <a:latin typeface="Times New Roman" panose="02020603050405020304" pitchFamily="18" charset="0"/>
                <a:cs typeface="Times New Roman" panose="02020603050405020304" pitchFamily="18" charset="0"/>
              </a:rPr>
              <a:t> 3, 4, 5 </a:t>
            </a:r>
            <a:r>
              <a:rPr lang="en-US" dirty="0" err="1">
                <a:latin typeface="Times New Roman" panose="02020603050405020304" pitchFamily="18" charset="0"/>
                <a:cs typeface="Times New Roman" panose="02020603050405020304" pitchFamily="18" charset="0"/>
              </a:rPr>
              <a:t>yoki</a:t>
            </a:r>
            <a:r>
              <a:rPr lang="en-US" dirty="0">
                <a:latin typeface="Times New Roman" panose="02020603050405020304" pitchFamily="18" charset="0"/>
                <a:cs typeface="Times New Roman" panose="02020603050405020304" pitchFamily="18" charset="0"/>
              </a:rPr>
              <a:t> 6 ta </a:t>
            </a:r>
            <a:r>
              <a:rPr lang="en-US" dirty="0" err="1">
                <a:latin typeface="Times New Roman" panose="02020603050405020304" pitchFamily="18" charset="0"/>
                <a:cs typeface="Times New Roman" panose="02020603050405020304" pitchFamily="18" charset="0"/>
              </a:rPr>
              <a:t>bo’lishi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mumkin</a:t>
            </a:r>
            <a:r>
              <a:rPr lang="en-US" dirty="0">
                <a:latin typeface="Times New Roman" panose="02020603050405020304" pitchFamily="18" charset="0"/>
                <a:cs typeface="Times New Roman" panose="02020603050405020304" pitchFamily="18" charset="0"/>
              </a:rPr>
              <a:t>. V </a:t>
            </a:r>
            <a:r>
              <a:rPr lang="en-US" dirty="0" err="1">
                <a:latin typeface="Times New Roman" panose="02020603050405020304" pitchFamily="18" charset="0"/>
                <a:cs typeface="Times New Roman" panose="02020603050405020304" pitchFamily="18" charset="0"/>
              </a:rPr>
              <a:t>simon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dvigatellarda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silindrlar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soni</a:t>
            </a:r>
            <a:r>
              <a:rPr lang="en-US" dirty="0">
                <a:latin typeface="Times New Roman" panose="02020603050405020304" pitchFamily="18" charset="0"/>
                <a:cs typeface="Times New Roman" panose="02020603050405020304" pitchFamily="18" charset="0"/>
              </a:rPr>
              <a:t> 6, 8, 10 </a:t>
            </a:r>
            <a:r>
              <a:rPr lang="en-US" dirty="0" err="1">
                <a:latin typeface="Times New Roman" panose="02020603050405020304" pitchFamily="18" charset="0"/>
                <a:cs typeface="Times New Roman" panose="02020603050405020304" pitchFamily="18" charset="0"/>
              </a:rPr>
              <a:t>yoki</a:t>
            </a:r>
            <a:r>
              <a:rPr lang="en-US" dirty="0">
                <a:latin typeface="Times New Roman" panose="02020603050405020304" pitchFamily="18" charset="0"/>
                <a:cs typeface="Times New Roman" panose="02020603050405020304" pitchFamily="18" charset="0"/>
              </a:rPr>
              <a:t> 12 ta </a:t>
            </a:r>
            <a:r>
              <a:rPr lang="en-US" dirty="0" err="1">
                <a:latin typeface="Times New Roman" panose="02020603050405020304" pitchFamily="18" charset="0"/>
                <a:cs typeface="Times New Roman" panose="02020603050405020304" pitchFamily="18" charset="0"/>
              </a:rPr>
              <a:t>bo’ladi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Ular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odatda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katta</a:t>
            </a:r>
            <a:r>
              <a:rPr lang="en-US" dirty="0">
                <a:latin typeface="Times New Roman" panose="02020603050405020304" pitchFamily="18" charset="0"/>
                <a:cs typeface="Times New Roman" panose="02020603050405020304" pitchFamily="18" charset="0"/>
              </a:rPr>
              <a:t> transport </a:t>
            </a:r>
            <a:r>
              <a:rPr lang="en-US" dirty="0" err="1">
                <a:latin typeface="Times New Roman" panose="02020603050405020304" pitchFamily="18" charset="0"/>
                <a:cs typeface="Times New Roman" panose="02020603050405020304" pitchFamily="18" charset="0"/>
              </a:rPr>
              <a:t>vositalari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yoki</a:t>
            </a:r>
            <a:r>
              <a:rPr lang="en-US" dirty="0">
                <a:latin typeface="Times New Roman" panose="02020603050405020304" pitchFamily="18" charset="0"/>
                <a:cs typeface="Times New Roman" panose="02020603050405020304" pitchFamily="18" charset="0"/>
              </a:rPr>
              <a:t> sport </a:t>
            </a:r>
            <a:r>
              <a:rPr lang="en-US" dirty="0" err="1">
                <a:latin typeface="Times New Roman" panose="02020603050405020304" pitchFamily="18" charset="0"/>
                <a:cs typeface="Times New Roman" panose="02020603050405020304" pitchFamily="18" charset="0"/>
              </a:rPr>
              <a:t>avtomobillarida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qo’llaniladi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Qarama-qarshi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joylashgan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dvigatellarda</a:t>
            </a:r>
            <a:r>
              <a:rPr lang="en-US" dirty="0">
                <a:latin typeface="Times New Roman" panose="02020603050405020304" pitchFamily="18" charset="0"/>
                <a:cs typeface="Times New Roman" panose="02020603050405020304" pitchFamily="18" charset="0"/>
              </a:rPr>
              <a:t> 6, 8, 10 </a:t>
            </a:r>
            <a:r>
              <a:rPr lang="en-US" dirty="0" err="1">
                <a:latin typeface="Times New Roman" panose="02020603050405020304" pitchFamily="18" charset="0"/>
                <a:cs typeface="Times New Roman" panose="02020603050405020304" pitchFamily="18" charset="0"/>
              </a:rPr>
              <a:t>yoki</a:t>
            </a:r>
            <a:r>
              <a:rPr lang="en-US" dirty="0">
                <a:latin typeface="Times New Roman" panose="02020603050405020304" pitchFamily="18" charset="0"/>
                <a:cs typeface="Times New Roman" panose="02020603050405020304" pitchFamily="18" charset="0"/>
              </a:rPr>
              <a:t> 12 ta </a:t>
            </a:r>
            <a:r>
              <a:rPr lang="en-US" dirty="0" err="1">
                <a:latin typeface="Times New Roman" panose="02020603050405020304" pitchFamily="18" charset="0"/>
                <a:cs typeface="Times New Roman" panose="02020603050405020304" pitchFamily="18" charset="0"/>
              </a:rPr>
              <a:t>silindrlar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mavjud</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Markazga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tortishish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tamoyiliga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asoslanib</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ko’pincha</a:t>
            </a:r>
            <a:r>
              <a:rPr lang="en-US" dirty="0">
                <a:latin typeface="Times New Roman" panose="02020603050405020304" pitchFamily="18" charset="0"/>
                <a:cs typeface="Times New Roman" panose="02020603050405020304" pitchFamily="18" charset="0"/>
              </a:rPr>
              <a:t> sport </a:t>
            </a:r>
            <a:r>
              <a:rPr lang="en-US" dirty="0" err="1">
                <a:latin typeface="Times New Roman" panose="02020603050405020304" pitchFamily="18" charset="0"/>
                <a:cs typeface="Times New Roman" panose="02020603050405020304" pitchFamily="18" charset="0"/>
              </a:rPr>
              <a:t>avtomobillarida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qo’llaniladi</a:t>
            </a:r>
            <a:r>
              <a:rPr lang="en-US" dirty="0">
                <a:latin typeface="Times New Roman" panose="02020603050405020304" pitchFamily="18" charset="0"/>
                <a:cs typeface="Times New Roman" panose="02020603050405020304" pitchFamily="18" charset="0"/>
              </a:rPr>
              <a:t>. </a:t>
            </a:r>
            <a:endParaRPr lang="ru-RU"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Hozirgi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avtomobillardagi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dvigatellar</a:t>
            </a:r>
            <a:r>
              <a:rPr lang="en-US" dirty="0">
                <a:latin typeface="Times New Roman" panose="02020603050405020304" pitchFamily="18" charset="0"/>
                <a:cs typeface="Times New Roman" panose="02020603050405020304" pitchFamily="18" charset="0"/>
              </a:rPr>
              <a:t> old </a:t>
            </a:r>
            <a:r>
              <a:rPr lang="en-US" dirty="0" err="1">
                <a:latin typeface="Times New Roman" panose="02020603050405020304" pitchFamily="18" charset="0"/>
                <a:cs typeface="Times New Roman" panose="02020603050405020304" pitchFamily="18" charset="0"/>
              </a:rPr>
              <a:t>tomonda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uzunasiga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yoki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ko’ndalang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o’rtasida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yoki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orqasida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o’rnatilgan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bo’lishi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mumkin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Masalan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dvigatel</a:t>
            </a:r>
            <a:r>
              <a:rPr lang="en-US" dirty="0">
                <a:latin typeface="Times New Roman" panose="02020603050405020304" pitchFamily="18" charset="0"/>
                <a:cs typeface="Times New Roman" panose="02020603050405020304" pitchFamily="18" charset="0"/>
              </a:rPr>
              <a:t> old </a:t>
            </a:r>
            <a:r>
              <a:rPr lang="en-US" dirty="0" err="1">
                <a:latin typeface="Times New Roman" panose="02020603050405020304" pitchFamily="18" charset="0"/>
                <a:cs typeface="Times New Roman" panose="02020603050405020304" pitchFamily="18" charset="0"/>
              </a:rPr>
              <a:t>tomonda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uzunasiga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joylashgan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orqasi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yetaklovchi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avtomobilda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dvigatel</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harakatni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transmissiya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orqali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orqa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g’ildiraklarga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uzatadi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Dvigatel</a:t>
            </a:r>
            <a:r>
              <a:rPr lang="en-US" dirty="0">
                <a:latin typeface="Times New Roman" panose="02020603050405020304" pitchFamily="18" charset="0"/>
                <a:cs typeface="Times New Roman" panose="02020603050405020304" pitchFamily="18" charset="0"/>
              </a:rPr>
              <a:t> old </a:t>
            </a:r>
            <a:r>
              <a:rPr lang="en-US" dirty="0" err="1">
                <a:latin typeface="Times New Roman" panose="02020603050405020304" pitchFamily="18" charset="0"/>
                <a:cs typeface="Times New Roman" panose="02020603050405020304" pitchFamily="18" charset="0"/>
              </a:rPr>
              <a:t>tomonda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ko’ndalang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joylashgan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turi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asosan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yengil</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avtomobillarda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qo’llaniladi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bunda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harakatni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dvigatelga</a:t>
            </a:r>
            <a:r>
              <a:rPr lang="en-US" dirty="0">
                <a:latin typeface="Times New Roman" panose="02020603050405020304" pitchFamily="18" charset="0"/>
                <a:cs typeface="Times New Roman" panose="02020603050405020304" pitchFamily="18" charset="0"/>
              </a:rPr>
              <a:t> parallel </a:t>
            </a:r>
            <a:r>
              <a:rPr lang="en-US" dirty="0" err="1">
                <a:latin typeface="Times New Roman" panose="02020603050405020304" pitchFamily="18" charset="0"/>
                <a:cs typeface="Times New Roman" panose="02020603050405020304" pitchFamily="18" charset="0"/>
              </a:rPr>
              <a:t>joylashgan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o’qlardan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oladi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shunday</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qilib</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o’rnatish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uchun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zarur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bo’ladigan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uzatishlarni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keskin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kamaytiradi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Dvigatel</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o’rtada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joylashgan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avtomobillarda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haydovchi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yo’lovchilarga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noqulaylik</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to’g’diradi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turi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asosan</a:t>
            </a:r>
            <a:r>
              <a:rPr lang="en-US" dirty="0">
                <a:latin typeface="Times New Roman" panose="02020603050405020304" pitchFamily="18" charset="0"/>
                <a:cs typeface="Times New Roman" panose="02020603050405020304" pitchFamily="18" charset="0"/>
              </a:rPr>
              <a:t> sport </a:t>
            </a:r>
            <a:r>
              <a:rPr lang="en-US" dirty="0" err="1">
                <a:latin typeface="Times New Roman" panose="02020603050405020304" pitchFamily="18" charset="0"/>
                <a:cs typeface="Times New Roman" panose="02020603050405020304" pitchFamily="18" charset="0"/>
              </a:rPr>
              <a:t>avtomobillarida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o’rnatiladi</a:t>
            </a:r>
            <a:r>
              <a:rPr lang="en-US" dirty="0">
                <a:latin typeface="Times New Roman" panose="02020603050405020304" pitchFamily="18" charset="0"/>
                <a:cs typeface="Times New Roman" panose="02020603050405020304" pitchFamily="18" charset="0"/>
              </a:rPr>
              <a:t>. </a:t>
            </a:r>
            <a:endParaRPr lang="ru-RU" dirty="0">
              <a:latin typeface="Times New Roman" panose="02020603050405020304" pitchFamily="18" charset="0"/>
              <a:cs typeface="Times New Roman" panose="02020603050405020304" pitchFamily="18" charset="0"/>
            </a:endParaRPr>
          </a:p>
          <a:p>
            <a:endParaRPr lang="ru-RU" dirty="0"/>
          </a:p>
        </p:txBody>
      </p:sp>
    </p:spTree>
    <p:extLst>
      <p:ext uri="{BB962C8B-B14F-4D97-AF65-F5344CB8AC3E}">
        <p14:creationId xmlns:p14="http://schemas.microsoft.com/office/powerpoint/2010/main" val="21812279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43000" y="609600"/>
            <a:ext cx="9875520" cy="304800"/>
          </a:xfrm>
        </p:spPr>
        <p:txBody>
          <a:bodyPr>
            <a:noAutofit/>
          </a:bodyPr>
          <a:lstStyle/>
          <a:p>
            <a:pPr algn="ctr"/>
            <a:r>
              <a:rPr lang="en-US" sz="2000" b="1" dirty="0" smtClean="0"/>
              <a:t/>
            </a:r>
            <a:br>
              <a:rPr lang="en-US" sz="2000" b="1" dirty="0" smtClean="0"/>
            </a:br>
            <a:r>
              <a:rPr lang="en-US" sz="2000" b="1" dirty="0"/>
              <a:t/>
            </a:r>
            <a:br>
              <a:rPr lang="en-US" sz="2000" b="1" dirty="0"/>
            </a:br>
            <a:r>
              <a:rPr lang="en-US" sz="2000" b="1" dirty="0" smtClean="0"/>
              <a:t/>
            </a:r>
            <a:br>
              <a:rPr lang="en-US" sz="2000" b="1" dirty="0" smtClean="0"/>
            </a:br>
            <a:r>
              <a:rPr lang="en-US" sz="2000" b="1" dirty="0"/>
              <a:t/>
            </a:r>
            <a:br>
              <a:rPr lang="en-US" sz="2000" b="1" dirty="0"/>
            </a:br>
            <a:r>
              <a:rPr lang="en-US" sz="2000" b="1" dirty="0" err="1" smtClean="0"/>
              <a:t>Dvigatel</a:t>
            </a:r>
            <a:r>
              <a:rPr lang="en-US" sz="2000" b="1" dirty="0" smtClean="0"/>
              <a:t> </a:t>
            </a:r>
            <a:r>
              <a:rPr lang="en-US" sz="2000" b="1" dirty="0" err="1"/>
              <a:t>qismlari</a:t>
            </a:r>
            <a:r>
              <a:rPr lang="en-US" sz="2000" b="1" dirty="0"/>
              <a:t>, </a:t>
            </a:r>
            <a:r>
              <a:rPr lang="en-US" sz="2000" b="1" dirty="0" err="1"/>
              <a:t>ular</a:t>
            </a:r>
            <a:r>
              <a:rPr lang="en-US" sz="2000" b="1" dirty="0"/>
              <a:t> </a:t>
            </a:r>
            <a:r>
              <a:rPr lang="en-US" sz="2000" b="1" dirty="0" err="1"/>
              <a:t>haqida</a:t>
            </a:r>
            <a:r>
              <a:rPr lang="en-US" sz="2000" b="1" dirty="0"/>
              <a:t> </a:t>
            </a:r>
            <a:r>
              <a:rPr lang="en-US" sz="2000" b="1" dirty="0" err="1"/>
              <a:t>umumiy</a:t>
            </a:r>
            <a:r>
              <a:rPr lang="en-US" sz="2000" b="1" dirty="0"/>
              <a:t> </a:t>
            </a:r>
            <a:r>
              <a:rPr lang="en-US" sz="2000" b="1" dirty="0" err="1"/>
              <a:t>ma’lumotlar</a:t>
            </a:r>
            <a:r>
              <a:rPr lang="ru-RU" sz="2000" dirty="0"/>
              <a:t/>
            </a:r>
            <a:br>
              <a:rPr lang="ru-RU" sz="2000" dirty="0"/>
            </a:br>
            <a:r>
              <a:rPr lang="en-US" sz="2000" dirty="0" err="1"/>
              <a:t>Dvigatel</a:t>
            </a:r>
            <a:r>
              <a:rPr lang="en-US" sz="2000" dirty="0"/>
              <a:t> </a:t>
            </a:r>
            <a:r>
              <a:rPr lang="en-US" sz="2000" dirty="0" err="1"/>
              <a:t>quyidagi</a:t>
            </a:r>
            <a:r>
              <a:rPr lang="en-US" sz="2000" dirty="0"/>
              <a:t> </a:t>
            </a:r>
            <a:r>
              <a:rPr lang="en-US" sz="2000" dirty="0" err="1"/>
              <a:t>asosiy</a:t>
            </a:r>
            <a:r>
              <a:rPr lang="en-US" sz="2000" dirty="0"/>
              <a:t> </a:t>
            </a:r>
            <a:r>
              <a:rPr lang="en-US" sz="2000" dirty="0" err="1"/>
              <a:t>qismlardan</a:t>
            </a:r>
            <a:r>
              <a:rPr lang="en-US" sz="2000" dirty="0"/>
              <a:t> </a:t>
            </a:r>
            <a:r>
              <a:rPr lang="en-US" sz="2000" dirty="0" err="1"/>
              <a:t>iborat</a:t>
            </a:r>
            <a:r>
              <a:rPr lang="en-US" sz="2000" dirty="0"/>
              <a:t>: </a:t>
            </a:r>
            <a:r>
              <a:rPr lang="ru-RU" sz="2000" dirty="0"/>
              <a:t/>
            </a:r>
            <a:br>
              <a:rPr lang="ru-RU" sz="2000" dirty="0"/>
            </a:br>
            <a:r>
              <a:rPr lang="en-US" sz="2000" dirty="0"/>
              <a:t> </a:t>
            </a:r>
            <a:r>
              <a:rPr lang="en-US" sz="2000" dirty="0" err="1"/>
              <a:t>Dvigatel</a:t>
            </a:r>
            <a:r>
              <a:rPr lang="en-US" sz="2000" dirty="0"/>
              <a:t> Blok </a:t>
            </a:r>
            <a:r>
              <a:rPr lang="en-US" sz="2000" dirty="0" err="1"/>
              <a:t>bilan</a:t>
            </a:r>
            <a:r>
              <a:rPr lang="en-US" sz="2000" dirty="0"/>
              <a:t> </a:t>
            </a:r>
            <a:r>
              <a:rPr lang="en-US" sz="2000" dirty="0" err="1"/>
              <a:t>tirsakli</a:t>
            </a:r>
            <a:r>
              <a:rPr lang="en-US" sz="2000" dirty="0"/>
              <a:t> </a:t>
            </a:r>
            <a:r>
              <a:rPr lang="en-US" sz="2000" dirty="0" err="1"/>
              <a:t>val</a:t>
            </a:r>
            <a:r>
              <a:rPr lang="en-US" sz="2000" dirty="0"/>
              <a:t>, </a:t>
            </a:r>
            <a:r>
              <a:rPr lang="en-US" sz="2000" dirty="0" err="1"/>
              <a:t>karter</a:t>
            </a:r>
            <a:r>
              <a:rPr lang="en-US" sz="2000" dirty="0"/>
              <a:t>, </a:t>
            </a:r>
            <a:r>
              <a:rPr lang="en-US" sz="2000" dirty="0" err="1"/>
              <a:t>porshen</a:t>
            </a:r>
            <a:r>
              <a:rPr lang="en-US" sz="2000" dirty="0"/>
              <a:t> </a:t>
            </a:r>
            <a:r>
              <a:rPr lang="en-US" sz="2000" dirty="0" err="1"/>
              <a:t>va</a:t>
            </a:r>
            <a:r>
              <a:rPr lang="en-US" sz="2000" dirty="0"/>
              <a:t> </a:t>
            </a:r>
            <a:r>
              <a:rPr lang="en-US" sz="2000" dirty="0" err="1"/>
              <a:t>shatun</a:t>
            </a:r>
            <a:r>
              <a:rPr lang="en-US" sz="2000" dirty="0"/>
              <a:t>, </a:t>
            </a:r>
            <a:r>
              <a:rPr lang="ru-RU" sz="2000" dirty="0"/>
              <a:t/>
            </a:r>
            <a:br>
              <a:rPr lang="ru-RU" sz="2000" dirty="0"/>
            </a:br>
            <a:r>
              <a:rPr lang="en-US" sz="2000" dirty="0"/>
              <a:t> </a:t>
            </a:r>
            <a:r>
              <a:rPr lang="en-US" sz="2000" dirty="0" err="1"/>
              <a:t>Silindrlar</a:t>
            </a:r>
            <a:r>
              <a:rPr lang="en-US" sz="2000" dirty="0"/>
              <a:t> </a:t>
            </a:r>
            <a:r>
              <a:rPr lang="en-US" sz="2000" dirty="0" err="1"/>
              <a:t>kallagi</a:t>
            </a:r>
            <a:r>
              <a:rPr lang="en-US" sz="2000" dirty="0"/>
              <a:t> </a:t>
            </a:r>
            <a:r>
              <a:rPr lang="en-US" sz="2000" dirty="0" err="1"/>
              <a:t>bilan</a:t>
            </a:r>
            <a:r>
              <a:rPr lang="en-US" sz="2000" dirty="0"/>
              <a:t> </a:t>
            </a:r>
            <a:r>
              <a:rPr lang="en-US" sz="2000" dirty="0" err="1"/>
              <a:t>taqsimlash</a:t>
            </a:r>
            <a:r>
              <a:rPr lang="en-US" sz="2000" dirty="0"/>
              <a:t> </a:t>
            </a:r>
            <a:r>
              <a:rPr lang="en-US" sz="2000" dirty="0" err="1"/>
              <a:t>vali</a:t>
            </a:r>
            <a:r>
              <a:rPr lang="en-US" sz="2000" dirty="0"/>
              <a:t>, </a:t>
            </a:r>
            <a:r>
              <a:rPr lang="en-US" sz="2000" dirty="0" err="1"/>
              <a:t>klapanlar</a:t>
            </a:r>
            <a:r>
              <a:rPr lang="en-US" sz="2000" dirty="0"/>
              <a:t> </a:t>
            </a:r>
            <a:r>
              <a:rPr lang="en-US" sz="2000" dirty="0" err="1"/>
              <a:t>va</a:t>
            </a:r>
            <a:r>
              <a:rPr lang="en-US" sz="2000" dirty="0"/>
              <a:t> </a:t>
            </a:r>
            <a:r>
              <a:rPr lang="en-US" sz="2000" dirty="0" err="1"/>
              <a:t>taqsimlash</a:t>
            </a:r>
            <a:r>
              <a:rPr lang="en-US" sz="2000" dirty="0"/>
              <a:t> </a:t>
            </a:r>
            <a:r>
              <a:rPr lang="en-US" sz="2000" dirty="0" err="1"/>
              <a:t>mexanizmlari</a:t>
            </a:r>
            <a:r>
              <a:rPr lang="en-US" sz="2000" dirty="0"/>
              <a:t>, </a:t>
            </a:r>
            <a:r>
              <a:rPr lang="ru-RU" sz="2000" dirty="0"/>
              <a:t/>
            </a:r>
            <a:br>
              <a:rPr lang="ru-RU" sz="2000" dirty="0"/>
            </a:br>
            <a:r>
              <a:rPr lang="en-US" sz="2000" dirty="0"/>
              <a:t> </a:t>
            </a:r>
            <a:r>
              <a:rPr lang="en-US" sz="2000" dirty="0" err="1"/>
              <a:t>Kiritish</a:t>
            </a:r>
            <a:r>
              <a:rPr lang="en-US" sz="2000" dirty="0"/>
              <a:t> </a:t>
            </a:r>
            <a:r>
              <a:rPr lang="en-US" sz="2000" dirty="0" err="1"/>
              <a:t>tizimi</a:t>
            </a:r>
            <a:r>
              <a:rPr lang="en-US" sz="2000" dirty="0" smtClean="0"/>
              <a:t>, </a:t>
            </a:r>
            <a:r>
              <a:rPr lang="en-US" sz="2000" dirty="0" err="1"/>
              <a:t>Chiqarish</a:t>
            </a:r>
            <a:r>
              <a:rPr lang="en-US" sz="2000" dirty="0"/>
              <a:t> </a:t>
            </a:r>
            <a:r>
              <a:rPr lang="en-US" sz="2000" dirty="0" err="1"/>
              <a:t>tizimi</a:t>
            </a:r>
            <a:r>
              <a:rPr lang="en-US" sz="2000" dirty="0" smtClean="0"/>
              <a:t>, </a:t>
            </a:r>
            <a:r>
              <a:rPr lang="en-US" sz="2000" dirty="0" err="1"/>
              <a:t>Moylash</a:t>
            </a:r>
            <a:r>
              <a:rPr lang="en-US" sz="2000" dirty="0"/>
              <a:t> </a:t>
            </a:r>
            <a:r>
              <a:rPr lang="en-US" sz="2000" dirty="0" err="1"/>
              <a:t>tizimi</a:t>
            </a:r>
            <a:r>
              <a:rPr lang="en-US" sz="2000" dirty="0" smtClean="0"/>
              <a:t>, </a:t>
            </a:r>
            <a:r>
              <a:rPr lang="en-US" sz="2000" dirty="0" err="1"/>
              <a:t>Sovitish</a:t>
            </a:r>
            <a:r>
              <a:rPr lang="en-US" sz="2000" dirty="0"/>
              <a:t> </a:t>
            </a:r>
            <a:r>
              <a:rPr lang="en-US" sz="2000" dirty="0" err="1"/>
              <a:t>tizimi</a:t>
            </a:r>
            <a:r>
              <a:rPr lang="en-US" sz="2000" dirty="0"/>
              <a:t>,</a:t>
            </a:r>
            <a:r>
              <a:rPr lang="ru-RU" sz="2000" dirty="0"/>
              <a:t/>
            </a:r>
            <a:br>
              <a:rPr lang="ru-RU" sz="2000" dirty="0"/>
            </a:br>
            <a:r>
              <a:rPr lang="en-US" sz="2000" dirty="0"/>
              <a:t> </a:t>
            </a:r>
            <a:r>
              <a:rPr lang="en-US" sz="2000" dirty="0" err="1"/>
              <a:t>Yordamchi</a:t>
            </a:r>
            <a:r>
              <a:rPr lang="en-US" sz="2000" dirty="0"/>
              <a:t> </a:t>
            </a:r>
            <a:r>
              <a:rPr lang="en-US" sz="2000" dirty="0" err="1"/>
              <a:t>tizimlari</a:t>
            </a:r>
            <a:r>
              <a:rPr lang="en-US" sz="2000" dirty="0"/>
              <a:t> </a:t>
            </a:r>
            <a:r>
              <a:rPr lang="en-US" sz="2000" dirty="0" err="1"/>
              <a:t>sifatida</a:t>
            </a:r>
            <a:r>
              <a:rPr lang="en-US" sz="2000" dirty="0"/>
              <a:t> </a:t>
            </a:r>
            <a:r>
              <a:rPr lang="en-US" sz="2000" dirty="0" err="1"/>
              <a:t>Turbokompressor</a:t>
            </a:r>
            <a:r>
              <a:rPr lang="en-US" sz="2000" dirty="0"/>
              <a:t>.</a:t>
            </a:r>
            <a:r>
              <a:rPr lang="ru-RU" sz="2000" dirty="0"/>
              <a:t/>
            </a:r>
            <a:br>
              <a:rPr lang="ru-RU" sz="2000" dirty="0"/>
            </a:br>
            <a:endParaRPr lang="ru-RU" sz="2000" dirty="0"/>
          </a:p>
        </p:txBody>
      </p:sp>
      <p:pic>
        <p:nvPicPr>
          <p:cNvPr id="4098" name="그림 34" descr="Slide8"/>
          <p:cNvPicPr>
            <a:picLocks noChangeAspect="1" noChangeArrowheads="1"/>
          </p:cNvPicPr>
          <p:nvPr/>
        </p:nvPicPr>
        <p:blipFill>
          <a:blip r:embed="rId3">
            <a:extLst>
              <a:ext uri="{28A0092B-C50C-407E-A947-70E740481C1C}">
                <a14:useLocalDpi xmlns:a14="http://schemas.microsoft.com/office/drawing/2010/main" val="0"/>
              </a:ext>
            </a:extLst>
          </a:blip>
          <a:srcRect t="13239" r="4050"/>
          <a:stretch>
            <a:fillRect/>
          </a:stretch>
        </p:blipFill>
        <p:spPr bwMode="auto">
          <a:xfrm>
            <a:off x="1114352" y="2136530"/>
            <a:ext cx="9904168" cy="4308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Прямоугольник 5"/>
          <p:cNvSpPr/>
          <p:nvPr/>
        </p:nvSpPr>
        <p:spPr>
          <a:xfrm>
            <a:off x="5216261" y="6444761"/>
            <a:ext cx="1728998" cy="410882"/>
          </a:xfrm>
          <a:prstGeom prst="rect">
            <a:avLst/>
          </a:prstGeom>
        </p:spPr>
        <p:txBody>
          <a:bodyPr wrap="none">
            <a:spAutoFit/>
          </a:bodyPr>
          <a:lstStyle/>
          <a:p>
            <a:pPr marR="28575" algn="ctr">
              <a:lnSpc>
                <a:spcPct val="115000"/>
              </a:lnSpc>
            </a:pPr>
            <a:r>
              <a:rPr lang="en-US" b="1" kern="100" dirty="0" err="1">
                <a:latin typeface="Times New Roman" panose="02020603050405020304" pitchFamily="18" charset="0"/>
                <a:ea typeface="Malgun Gothic" panose="020B0503020000020004" pitchFamily="34" charset="-127"/>
                <a:cs typeface="Times New Roman" panose="02020603050405020304" pitchFamily="18" charset="0"/>
              </a:rPr>
              <a:t>Silindrlar</a:t>
            </a:r>
            <a:r>
              <a:rPr lang="en-US" b="1" kern="100" dirty="0">
                <a:latin typeface="Times New Roman" panose="02020603050405020304" pitchFamily="18" charset="0"/>
                <a:ea typeface="Malgun Gothic" panose="020B0503020000020004" pitchFamily="34" charset="-127"/>
                <a:cs typeface="Times New Roman" panose="02020603050405020304" pitchFamily="18" charset="0"/>
              </a:rPr>
              <a:t> </a:t>
            </a:r>
            <a:r>
              <a:rPr lang="en-US" b="1" kern="100" dirty="0" err="1">
                <a:latin typeface="Times New Roman" panose="02020603050405020304" pitchFamily="18" charset="0"/>
                <a:ea typeface="Malgun Gothic" panose="020B0503020000020004" pitchFamily="34" charset="-127"/>
                <a:cs typeface="Times New Roman" panose="02020603050405020304" pitchFamily="18" charset="0"/>
              </a:rPr>
              <a:t>bloki</a:t>
            </a:r>
            <a:endParaRPr lang="ru-RU" sz="1050" kern="100" dirty="0">
              <a:effectLst/>
              <a:latin typeface="Malgun Gothic" panose="020B0503020000020004" pitchFamily="34" charset="-127"/>
              <a:ea typeface="Malgun Gothic" panose="020B0503020000020004" pitchFamily="34" charset="-127"/>
              <a:cs typeface="Times New Roman" panose="02020603050405020304" pitchFamily="18" charset="0"/>
            </a:endParaRPr>
          </a:p>
        </p:txBody>
      </p:sp>
    </p:spTree>
    <p:extLst>
      <p:ext uri="{BB962C8B-B14F-4D97-AF65-F5344CB8AC3E}">
        <p14:creationId xmlns:p14="http://schemas.microsoft.com/office/powerpoint/2010/main" val="26962263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88377" y="879230"/>
            <a:ext cx="11403623" cy="735037"/>
          </a:xfrm>
        </p:spPr>
        <p:txBody>
          <a:bodyPr>
            <a:noAutofit/>
          </a:bodyPr>
          <a:lstStyle/>
          <a:p>
            <a:r>
              <a:rPr lang="en-US" sz="1400" dirty="0" err="1">
                <a:latin typeface="Times New Roman" panose="02020603050405020304" pitchFamily="18" charset="0"/>
                <a:cs typeface="Times New Roman" panose="02020603050405020304" pitchFamily="18" charset="0"/>
              </a:rPr>
              <a:t>Silindrlar</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bloki</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dvigatelning</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asosiy</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qismi</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hisoblanadi</a:t>
            </a:r>
            <a:r>
              <a:rPr lang="en-US" sz="1400" dirty="0">
                <a:latin typeface="Times New Roman" panose="02020603050405020304" pitchFamily="18" charset="0"/>
                <a:cs typeface="Times New Roman" panose="02020603050405020304" pitchFamily="18" charset="0"/>
              </a:rPr>
              <a:t>. U </a:t>
            </a:r>
            <a:r>
              <a:rPr lang="en-US" sz="1400" dirty="0" err="1">
                <a:latin typeface="Times New Roman" panose="02020603050405020304" pitchFamily="18" charset="0"/>
                <a:cs typeface="Times New Roman" panose="02020603050405020304" pitchFamily="18" charset="0"/>
              </a:rPr>
              <a:t>chuyandan</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dizel</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dvigateli</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yoki</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alyuminiydan</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tayyorlanadi</a:t>
            </a:r>
            <a:r>
              <a:rPr lang="en-US" sz="1400" dirty="0">
                <a:latin typeface="Times New Roman" panose="02020603050405020304" pitchFamily="18" charset="0"/>
                <a:cs typeface="Times New Roman" panose="02020603050405020304" pitchFamily="18" charset="0"/>
              </a:rPr>
              <a:t>. U </a:t>
            </a:r>
            <a:r>
              <a:rPr lang="en-US" sz="1400" dirty="0" err="1">
                <a:latin typeface="Times New Roman" panose="02020603050405020304" pitchFamily="18" charset="0"/>
                <a:cs typeface="Times New Roman" panose="02020603050405020304" pitchFamily="18" charset="0"/>
              </a:rPr>
              <a:t>silindr</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bilan</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yaxlit</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bo’lib</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unda</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porshen</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ilgarilama-qaytma</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harakatlanadi</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sovitish</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uchun</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suv</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kanallari</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silindr</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haroratini</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me’yorida</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ushlab</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turadi</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tirsakli</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val</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va</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tirsakli</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valning</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ostidan</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o’rnatiladigan</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korpus</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Silindrning</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asosiy</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vazifasi</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porshenning</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ilgarilama-qaytma</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harakatini</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yo’naltirish</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yonishdan</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hosil</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bo’lgan</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kuch</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va</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yuqori</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haroratni</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o’ziga</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qabul</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qilish</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silindrni</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meyorida</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sovitish</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va</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tirsakli</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valningtekis</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harakatiga</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ko’maklashish</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hisoblanadi</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Mustahkamligini</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oshirish</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uchun</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dizel</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dgigatellarida</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silindrlar</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bloki</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chuyandan</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tayyorlanadi</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chunki</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yeyilishga</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va</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korroziyaga</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hamda</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yuqori</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burovchi</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momentga</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bardoshli</a:t>
            </a:r>
            <a:r>
              <a:rPr lang="en-US" sz="1400" dirty="0">
                <a:latin typeface="Times New Roman" panose="02020603050405020304" pitchFamily="18" charset="0"/>
                <a:cs typeface="Times New Roman" panose="02020603050405020304" pitchFamily="18" charset="0"/>
              </a:rPr>
              <a:t>. </a:t>
            </a:r>
            <a:r>
              <a:rPr lang="ru-RU" sz="1400" dirty="0">
                <a:latin typeface="Times New Roman" panose="02020603050405020304" pitchFamily="18" charset="0"/>
                <a:cs typeface="Times New Roman" panose="02020603050405020304" pitchFamily="18" charset="0"/>
              </a:rPr>
              <a:t/>
            </a:r>
            <a:br>
              <a:rPr lang="ru-RU" sz="1400" dirty="0">
                <a:latin typeface="Times New Roman" panose="02020603050405020304" pitchFamily="18" charset="0"/>
                <a:cs typeface="Times New Roman" panose="02020603050405020304" pitchFamily="18" charset="0"/>
              </a:rPr>
            </a:br>
            <a:r>
              <a:rPr lang="en-US" sz="1400" dirty="0" err="1">
                <a:latin typeface="Times New Roman" panose="02020603050405020304" pitchFamily="18" charset="0"/>
                <a:cs typeface="Times New Roman" panose="02020603050405020304" pitchFamily="18" charset="0"/>
              </a:rPr>
              <a:t>Hozirgi</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vaqtda</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benzinli</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dvigatellarda</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alyuminiy</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qotishmasidan</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tayyorlangani</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ishlatiladi</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Alyuminiy</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pulatdan</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kura</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issiqlik</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tez</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utkazadi</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shuning</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uchun</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benzinli</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dvigatellar</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uchun</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eng</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ma’qul</a:t>
            </a:r>
            <a:r>
              <a:rPr lang="en-US" sz="1400" dirty="0">
                <a:latin typeface="Times New Roman" panose="02020603050405020304" pitchFamily="18" charset="0"/>
                <a:cs typeface="Times New Roman" panose="02020603050405020304" pitchFamily="18" charset="0"/>
              </a:rPr>
              <a:t> material </a:t>
            </a:r>
            <a:r>
              <a:rPr lang="en-US" sz="1400" dirty="0" err="1">
                <a:latin typeface="Times New Roman" panose="02020603050405020304" pitchFamily="18" charset="0"/>
                <a:cs typeface="Times New Roman" panose="02020603050405020304" pitchFamily="18" charset="0"/>
              </a:rPr>
              <a:t>hisoblanadi</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Blokda</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kuchini</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oshirish</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uchun</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bir</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xil</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tuzilishli</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silindrlar</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bloki</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ishlatiladi</a:t>
            </a:r>
            <a:r>
              <a:rPr lang="en-US" sz="1400" dirty="0">
                <a:latin typeface="Times New Roman" panose="02020603050405020304" pitchFamily="18" charset="0"/>
                <a:cs typeface="Times New Roman" panose="02020603050405020304" pitchFamily="18" charset="0"/>
              </a:rPr>
              <a:t>. </a:t>
            </a:r>
            <a:r>
              <a:rPr lang="ru-RU" sz="1400" dirty="0">
                <a:latin typeface="Times New Roman" panose="02020603050405020304" pitchFamily="18" charset="0"/>
                <a:cs typeface="Times New Roman" panose="02020603050405020304" pitchFamily="18" charset="0"/>
              </a:rPr>
              <a:t/>
            </a:r>
            <a:br>
              <a:rPr lang="ru-RU" sz="1400" dirty="0">
                <a:latin typeface="Times New Roman" panose="02020603050405020304" pitchFamily="18" charset="0"/>
                <a:cs typeface="Times New Roman" panose="02020603050405020304" pitchFamily="18" charset="0"/>
              </a:rPr>
            </a:br>
            <a:r>
              <a:rPr lang="en-US" sz="1400" dirty="0" err="1">
                <a:latin typeface="Times New Roman" panose="02020603050405020304" pitchFamily="18" charset="0"/>
                <a:cs typeface="Times New Roman" panose="02020603050405020304" pitchFamily="18" charset="0"/>
              </a:rPr>
              <a:t>Dvigatel</a:t>
            </a:r>
            <a:r>
              <a:rPr lang="en-US" sz="1400" dirty="0">
                <a:latin typeface="Times New Roman" panose="02020603050405020304" pitchFamily="18" charset="0"/>
                <a:cs typeface="Times New Roman" panose="02020603050405020304" pitchFamily="18" charset="0"/>
              </a:rPr>
              <a:t> </a:t>
            </a:r>
            <a:r>
              <a:rPr lang="en-US" sz="1400" dirty="0" err="1" smtClean="0">
                <a:latin typeface="Times New Roman" panose="02020603050405020304" pitchFamily="18" charset="0"/>
                <a:cs typeface="Times New Roman" panose="02020603050405020304" pitchFamily="18" charset="0"/>
              </a:rPr>
              <a:t>raqami:Dvigatel</a:t>
            </a:r>
            <a:r>
              <a:rPr lang="en-US" sz="1400" dirty="0" smtClean="0">
                <a:latin typeface="Times New Roman" panose="02020603050405020304" pitchFamily="18" charset="0"/>
                <a:cs typeface="Times New Roman" panose="02020603050405020304" pitchFamily="18" charset="0"/>
              </a:rPr>
              <a:t> </a:t>
            </a:r>
            <a:r>
              <a:rPr lang="en-US" sz="1400" dirty="0" err="1" smtClean="0">
                <a:latin typeface="Times New Roman" panose="02020603050405020304" pitchFamily="18" charset="0"/>
                <a:cs typeface="Times New Roman" panose="02020603050405020304" pitchFamily="18" charset="0"/>
              </a:rPr>
              <a:t>identifikatsiya</a:t>
            </a:r>
            <a:r>
              <a:rPr lang="en-US" sz="1400" dirty="0" smtClean="0">
                <a:latin typeface="Times New Roman" panose="02020603050405020304" pitchFamily="18" charset="0"/>
                <a:cs typeface="Times New Roman" panose="02020603050405020304" pitchFamily="18" charset="0"/>
              </a:rPr>
              <a:t> </a:t>
            </a:r>
            <a:r>
              <a:rPr lang="en-US" sz="1400" dirty="0" err="1" smtClean="0">
                <a:latin typeface="Times New Roman" panose="02020603050405020304" pitchFamily="18" charset="0"/>
                <a:cs typeface="Times New Roman" panose="02020603050405020304" pitchFamily="18" charset="0"/>
              </a:rPr>
              <a:t>raqami</a:t>
            </a:r>
            <a:r>
              <a:rPr lang="en-US" sz="1400" dirty="0" smtClean="0">
                <a:latin typeface="Times New Roman" panose="02020603050405020304" pitchFamily="18" charset="0"/>
                <a:cs typeface="Times New Roman" panose="02020603050405020304" pitchFamily="18" charset="0"/>
              </a:rPr>
              <a:t> </a:t>
            </a:r>
            <a:r>
              <a:rPr lang="en-US" sz="1400" dirty="0" err="1" smtClean="0">
                <a:latin typeface="Times New Roman" panose="02020603050405020304" pitchFamily="18" charset="0"/>
                <a:cs typeface="Times New Roman" panose="02020603050405020304" pitchFamily="18" charset="0"/>
              </a:rPr>
              <a:t>silindr</a:t>
            </a:r>
            <a:r>
              <a:rPr lang="en-US" sz="1400" dirty="0" smtClean="0">
                <a:latin typeface="Times New Roman" panose="02020603050405020304" pitchFamily="18" charset="0"/>
                <a:cs typeface="Times New Roman" panose="02020603050405020304" pitchFamily="18" charset="0"/>
              </a:rPr>
              <a:t> </a:t>
            </a:r>
            <a:r>
              <a:rPr lang="en-US" sz="1400" dirty="0" err="1" smtClean="0">
                <a:latin typeface="Times New Roman" panose="02020603050405020304" pitchFamily="18" charset="0"/>
                <a:cs typeface="Times New Roman" panose="02020603050405020304" pitchFamily="18" charset="0"/>
              </a:rPr>
              <a:t>bloki</a:t>
            </a:r>
            <a:r>
              <a:rPr lang="en-US" sz="1400" dirty="0" smtClean="0">
                <a:latin typeface="Times New Roman" panose="02020603050405020304" pitchFamily="18" charset="0"/>
                <a:cs typeface="Times New Roman" panose="02020603050405020304" pitchFamily="18" charset="0"/>
              </a:rPr>
              <a:t> </a:t>
            </a:r>
            <a:r>
              <a:rPr lang="en-US" sz="1400" dirty="0" err="1" smtClean="0">
                <a:latin typeface="Times New Roman" panose="02020603050405020304" pitchFamily="18" charset="0"/>
                <a:cs typeface="Times New Roman" panose="02020603050405020304" pitchFamily="18" charset="0"/>
              </a:rPr>
              <a:t>chetiga</a:t>
            </a:r>
            <a:r>
              <a:rPr lang="en-US" sz="1400" dirty="0" smtClean="0">
                <a:latin typeface="Times New Roman" panose="02020603050405020304" pitchFamily="18" charset="0"/>
                <a:cs typeface="Times New Roman" panose="02020603050405020304" pitchFamily="18" charset="0"/>
              </a:rPr>
              <a:t> </a:t>
            </a:r>
            <a:r>
              <a:rPr lang="en-US" sz="1400" dirty="0" err="1" smtClean="0">
                <a:latin typeface="Times New Roman" panose="02020603050405020304" pitchFamily="18" charset="0"/>
                <a:cs typeface="Times New Roman" panose="02020603050405020304" pitchFamily="18" charset="0"/>
              </a:rPr>
              <a:t>o’ng</a:t>
            </a:r>
            <a:r>
              <a:rPr lang="en-US" sz="1400" dirty="0" smtClean="0">
                <a:latin typeface="Times New Roman" panose="02020603050405020304" pitchFamily="18" charset="0"/>
                <a:cs typeface="Times New Roman" panose="02020603050405020304" pitchFamily="18" charset="0"/>
              </a:rPr>
              <a:t> </a:t>
            </a:r>
            <a:r>
              <a:rPr lang="en-US" sz="1400" dirty="0" err="1" smtClean="0">
                <a:latin typeface="Times New Roman" panose="02020603050405020304" pitchFamily="18" charset="0"/>
                <a:cs typeface="Times New Roman" panose="02020603050405020304" pitchFamily="18" charset="0"/>
              </a:rPr>
              <a:t>orqa</a:t>
            </a:r>
            <a:r>
              <a:rPr lang="en-US" sz="1400" dirty="0" smtClean="0">
                <a:latin typeface="Times New Roman" panose="02020603050405020304" pitchFamily="18" charset="0"/>
                <a:cs typeface="Times New Roman" panose="02020603050405020304" pitchFamily="18" charset="0"/>
              </a:rPr>
              <a:t> </a:t>
            </a:r>
            <a:r>
              <a:rPr lang="en-US" sz="1400" dirty="0" err="1" smtClean="0">
                <a:latin typeface="Times New Roman" panose="02020603050405020304" pitchFamily="18" charset="0"/>
                <a:cs typeface="Times New Roman" panose="02020603050405020304" pitchFamily="18" charset="0"/>
              </a:rPr>
              <a:t>plitasi</a:t>
            </a:r>
            <a:r>
              <a:rPr lang="en-US" sz="1400" dirty="0" smtClean="0">
                <a:latin typeface="Times New Roman" panose="02020603050405020304" pitchFamily="18" charset="0"/>
                <a:cs typeface="Times New Roman" panose="02020603050405020304" pitchFamily="18" charset="0"/>
              </a:rPr>
              <a:t> </a:t>
            </a:r>
            <a:r>
              <a:rPr lang="en-US" sz="1400" dirty="0" err="1" smtClean="0">
                <a:latin typeface="Times New Roman" panose="02020603050405020304" pitchFamily="18" charset="0"/>
                <a:cs typeface="Times New Roman" panose="02020603050405020304" pitchFamily="18" charset="0"/>
              </a:rPr>
              <a:t>tomonida</a:t>
            </a:r>
            <a:r>
              <a:rPr lang="en-US" sz="1400" dirty="0" smtClean="0">
                <a:latin typeface="Times New Roman" panose="02020603050405020304" pitchFamily="18" charset="0"/>
                <a:cs typeface="Times New Roman" panose="02020603050405020304" pitchFamily="18" charset="0"/>
              </a:rPr>
              <a:t> </a:t>
            </a:r>
            <a:r>
              <a:rPr lang="en-US" sz="1400" dirty="0" err="1" smtClean="0">
                <a:latin typeface="Times New Roman" panose="02020603050405020304" pitchFamily="18" charset="0"/>
                <a:cs typeface="Times New Roman" panose="02020603050405020304" pitchFamily="18" charset="0"/>
              </a:rPr>
              <a:t>bo’ladi</a:t>
            </a:r>
            <a:r>
              <a:rPr lang="en-US" sz="2000" dirty="0" smtClean="0">
                <a:latin typeface="Times New Roman" panose="02020603050405020304" pitchFamily="18" charset="0"/>
                <a:cs typeface="Times New Roman" panose="02020603050405020304" pitchFamily="18" charset="0"/>
              </a:rPr>
              <a:t>. </a:t>
            </a:r>
            <a:r>
              <a:rPr lang="ru-RU" sz="2000" dirty="0">
                <a:latin typeface="Times New Roman" panose="02020603050405020304" pitchFamily="18" charset="0"/>
                <a:cs typeface="Times New Roman" panose="02020603050405020304" pitchFamily="18" charset="0"/>
              </a:rPr>
              <a:t/>
            </a:r>
            <a:br>
              <a:rPr lang="ru-RU" sz="2000" dirty="0">
                <a:latin typeface="Times New Roman" panose="02020603050405020304" pitchFamily="18" charset="0"/>
                <a:cs typeface="Times New Roman" panose="02020603050405020304" pitchFamily="18" charset="0"/>
              </a:rPr>
            </a:br>
            <a:endParaRPr lang="ru-RU" sz="2000" dirty="0">
              <a:latin typeface="Times New Roman" panose="02020603050405020304" pitchFamily="18" charset="0"/>
              <a:cs typeface="Times New Roman" panose="02020603050405020304" pitchFamily="18" charset="0"/>
            </a:endParaRPr>
          </a:p>
        </p:txBody>
      </p:sp>
      <p:pic>
        <p:nvPicPr>
          <p:cNvPr id="5122" name="그림 32" descr="Slide9"/>
          <p:cNvPicPr>
            <a:picLocks noChangeAspect="1" noChangeArrowheads="1"/>
          </p:cNvPicPr>
          <p:nvPr/>
        </p:nvPicPr>
        <p:blipFill>
          <a:blip r:embed="rId2">
            <a:extLst>
              <a:ext uri="{28A0092B-C50C-407E-A947-70E740481C1C}">
                <a14:useLocalDpi xmlns:a14="http://schemas.microsoft.com/office/drawing/2010/main" val="0"/>
              </a:ext>
            </a:extLst>
          </a:blip>
          <a:srcRect l="3894" t="15479"/>
          <a:stretch>
            <a:fillRect/>
          </a:stretch>
        </p:blipFill>
        <p:spPr bwMode="auto">
          <a:xfrm>
            <a:off x="2863519" y="2091983"/>
            <a:ext cx="6509081" cy="39666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Прямоугольник 3"/>
          <p:cNvSpPr/>
          <p:nvPr/>
        </p:nvSpPr>
        <p:spPr>
          <a:xfrm rot="10800000" flipV="1">
            <a:off x="4522490" y="5888696"/>
            <a:ext cx="4586340" cy="369332"/>
          </a:xfrm>
          <a:prstGeom prst="rect">
            <a:avLst/>
          </a:prstGeom>
        </p:spPr>
        <p:txBody>
          <a:bodyPr wrap="square">
            <a:spAutoFit/>
          </a:bodyPr>
          <a:lstStyle/>
          <a:p>
            <a:r>
              <a:rPr lang="en-US" i="1" kern="100" dirty="0" err="1">
                <a:latin typeface="Times New Roman" panose="02020603050405020304" pitchFamily="18" charset="0"/>
                <a:ea typeface="Malgun Gothic" panose="020B0503020000020004" pitchFamily="34" charset="-127"/>
              </a:rPr>
              <a:t>Silindrlar</a:t>
            </a:r>
            <a:r>
              <a:rPr lang="en-US" i="1" kern="100" dirty="0">
                <a:latin typeface="Times New Roman" panose="02020603050405020304" pitchFamily="18" charset="0"/>
                <a:ea typeface="Malgun Gothic" panose="020B0503020000020004" pitchFamily="34" charset="-127"/>
              </a:rPr>
              <a:t> </a:t>
            </a:r>
            <a:r>
              <a:rPr lang="en-US" i="1" kern="100" dirty="0" err="1">
                <a:latin typeface="Times New Roman" panose="02020603050405020304" pitchFamily="18" charset="0"/>
                <a:ea typeface="Malgun Gothic" panose="020B0503020000020004" pitchFamily="34" charset="-127"/>
              </a:rPr>
              <a:t>bloki</a:t>
            </a:r>
            <a:r>
              <a:rPr lang="en-US" i="1" kern="100" dirty="0">
                <a:latin typeface="Times New Roman" panose="02020603050405020304" pitchFamily="18" charset="0"/>
                <a:ea typeface="Malgun Gothic" panose="020B0503020000020004" pitchFamily="34" charset="-127"/>
              </a:rPr>
              <a:t> </a:t>
            </a:r>
            <a:r>
              <a:rPr lang="en-US" i="1" kern="100" dirty="0" err="1" smtClean="0">
                <a:latin typeface="Times New Roman" panose="02020603050405020304" pitchFamily="18" charset="0"/>
                <a:ea typeface="Malgun Gothic" panose="020B0503020000020004" pitchFamily="34" charset="-127"/>
              </a:rPr>
              <a:t>konfiguratsiyasi</a:t>
            </a:r>
            <a:endParaRPr lang="ru-RU" dirty="0"/>
          </a:p>
        </p:txBody>
      </p:sp>
    </p:spTree>
    <p:extLst>
      <p:ext uri="{BB962C8B-B14F-4D97-AF65-F5344CB8AC3E}">
        <p14:creationId xmlns:p14="http://schemas.microsoft.com/office/powerpoint/2010/main" val="27896146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86862" y="803030"/>
            <a:ext cx="11605846" cy="1356360"/>
          </a:xfrm>
        </p:spPr>
        <p:txBody>
          <a:bodyPr>
            <a:noAutofit/>
          </a:bodyPr>
          <a:lstStyle/>
          <a:p>
            <a:r>
              <a:rPr lang="en-US" sz="2000" dirty="0" err="1">
                <a:latin typeface="Times New Roman" panose="02020603050405020304" pitchFamily="18" charset="0"/>
                <a:cs typeface="Times New Roman" panose="02020603050405020304" pitchFamily="18" charset="0"/>
              </a:rPr>
              <a:t>Silindr</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gilzasi</a:t>
            </a:r>
            <a:r>
              <a:rPr lang="en-US" sz="2000" dirty="0">
                <a:latin typeface="Times New Roman" panose="02020603050405020304" pitchFamily="18" charset="0"/>
                <a:cs typeface="Times New Roman" panose="02020603050405020304" pitchFamily="18" charset="0"/>
              </a:rPr>
              <a:t>:</a:t>
            </a:r>
            <a:r>
              <a:rPr lang="ru-RU" sz="2000" dirty="0">
                <a:latin typeface="Times New Roman" panose="02020603050405020304" pitchFamily="18" charset="0"/>
                <a:cs typeface="Times New Roman" panose="02020603050405020304" pitchFamily="18" charset="0"/>
              </a:rPr>
              <a:t/>
            </a:r>
            <a:br>
              <a:rPr lang="ru-RU" sz="2000" dirty="0">
                <a:latin typeface="Times New Roman" panose="02020603050405020304" pitchFamily="18" charset="0"/>
                <a:cs typeface="Times New Roman" panose="02020603050405020304" pitchFamily="18" charset="0"/>
              </a:rPr>
            </a:br>
            <a:r>
              <a:rPr lang="en-US" sz="2000" dirty="0" err="1">
                <a:latin typeface="Times New Roman" panose="02020603050405020304" pitchFamily="18" charset="0"/>
                <a:cs typeface="Times New Roman" panose="02020603050405020304" pitchFamily="18" charset="0"/>
              </a:rPr>
              <a:t>Silindr</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devori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silindr</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gilzasi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deyiladi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porshen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bilan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doim</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aloqada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bo’ladi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Shuning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uchun</a:t>
            </a:r>
            <a:r>
              <a:rPr lang="en-US" sz="2000" dirty="0">
                <a:latin typeface="Times New Roman" panose="02020603050405020304" pitchFamily="18" charset="0"/>
                <a:cs typeface="Times New Roman" panose="02020603050405020304" pitchFamily="18" charset="0"/>
              </a:rPr>
              <a:t> motor </a:t>
            </a:r>
            <a:r>
              <a:rPr lang="en-US" sz="2000" dirty="0" err="1">
                <a:latin typeface="Times New Roman" panose="02020603050405020304" pitchFamily="18" charset="0"/>
                <a:cs typeface="Times New Roman" panose="02020603050405020304" pitchFamily="18" charset="0"/>
              </a:rPr>
              <a:t>moyi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bilan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moylanib</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turadi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Gilza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yuqori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harorat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yeyilish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kabi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talablarga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javob</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berishi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kerak</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Umuman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olganda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silindrlar</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blogi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chuyandan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tayyorlangan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bo’lsa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silindrlar</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gilzasi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quyma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pulatdan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tayyorlanadi</a:t>
            </a:r>
            <a:r>
              <a:rPr lang="en-US" sz="2000" dirty="0">
                <a:latin typeface="Times New Roman" panose="02020603050405020304" pitchFamily="18" charset="0"/>
                <a:cs typeface="Times New Roman" panose="02020603050405020304" pitchFamily="18" charset="0"/>
              </a:rPr>
              <a:t>. Agar </a:t>
            </a:r>
            <a:r>
              <a:rPr lang="en-US" sz="2000" dirty="0" err="1">
                <a:latin typeface="Times New Roman" panose="02020603050405020304" pitchFamily="18" charset="0"/>
                <a:cs typeface="Times New Roman" panose="02020603050405020304" pitchFamily="18" charset="0"/>
              </a:rPr>
              <a:t>silindrlar</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blogi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alyuminiy</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qotishmasidan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tayyorlangan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bulsa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yeyilishni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kamaytirish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uchun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silindr</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ichki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devoriga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quyma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pulatdan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tayyorlangan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gilza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o’rnatiladi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Bundan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tashqari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alyuminiy</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qotishmali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silindrlar</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blokida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gilzalar</a:t>
            </a:r>
            <a:r>
              <a:rPr lang="en-US" sz="2000" dirty="0">
                <a:latin typeface="Times New Roman" panose="02020603050405020304" pitchFamily="18" charset="0"/>
                <a:cs typeface="Times New Roman" panose="02020603050405020304" pitchFamily="18" charset="0"/>
              </a:rPr>
              <a:t> ham </a:t>
            </a:r>
            <a:r>
              <a:rPr lang="en-US" sz="2000" dirty="0" err="1">
                <a:latin typeface="Times New Roman" panose="02020603050405020304" pitchFamily="18" charset="0"/>
                <a:cs typeface="Times New Roman" panose="02020603050405020304" pitchFamily="18" charset="0"/>
              </a:rPr>
              <a:t>mavjud</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Vkladish-kichik</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silindr</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dvigateldan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qimmtaroq</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bo’lishiga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qaramay</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ancha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yengil</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unumdorligi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yuqori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bo’ladi</a:t>
            </a:r>
            <a:r>
              <a:rPr lang="en-US" sz="2000" dirty="0">
                <a:latin typeface="Times New Roman" panose="02020603050405020304" pitchFamily="18" charset="0"/>
                <a:cs typeface="Times New Roman" panose="02020603050405020304" pitchFamily="18" charset="0"/>
              </a:rPr>
              <a:t>. Hyundai </a:t>
            </a:r>
            <a:r>
              <a:rPr lang="en-US" sz="2000" dirty="0" err="1">
                <a:latin typeface="Times New Roman" panose="02020603050405020304" pitchFamily="18" charset="0"/>
                <a:cs typeface="Times New Roman" panose="02020603050405020304" pitchFamily="18" charset="0"/>
              </a:rPr>
              <a:t>avtomobillarida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ho’l</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turidagi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gilzalardan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foydalanilmaydi</a:t>
            </a:r>
            <a:r>
              <a:rPr lang="en-US" sz="2000" dirty="0">
                <a:latin typeface="Times New Roman" panose="02020603050405020304" pitchFamily="18" charset="0"/>
                <a:cs typeface="Times New Roman" panose="02020603050405020304" pitchFamily="18" charset="0"/>
              </a:rPr>
              <a:t>. </a:t>
            </a:r>
            <a:r>
              <a:rPr lang="ru-RU" sz="2000" dirty="0">
                <a:latin typeface="Times New Roman" panose="02020603050405020304" pitchFamily="18" charset="0"/>
                <a:cs typeface="Times New Roman" panose="02020603050405020304" pitchFamily="18" charset="0"/>
              </a:rPr>
              <a:t/>
            </a:r>
            <a:br>
              <a:rPr lang="ru-RU" sz="2000" dirty="0">
                <a:latin typeface="Times New Roman" panose="02020603050405020304" pitchFamily="18" charset="0"/>
                <a:cs typeface="Times New Roman" panose="02020603050405020304" pitchFamily="18" charset="0"/>
              </a:rPr>
            </a:br>
            <a:endParaRPr lang="ru-RU" sz="2000"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386862" y="2558561"/>
            <a:ext cx="11605846" cy="4038600"/>
          </a:xfrm>
        </p:spPr>
        <p:txBody>
          <a:bodyPr>
            <a:normAutofit fontScale="92500" lnSpcReduction="20000"/>
          </a:bodyPr>
          <a:lstStyle/>
          <a:p>
            <a:r>
              <a:rPr lang="en-US" b="1" dirty="0" err="1">
                <a:latin typeface="Times New Roman" panose="02020603050405020304" pitchFamily="18" charset="0"/>
                <a:cs typeface="Times New Roman" panose="02020603050405020304" pitchFamily="18" charset="0"/>
              </a:rPr>
              <a:t>Suv</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g’ilofi</a:t>
            </a:r>
            <a:r>
              <a:rPr lang="en-US" b="1" dirty="0">
                <a:latin typeface="Times New Roman" panose="02020603050405020304" pitchFamily="18" charset="0"/>
                <a:cs typeface="Times New Roman" panose="02020603050405020304" pitchFamily="18" charset="0"/>
              </a:rPr>
              <a:t>: </a:t>
            </a:r>
            <a:endParaRPr lang="ru-RU" dirty="0">
              <a:latin typeface="Times New Roman" panose="02020603050405020304" pitchFamily="18" charset="0"/>
              <a:cs typeface="Times New Roman" panose="02020603050405020304" pitchFamily="18" charset="0"/>
            </a:endParaRPr>
          </a:p>
          <a:p>
            <a:r>
              <a:rPr lang="en-US" dirty="0" err="1">
                <a:latin typeface="Times New Roman" panose="02020603050405020304" pitchFamily="18" charset="0"/>
                <a:cs typeface="Times New Roman" panose="02020603050405020304" pitchFamily="18" charset="0"/>
              </a:rPr>
              <a:t>Sovituvchi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suv</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silindr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gilzasining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atrofida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harakatlanadi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yulga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suv</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g’ilofi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deyiladi</a:t>
            </a:r>
            <a:r>
              <a:rPr lang="en-US" dirty="0">
                <a:latin typeface="Times New Roman" panose="02020603050405020304" pitchFamily="18" charset="0"/>
                <a:cs typeface="Times New Roman" panose="02020603050405020304" pitchFamily="18" charset="0"/>
              </a:rPr>
              <a:t>. U </a:t>
            </a:r>
            <a:r>
              <a:rPr lang="en-US" dirty="0" err="1">
                <a:latin typeface="Times New Roman" panose="02020603050405020304" pitchFamily="18" charset="0"/>
                <a:cs typeface="Times New Roman" panose="02020603050405020304" pitchFamily="18" charset="0"/>
              </a:rPr>
              <a:t>yonish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jarayonidan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qolganenergiyani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o’ziga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yutib</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olib</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dvigatel</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haroratini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ma’lum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bir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miqdorgacha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ushlab</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turish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uchun</a:t>
            </a:r>
            <a:r>
              <a:rPr lang="en-US" dirty="0">
                <a:latin typeface="Times New Roman" panose="02020603050405020304" pitchFamily="18" charset="0"/>
                <a:cs typeface="Times New Roman" panose="02020603050405020304" pitchFamily="18" charset="0"/>
              </a:rPr>
              <a:t> ham </a:t>
            </a:r>
            <a:r>
              <a:rPr lang="en-US" dirty="0" err="1">
                <a:latin typeface="Times New Roman" panose="02020603050405020304" pitchFamily="18" charset="0"/>
                <a:cs typeface="Times New Roman" panose="02020603050405020304" pitchFamily="18" charset="0"/>
              </a:rPr>
              <a:t>zarur</a:t>
            </a:r>
            <a:r>
              <a:rPr lang="en-US" dirty="0">
                <a:latin typeface="Times New Roman" panose="02020603050405020304" pitchFamily="18" charset="0"/>
                <a:cs typeface="Times New Roman" panose="02020603050405020304" pitchFamily="18" charset="0"/>
              </a:rPr>
              <a:t>. Bu </a:t>
            </a:r>
            <a:r>
              <a:rPr lang="en-US" dirty="0" err="1">
                <a:latin typeface="Times New Roman" panose="02020603050405020304" pitchFamily="18" charset="0"/>
                <a:cs typeface="Times New Roman" panose="02020603050405020304" pitchFamily="18" charset="0"/>
              </a:rPr>
              <a:t>g’liof</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aralash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yoki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to’liq</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silindrlar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blokini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o’rab</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turuvchi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turlarida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bo’ladi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So’nggi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rusumdagi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modellarda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suv</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g’ilofi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qo’shimcha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ravishda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chiqarish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kollektorida</a:t>
            </a:r>
            <a:r>
              <a:rPr lang="en-US" dirty="0">
                <a:latin typeface="Times New Roman" panose="02020603050405020304" pitchFamily="18" charset="0"/>
                <a:cs typeface="Times New Roman" panose="02020603050405020304" pitchFamily="18" charset="0"/>
              </a:rPr>
              <a:t> ham </a:t>
            </a:r>
            <a:r>
              <a:rPr lang="en-US" dirty="0" err="1">
                <a:latin typeface="Times New Roman" panose="02020603050405020304" pitchFamily="18" charset="0"/>
                <a:cs typeface="Times New Roman" panose="02020603050405020304" pitchFamily="18" charset="0"/>
              </a:rPr>
              <a:t>qo’llanilmoqda</a:t>
            </a:r>
            <a:r>
              <a:rPr lang="en-US" dirty="0">
                <a:latin typeface="Times New Roman" panose="02020603050405020304" pitchFamily="18" charset="0"/>
                <a:cs typeface="Times New Roman" panose="02020603050405020304" pitchFamily="18" charset="0"/>
              </a:rPr>
              <a:t>. </a:t>
            </a:r>
            <a:endParaRPr lang="ru-RU" dirty="0">
              <a:latin typeface="Times New Roman" panose="02020603050405020304" pitchFamily="18" charset="0"/>
              <a:cs typeface="Times New Roman" panose="02020603050405020304" pitchFamily="18" charset="0"/>
            </a:endParaRPr>
          </a:p>
          <a:p>
            <a:r>
              <a:rPr lang="en-US" b="1" dirty="0">
                <a:latin typeface="Times New Roman" panose="02020603050405020304" pitchFamily="18" charset="0"/>
                <a:cs typeface="Times New Roman" panose="02020603050405020304" pitchFamily="18" charset="0"/>
              </a:rPr>
              <a:t>Karter: </a:t>
            </a:r>
            <a:endParaRPr lang="ru-RU" dirty="0">
              <a:latin typeface="Times New Roman" panose="02020603050405020304" pitchFamily="18" charset="0"/>
              <a:cs typeface="Times New Roman" panose="02020603050405020304" pitchFamily="18" charset="0"/>
            </a:endParaRPr>
          </a:p>
          <a:p>
            <a:r>
              <a:rPr lang="en-US" dirty="0" err="1">
                <a:latin typeface="Times New Roman" panose="02020603050405020304" pitchFamily="18" charset="0"/>
                <a:cs typeface="Times New Roman" panose="02020603050405020304" pitchFamily="18" charset="0"/>
              </a:rPr>
              <a:t>Yordamchi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qurilmalar</a:t>
            </a:r>
            <a:r>
              <a:rPr lang="en-US" dirty="0">
                <a:latin typeface="Times New Roman" panose="02020603050405020304" pitchFamily="18" charset="0"/>
                <a:cs typeface="Times New Roman" panose="02020603050405020304" pitchFamily="18" charset="0"/>
              </a:rPr>
              <a:t>, generator, </a:t>
            </a:r>
            <a:r>
              <a:rPr lang="en-US" dirty="0" err="1">
                <a:latin typeface="Times New Roman" panose="02020603050405020304" pitchFamily="18" charset="0"/>
                <a:cs typeface="Times New Roman" panose="02020603050405020304" pitchFamily="18" charset="0"/>
              </a:rPr>
              <a:t>konditsioner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kompressori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dvigatel</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kranshteyni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moy</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nasosi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rul</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gidrokuchaytirgichi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karterga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mahkamlanadi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Dvigatellarda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karter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silindrga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yaxlit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qilingan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yoki</a:t>
            </a:r>
            <a:r>
              <a:rPr lang="en-US" dirty="0">
                <a:latin typeface="Times New Roman" panose="02020603050405020304" pitchFamily="18" charset="0"/>
                <a:cs typeface="Times New Roman" panose="02020603050405020304" pitchFamily="18" charset="0"/>
              </a:rPr>
              <a:t> bolt </a:t>
            </a:r>
            <a:r>
              <a:rPr lang="en-US" dirty="0" err="1">
                <a:latin typeface="Times New Roman" panose="02020603050405020304" pitchFamily="18" charset="0"/>
                <a:cs typeface="Times New Roman" panose="02020603050405020304" pitchFamily="18" charset="0"/>
              </a:rPr>
              <a:t>bilan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biriktiriladi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Tirsakli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valning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materiali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burovchi</a:t>
            </a:r>
            <a:r>
              <a:rPr lang="en-US" dirty="0">
                <a:latin typeface="Times New Roman" panose="02020603050405020304" pitchFamily="18" charset="0"/>
                <a:cs typeface="Times New Roman" panose="02020603050405020304" pitchFamily="18" charset="0"/>
              </a:rPr>
              <a:t> moment </a:t>
            </a:r>
            <a:r>
              <a:rPr lang="en-US" dirty="0" err="1">
                <a:latin typeface="Times New Roman" panose="02020603050405020304" pitchFamily="18" charset="0"/>
                <a:cs typeface="Times New Roman" panose="02020603050405020304" pitchFamily="18" charset="0"/>
              </a:rPr>
              <a:t>va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tebranishlardan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hosil</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bo’ladigan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yuklanishlarga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bardosh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beradigan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bo’lishi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kerak</a:t>
            </a:r>
            <a:r>
              <a:rPr lang="en-US" dirty="0">
                <a:latin typeface="Times New Roman" panose="02020603050405020304" pitchFamily="18" charset="0"/>
                <a:cs typeface="Times New Roman" panose="02020603050405020304" pitchFamily="18" charset="0"/>
              </a:rPr>
              <a:t>. </a:t>
            </a:r>
            <a:endParaRPr lang="ru-RU" dirty="0">
              <a:latin typeface="Times New Roman" panose="02020603050405020304" pitchFamily="18" charset="0"/>
              <a:cs typeface="Times New Roman" panose="02020603050405020304" pitchFamily="18" charset="0"/>
            </a:endParaRPr>
          </a:p>
          <a:p>
            <a:r>
              <a:rPr lang="en-US" dirty="0" err="1">
                <a:latin typeface="Times New Roman" panose="02020603050405020304" pitchFamily="18" charset="0"/>
                <a:cs typeface="Times New Roman" panose="02020603050405020304" pitchFamily="18" charset="0"/>
              </a:rPr>
              <a:t>Silindr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blokining</a:t>
            </a:r>
            <a:r>
              <a:rPr lang="en-US" dirty="0">
                <a:latin typeface="Times New Roman" panose="02020603050405020304" pitchFamily="18" charset="0"/>
                <a:cs typeface="Times New Roman" panose="02020603050405020304" pitchFamily="18" charset="0"/>
              </a:rPr>
              <a:t> past </a:t>
            </a:r>
            <a:r>
              <a:rPr lang="en-US" dirty="0" err="1">
                <a:latin typeface="Times New Roman" panose="02020603050405020304" pitchFamily="18" charset="0"/>
                <a:cs typeface="Times New Roman" panose="02020603050405020304" pitchFamily="18" charset="0"/>
              </a:rPr>
              <a:t>qismida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moy</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poddoni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qotirilgan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Buning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vazifasi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moyni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saqlab</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turish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sovitishdan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iborat</a:t>
            </a:r>
            <a:r>
              <a:rPr lang="en-US" dirty="0">
                <a:latin typeface="Times New Roman" panose="02020603050405020304" pitchFamily="18" charset="0"/>
                <a:cs typeface="Times New Roman" panose="02020603050405020304" pitchFamily="18" charset="0"/>
              </a:rPr>
              <a:t>. U </a:t>
            </a:r>
            <a:r>
              <a:rPr lang="en-US" dirty="0" err="1">
                <a:latin typeface="Times New Roman" panose="02020603050405020304" pitchFamily="18" charset="0"/>
                <a:cs typeface="Times New Roman" panose="02020603050405020304" pitchFamily="18" charset="0"/>
              </a:rPr>
              <a:t>pulat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listdan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shtampovkalab</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yasalgan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silindr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kallagiga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uxshab</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rezina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qistirma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quyib</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qotiriladi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Ikki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pulatni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biriktirishda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titrashni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oldini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olishini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olish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uchun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ular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orasiga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pulat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polimerdan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tayyorlangan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materialurnatiladi</a:t>
            </a:r>
            <a:r>
              <a:rPr lang="en-US" dirty="0">
                <a:latin typeface="Times New Roman" panose="02020603050405020304" pitchFamily="18" charset="0"/>
                <a:cs typeface="Times New Roman" panose="02020603050405020304" pitchFamily="18" charset="0"/>
              </a:rPr>
              <a:t>.</a:t>
            </a:r>
            <a:endParaRPr lang="ru-RU" dirty="0">
              <a:latin typeface="Times New Roman" panose="02020603050405020304" pitchFamily="18" charset="0"/>
              <a:cs typeface="Times New Roman" panose="02020603050405020304" pitchFamily="18" charset="0"/>
            </a:endParaRPr>
          </a:p>
          <a:p>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53283019"/>
      </p:ext>
    </p:extLst>
  </p:cSld>
  <p:clrMapOvr>
    <a:masterClrMapping/>
  </p:clrMapOvr>
</p:sld>
</file>

<file path=ppt/theme/theme1.xml><?xml version="1.0" encoding="utf-8"?>
<a:theme xmlns:a="http://schemas.openxmlformats.org/drawingml/2006/main" name="Базис">
  <a:themeElements>
    <a:clrScheme name="Базис">
      <a:dk1>
        <a:srgbClr val="000000"/>
      </a:dk1>
      <a:lt1>
        <a:srgbClr val="FFFFFF"/>
      </a:lt1>
      <a:dk2>
        <a:srgbClr val="565349"/>
      </a:dk2>
      <a:lt2>
        <a:srgbClr val="DDDDDD"/>
      </a:lt2>
      <a:accent1>
        <a:srgbClr val="A6B727"/>
      </a:accent1>
      <a:accent2>
        <a:srgbClr val="DF5327"/>
      </a:accent2>
      <a:accent3>
        <a:srgbClr val="FE9E00"/>
      </a:accent3>
      <a:accent4>
        <a:srgbClr val="418AB3"/>
      </a:accent4>
      <a:accent5>
        <a:srgbClr val="D7D447"/>
      </a:accent5>
      <a:accent6>
        <a:srgbClr val="818183"/>
      </a:accent6>
      <a:hlink>
        <a:srgbClr val="F59E00"/>
      </a:hlink>
      <a:folHlink>
        <a:srgbClr val="B2B2B2"/>
      </a:folHlink>
    </a:clrScheme>
    <a:fontScheme name="Базис">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Базис">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90E45F77-AEFC-46EF-A7C1-5B338C297B02}"/>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TM03457444[[fn=Базис]]</Template>
  <TotalTime>24</TotalTime>
  <Words>582</Words>
  <Application>Microsoft Office PowerPoint</Application>
  <PresentationFormat>Широкоэкранный</PresentationFormat>
  <Paragraphs>48</Paragraphs>
  <Slides>8</Slides>
  <Notes>2</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8</vt:i4>
      </vt:variant>
    </vt:vector>
  </HeadingPairs>
  <TitlesOfParts>
    <vt:vector size="13" baseType="lpstr">
      <vt:lpstr>Malgun Gothic</vt:lpstr>
      <vt:lpstr>Calibri</vt:lpstr>
      <vt:lpstr>Corbel</vt:lpstr>
      <vt:lpstr>Times New Roman</vt:lpstr>
      <vt:lpstr>Базис</vt:lpstr>
      <vt:lpstr>Dvigatelning ishlash prinsipi. </vt:lpstr>
      <vt:lpstr>     To’rt taktli dvigatellar Porshenli dvigatellar ikki turga tasniflanadi, 2 taktli va 4 taktli. Dvigatelning ishlashi yoqilg’i va havodan iborat yonuvchi aralashma yonganda sodir bo’ladi, yonuvchi aralashma yonganda porshen o’ziga kuchni qabul qiladi va porshenning ilgarilama-qaytma harakati tirsakli valning aylanma harakatiga aylanadi. Hozirgi vaqtda deyarli barcha avtomobillar 4 taktli dvigatellardan foydalanmoqda. 4 taktli ish sikli 1867-yilda Nikolaus Otto tomonidan ixtiro qilingan, shuning uchun uning sharafiga Otto sikli ataladi. Grafikdagi gorizontal o’qi yonish kamerasi ichidagi bosimni ifodalaydi va vertikal o’q esa yonish kamerasining hajmini ifodalaydi.    </vt:lpstr>
      <vt:lpstr>Презентация PowerPoint</vt:lpstr>
      <vt:lpstr>Dvigatellarning tasniflanishi </vt:lpstr>
      <vt:lpstr>Презентация PowerPoint</vt:lpstr>
      <vt:lpstr>    Dvigatel qismlari, ular haqida umumiy ma’lumotlar Dvigatel quyidagi asosiy qismlardan iborat:   Dvigatel Blok bilan tirsakli val, karter, porshen va shatun,   Silindrlar kallagi bilan taqsimlash vali, klapanlar va taqsimlash mexanizmlari,   Kiritish tizimi, Chiqarish tizimi, Moylash tizimi, Sovitish tizimi,  Yordamchi tizimlari sifatida Turbokompressor. </vt:lpstr>
      <vt:lpstr>Silindrlar bloki dvigatelning asosiy qismi hisoblanadi. U chuyandan (dizel dvigateli) yoki alyuminiydan tayyorlanadi. U silindr bilan yaxlit bo’lib, unda porshen ilgarilama-qaytma harakatlanadi, sovitish uchun suv kanallari, silindr haroratini me’yorida ushlab turadi, tirsakli val va tirsakli valning ostidan o’rnatiladigan korpus. Silindrning asosiy vazifasi, porshenning ilgarilama-qaytma harakatini yo’naltirish, yonishdan hosil bo’lgan kuch va yuqori haroratni o’ziga qabul qilish, silindrni meyorida sovitish va tirsakli valningtekis harakatiga ko’maklashish hisoblanadi. Mustahkamligini oshirish uchun dizel dgigatellarida silindrlar bloki chuyandan tayyorlanadi, chunki yeyilishga va korroziyaga, hamda yuqori burovchi momentga bardoshli.  Hozirgi vaqtda benzinli dvigatellarda alyuminiy qotishmasidan tayyorlangani ishlatiladi. Alyuminiy pulatdan kura issiqlik tez utkazadi, shuning uchun benzinli dvigatellar uchun eng ma’qul material hisoblanadi. Blokda kuchini oshirish uchun bir xil tuzilishli silindrlar bloki ishlatiladi.  Dvigatel raqami:Dvigatel identifikatsiya raqami silindr bloki chetiga o’ng orqa plitasi tomonida bo’ladi.  </vt:lpstr>
      <vt:lpstr>Silindr gilzasi: Silindr devori (silindr gilzasi deyiladi) porshen bilan doim aloqada bo’ladi. Shuning uchun motor moyi bilan moylanib turadi. Gilza yuqori harorat va yeyilish kabi talablarga javob berishi kerak. Umuman olganda, silindrlar blogi chuyandan tayyorlangan bo’lsa, silindrlar gilzasi quyma pulatdan tayyorlanadi. Agar silindrlar blogi alyuminiy qotishmasidan tayyorlangan bulsa, yeyilishni kamaytirish uchun silindr ichki devoriga quyma pulatdan tayyorlangan gilza o’rnatiladi. Bundan tashqari, alyuminiy qotishmali silindrlar blokida gilzalar ham mavjud. Vkladish-kichik silindr dvigateldan qimmtaroq bo’lishiga qaramay ancha yengil va unumdorligi yuqori bo’ladi. Hyundai avtomobillarida ho’l turidagi gilzalardan foydalanilmaydi.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Dvigatelning ishlash prinsipi. </dc:title>
  <dc:creator>Пользователь</dc:creator>
  <cp:lastModifiedBy>Пользователь</cp:lastModifiedBy>
  <cp:revision>5</cp:revision>
  <dcterms:created xsi:type="dcterms:W3CDTF">2021-10-15T06:50:47Z</dcterms:created>
  <dcterms:modified xsi:type="dcterms:W3CDTF">2022-04-05T12:18:50Z</dcterms:modified>
</cp:coreProperties>
</file>