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08" y="-7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18.07.2023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18.07.2023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18.07.2023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18.07.2023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18.07.2023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18.07.2023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18.07.2023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18.07.2023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18.07.2023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18.07.2023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60648"/>
            <a:ext cx="8229600" cy="1283568"/>
          </a:xfrm>
        </p:spPr>
        <p:txBody>
          <a:bodyPr>
            <a:normAutofit fontScale="90000"/>
          </a:bodyPr>
          <a:lstStyle/>
          <a:p>
            <a:pPr latinLnBrk="1"/>
            <a:r>
              <a:rPr lang="en-US" dirty="0" err="1">
                <a:effectLst/>
              </a:rPr>
              <a:t>Dvigatelni</a:t>
            </a:r>
            <a:r>
              <a:rPr lang="en-US" dirty="0">
                <a:effectLst/>
              </a:rPr>
              <a:t> </a:t>
            </a:r>
            <a:r>
              <a:rPr lang="en-US" dirty="0" err="1">
                <a:effectLst/>
              </a:rPr>
              <a:t>taymer</a:t>
            </a:r>
            <a:r>
              <a:rPr lang="en-US" dirty="0">
                <a:effectLst/>
              </a:rPr>
              <a:t> </a:t>
            </a:r>
            <a:r>
              <a:rPr lang="en-US" dirty="0" err="1">
                <a:effectLst/>
              </a:rPr>
              <a:t>orqali</a:t>
            </a:r>
            <a:r>
              <a:rPr lang="en-US" dirty="0">
                <a:effectLst/>
              </a:rPr>
              <a:t> </a:t>
            </a:r>
            <a:r>
              <a:rPr lang="en-US" dirty="0" err="1">
                <a:effectLst/>
              </a:rPr>
              <a:t>yig`ish</a:t>
            </a:r>
            <a:r>
              <a:rPr lang="en-US" dirty="0">
                <a:effectLst/>
              </a:rPr>
              <a:t> </a:t>
            </a:r>
            <a:r>
              <a:rPr lang="en-US" dirty="0" err="1">
                <a:effectLst/>
              </a:rPr>
              <a:t>va</a:t>
            </a:r>
            <a:r>
              <a:rPr lang="en-US" dirty="0">
                <a:effectLst/>
              </a:rPr>
              <a:t> </a:t>
            </a:r>
            <a:r>
              <a:rPr lang="en-US" dirty="0" err="1">
                <a:effectLst/>
              </a:rPr>
              <a:t>ishlatish</a:t>
            </a:r>
            <a:r>
              <a:rPr lang="en-US" dirty="0">
                <a:effectLst/>
              </a:rPr>
              <a:t>  </a:t>
            </a:r>
            <a:endParaRPr lang="ru-RU" dirty="0">
              <a:effectLst/>
            </a:endParaRPr>
          </a:p>
        </p:txBody>
      </p:sp>
      <p:sp>
        <p:nvSpPr>
          <p:cNvPr id="3" name="Подзаголовок 2"/>
          <p:cNvSpPr>
            <a:spLocks noGrp="1"/>
          </p:cNvSpPr>
          <p:nvPr>
            <p:ph type="subTitle" idx="1"/>
          </p:nvPr>
        </p:nvSpPr>
        <p:spPr>
          <a:xfrm>
            <a:off x="395536" y="1844824"/>
            <a:ext cx="8496944" cy="4608512"/>
          </a:xfrm>
        </p:spPr>
        <p:txBody>
          <a:bodyPr>
            <a:normAutofit/>
          </a:bodyPr>
          <a:lstStyle/>
          <a:p>
            <a:r>
              <a:rPr lang="en-US" dirty="0" err="1"/>
              <a:t>Zamonaviy</a:t>
            </a:r>
            <a:r>
              <a:rPr lang="en-US" dirty="0"/>
              <a:t> </a:t>
            </a:r>
            <a:r>
              <a:rPr lang="en-US" dirty="0" err="1"/>
              <a:t>sanoat</a:t>
            </a:r>
            <a:r>
              <a:rPr lang="en-US" dirty="0"/>
              <a:t> </a:t>
            </a:r>
            <a:r>
              <a:rPr lang="en-US" dirty="0" err="1"/>
              <a:t>korxonalarida</a:t>
            </a:r>
            <a:r>
              <a:rPr lang="en-US" dirty="0"/>
              <a:t> </a:t>
            </a:r>
            <a:r>
              <a:rPr lang="en-US" dirty="0" err="1"/>
              <a:t>elektr</a:t>
            </a:r>
            <a:r>
              <a:rPr lang="en-US" dirty="0"/>
              <a:t> </a:t>
            </a:r>
            <a:r>
              <a:rPr lang="en-US" dirty="0" err="1"/>
              <a:t>ta’minotida</a:t>
            </a:r>
            <a:r>
              <a:rPr lang="en-US" dirty="0"/>
              <a:t> </a:t>
            </a:r>
            <a:r>
              <a:rPr lang="en-US" dirty="0" err="1"/>
              <a:t>elektr</a:t>
            </a:r>
            <a:r>
              <a:rPr lang="en-US" dirty="0"/>
              <a:t> </a:t>
            </a:r>
            <a:r>
              <a:rPr lang="en-US" dirty="0" err="1"/>
              <a:t>energiyani</a:t>
            </a:r>
            <a:r>
              <a:rPr lang="en-US" dirty="0"/>
              <a:t> </a:t>
            </a:r>
            <a:r>
              <a:rPr lang="en-US" dirty="0" err="1"/>
              <a:t>tejash</a:t>
            </a:r>
            <a:r>
              <a:rPr lang="en-US" dirty="0"/>
              <a:t> </a:t>
            </a:r>
            <a:r>
              <a:rPr lang="en-US" dirty="0" err="1"/>
              <a:t>muhimdir</a:t>
            </a:r>
            <a:r>
              <a:rPr lang="en-US" dirty="0"/>
              <a:t>. </a:t>
            </a:r>
            <a:r>
              <a:rPr lang="en-US" dirty="0" err="1"/>
              <a:t>Chunki</a:t>
            </a:r>
            <a:r>
              <a:rPr lang="en-US" dirty="0"/>
              <a:t> </a:t>
            </a:r>
            <a:r>
              <a:rPr lang="en-US" dirty="0" err="1"/>
              <a:t>sanoat</a:t>
            </a:r>
            <a:r>
              <a:rPr lang="en-US" dirty="0"/>
              <a:t> </a:t>
            </a:r>
            <a:r>
              <a:rPr lang="en-US" dirty="0" err="1"/>
              <a:t>korxonalarining</a:t>
            </a:r>
            <a:r>
              <a:rPr lang="en-US" dirty="0"/>
              <a:t> </a:t>
            </a:r>
            <a:r>
              <a:rPr lang="en-US" dirty="0" err="1"/>
              <a:t>elektr</a:t>
            </a:r>
            <a:r>
              <a:rPr lang="en-US" dirty="0"/>
              <a:t> </a:t>
            </a:r>
            <a:r>
              <a:rPr lang="en-US" dirty="0" err="1"/>
              <a:t>energiyaga</a:t>
            </a:r>
            <a:r>
              <a:rPr lang="en-US" dirty="0"/>
              <a:t> </a:t>
            </a:r>
            <a:r>
              <a:rPr lang="en-US" dirty="0" err="1"/>
              <a:t>bo`lgan</a:t>
            </a:r>
            <a:r>
              <a:rPr lang="en-US" dirty="0"/>
              <a:t> </a:t>
            </a:r>
            <a:r>
              <a:rPr lang="en-US" dirty="0" err="1"/>
              <a:t>to`lovi</a:t>
            </a:r>
            <a:r>
              <a:rPr lang="en-US" dirty="0"/>
              <a:t> </a:t>
            </a:r>
            <a:r>
              <a:rPr lang="en-US" dirty="0" err="1"/>
              <a:t>qimmat</a:t>
            </a:r>
            <a:r>
              <a:rPr lang="en-US" dirty="0"/>
              <a:t> </a:t>
            </a:r>
            <a:r>
              <a:rPr lang="en-US" dirty="0" err="1"/>
              <a:t>va</a:t>
            </a:r>
            <a:r>
              <a:rPr lang="en-US" dirty="0"/>
              <a:t> </a:t>
            </a:r>
            <a:r>
              <a:rPr lang="en-US" dirty="0" err="1"/>
              <a:t>har</a:t>
            </a:r>
            <a:r>
              <a:rPr lang="en-US" dirty="0"/>
              <a:t> </a:t>
            </a:r>
            <a:r>
              <a:rPr lang="en-US" dirty="0" err="1"/>
              <a:t>bir</a:t>
            </a:r>
            <a:r>
              <a:rPr lang="en-US" dirty="0"/>
              <a:t> </a:t>
            </a:r>
            <a:r>
              <a:rPr lang="en-US" dirty="0" err="1"/>
              <a:t>energiyadan</a:t>
            </a:r>
            <a:r>
              <a:rPr lang="en-US" dirty="0"/>
              <a:t> </a:t>
            </a:r>
            <a:r>
              <a:rPr lang="en-US" dirty="0" err="1"/>
              <a:t>samarali</a:t>
            </a:r>
            <a:r>
              <a:rPr lang="en-US" dirty="0"/>
              <a:t> </a:t>
            </a:r>
            <a:r>
              <a:rPr lang="en-US" dirty="0" err="1"/>
              <a:t>foydalanish</a:t>
            </a:r>
            <a:r>
              <a:rPr lang="en-US" dirty="0"/>
              <a:t> </a:t>
            </a:r>
            <a:r>
              <a:rPr lang="en-US" dirty="0" err="1"/>
              <a:t>muhimdir</a:t>
            </a:r>
            <a:r>
              <a:rPr lang="en-US" dirty="0"/>
              <a:t>. </a:t>
            </a:r>
            <a:r>
              <a:rPr lang="en-US" dirty="0" err="1"/>
              <a:t>Shuning</a:t>
            </a:r>
            <a:r>
              <a:rPr lang="en-US" dirty="0"/>
              <a:t> </a:t>
            </a:r>
            <a:r>
              <a:rPr lang="en-US" dirty="0" err="1"/>
              <a:t>uchun</a:t>
            </a:r>
            <a:r>
              <a:rPr lang="en-US" dirty="0"/>
              <a:t> </a:t>
            </a:r>
            <a:r>
              <a:rPr lang="en-US" dirty="0" err="1"/>
              <a:t>korxona</a:t>
            </a:r>
            <a:r>
              <a:rPr lang="en-US" dirty="0"/>
              <a:t> </a:t>
            </a:r>
            <a:r>
              <a:rPr lang="en-US" dirty="0" err="1"/>
              <a:t>dastgohlarini</a:t>
            </a:r>
            <a:r>
              <a:rPr lang="en-US" dirty="0"/>
              <a:t> </a:t>
            </a:r>
            <a:r>
              <a:rPr lang="en-US" dirty="0" err="1"/>
              <a:t>to`xtab</a:t>
            </a:r>
            <a:r>
              <a:rPr lang="en-US" dirty="0"/>
              <a:t> – </a:t>
            </a:r>
            <a:r>
              <a:rPr lang="en-US" dirty="0" err="1"/>
              <a:t>to`xtab</a:t>
            </a:r>
            <a:r>
              <a:rPr lang="en-US" dirty="0"/>
              <a:t> </a:t>
            </a:r>
            <a:r>
              <a:rPr lang="en-US" dirty="0" err="1"/>
              <a:t>ishlaydi</a:t>
            </a:r>
            <a:r>
              <a:rPr lang="en-US" dirty="0"/>
              <a:t>. Bu </a:t>
            </a:r>
            <a:r>
              <a:rPr lang="en-US" dirty="0" err="1"/>
              <a:t>tizim</a:t>
            </a:r>
            <a:r>
              <a:rPr lang="en-US" dirty="0"/>
              <a:t> </a:t>
            </a:r>
            <a:r>
              <a:rPr lang="en-US" dirty="0" err="1"/>
              <a:t>dastgohni</a:t>
            </a:r>
            <a:r>
              <a:rPr lang="en-US" dirty="0"/>
              <a:t> </a:t>
            </a:r>
            <a:r>
              <a:rPr lang="en-US" dirty="0" err="1"/>
              <a:t>uziq</a:t>
            </a:r>
            <a:r>
              <a:rPr lang="en-US" dirty="0"/>
              <a:t> </a:t>
            </a:r>
            <a:r>
              <a:rPr lang="en-US" dirty="0" err="1"/>
              <a:t>ishlashini</a:t>
            </a:r>
            <a:r>
              <a:rPr lang="en-US" dirty="0"/>
              <a:t> </a:t>
            </a:r>
            <a:r>
              <a:rPr lang="en-US" dirty="0" err="1"/>
              <a:t>ta’minlaydi</a:t>
            </a:r>
            <a:r>
              <a:rPr lang="en-US" dirty="0"/>
              <a:t>. </a:t>
            </a:r>
            <a:r>
              <a:rPr lang="en-US" dirty="0" err="1"/>
              <a:t>Buning</a:t>
            </a:r>
            <a:r>
              <a:rPr lang="en-US" dirty="0"/>
              <a:t> </a:t>
            </a:r>
            <a:r>
              <a:rPr lang="en-US" dirty="0" err="1"/>
              <a:t>uchun</a:t>
            </a:r>
            <a:r>
              <a:rPr lang="en-US" dirty="0"/>
              <a:t> </a:t>
            </a:r>
            <a:r>
              <a:rPr lang="en-US" dirty="0" err="1"/>
              <a:t>bizga</a:t>
            </a:r>
            <a:r>
              <a:rPr lang="en-US" dirty="0"/>
              <a:t> </a:t>
            </a:r>
            <a:r>
              <a:rPr lang="en-US" dirty="0" err="1"/>
              <a:t>taymer</a:t>
            </a:r>
            <a:r>
              <a:rPr lang="en-US" dirty="0"/>
              <a:t> </a:t>
            </a:r>
            <a:r>
              <a:rPr lang="en-US" dirty="0" err="1"/>
              <a:t>kerak</a:t>
            </a:r>
            <a:r>
              <a:rPr lang="en-US" dirty="0"/>
              <a:t> </a:t>
            </a:r>
            <a:r>
              <a:rPr lang="en-US" dirty="0" err="1"/>
              <a:t>bo`ladi</a:t>
            </a:r>
            <a:r>
              <a:rPr lang="en-US" dirty="0"/>
              <a:t>. </a:t>
            </a:r>
            <a:r>
              <a:rPr lang="en-US" dirty="0" err="1"/>
              <a:t>Taymer</a:t>
            </a:r>
            <a:r>
              <a:rPr lang="en-US" dirty="0"/>
              <a:t> </a:t>
            </a:r>
            <a:r>
              <a:rPr lang="en-US" dirty="0" err="1"/>
              <a:t>dastgohni</a:t>
            </a:r>
            <a:r>
              <a:rPr lang="en-US" dirty="0"/>
              <a:t> </a:t>
            </a:r>
            <a:r>
              <a:rPr lang="en-US" dirty="0" err="1"/>
              <a:t>ma’lum</a:t>
            </a:r>
            <a:r>
              <a:rPr lang="en-US" dirty="0"/>
              <a:t> </a:t>
            </a:r>
            <a:r>
              <a:rPr lang="en-US" dirty="0" err="1"/>
              <a:t>vaqt</a:t>
            </a:r>
            <a:r>
              <a:rPr lang="en-US" dirty="0"/>
              <a:t> </a:t>
            </a:r>
            <a:r>
              <a:rPr lang="en-US" dirty="0" err="1"/>
              <a:t>ishlab</a:t>
            </a:r>
            <a:r>
              <a:rPr lang="en-US" dirty="0"/>
              <a:t> </a:t>
            </a:r>
            <a:r>
              <a:rPr lang="en-US" dirty="0" err="1"/>
              <a:t>to`xtab</a:t>
            </a:r>
            <a:r>
              <a:rPr lang="en-US" dirty="0"/>
              <a:t> </a:t>
            </a:r>
            <a:r>
              <a:rPr lang="en-US" dirty="0" err="1"/>
              <a:t>keyin</a:t>
            </a:r>
            <a:r>
              <a:rPr lang="en-US" dirty="0"/>
              <a:t> </a:t>
            </a:r>
            <a:r>
              <a:rPr lang="en-US" dirty="0" err="1"/>
              <a:t>yana</a:t>
            </a:r>
            <a:r>
              <a:rPr lang="en-US" dirty="0"/>
              <a:t> </a:t>
            </a:r>
            <a:r>
              <a:rPr lang="en-US" dirty="0" err="1"/>
              <a:t>ish</a:t>
            </a:r>
            <a:r>
              <a:rPr lang="en-US" dirty="0"/>
              <a:t> </a:t>
            </a:r>
            <a:r>
              <a:rPr lang="en-US" dirty="0" err="1"/>
              <a:t>davomiyligini</a:t>
            </a:r>
            <a:r>
              <a:rPr lang="en-US" dirty="0"/>
              <a:t> </a:t>
            </a:r>
            <a:r>
              <a:rPr lang="en-US" dirty="0" err="1"/>
              <a:t>ta’minlaydi</a:t>
            </a:r>
            <a:r>
              <a:rPr lang="en-US" dirty="0"/>
              <a:t>. </a:t>
            </a:r>
            <a:endParaRPr lang="ru-RU" dirty="0"/>
          </a:p>
          <a:p>
            <a:endParaRPr lang="ru-RU" dirty="0"/>
          </a:p>
        </p:txBody>
      </p:sp>
    </p:spTree>
    <p:extLst>
      <p:ext uri="{BB962C8B-B14F-4D97-AF65-F5344CB8AC3E}">
        <p14:creationId xmlns:p14="http://schemas.microsoft.com/office/powerpoint/2010/main" val="1773941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atinLnBrk="1"/>
            <a:r>
              <a:rPr lang="en-US" sz="2400" dirty="0" err="1">
                <a:effectLst/>
              </a:rPr>
              <a:t>Sinxron</a:t>
            </a:r>
            <a:r>
              <a:rPr lang="en-US" sz="2400" dirty="0">
                <a:effectLst/>
              </a:rPr>
              <a:t> generator (</a:t>
            </a:r>
            <a:r>
              <a:rPr lang="en-US" sz="2400" dirty="0" err="1">
                <a:effectLst/>
              </a:rPr>
              <a:t>dizel</a:t>
            </a:r>
            <a:r>
              <a:rPr lang="en-US" sz="2400" dirty="0">
                <a:effectLst/>
              </a:rPr>
              <a:t>-generator): 1-kontakt </a:t>
            </a:r>
            <a:r>
              <a:rPr lang="en-US" sz="2400" dirty="0" err="1">
                <a:effectLst/>
              </a:rPr>
              <a:t>halqalari</a:t>
            </a:r>
            <a:r>
              <a:rPr lang="en-US" sz="2400" dirty="0">
                <a:effectLst/>
              </a:rPr>
              <a:t>: 2-shyotka </a:t>
            </a:r>
            <a:r>
              <a:rPr lang="en-US" sz="2400" dirty="0" err="1">
                <a:effectLst/>
              </a:rPr>
              <a:t>ushlagich</a:t>
            </a:r>
            <a:r>
              <a:rPr lang="en-US" sz="2400" dirty="0">
                <a:effectLst/>
              </a:rPr>
              <a:t>; 3-rotorning </a:t>
            </a:r>
            <a:r>
              <a:rPr lang="en-US" sz="2400" dirty="0" err="1">
                <a:effectLst/>
              </a:rPr>
              <a:t>qutb</a:t>
            </a:r>
            <a:r>
              <a:rPr lang="en-US" sz="2400" dirty="0">
                <a:effectLst/>
              </a:rPr>
              <a:t> </a:t>
            </a:r>
            <a:r>
              <a:rPr lang="en-US" sz="2400" dirty="0" err="1">
                <a:effectLst/>
              </a:rPr>
              <a:t>g‘altagi</a:t>
            </a:r>
            <a:r>
              <a:rPr lang="en-US" sz="2400" dirty="0">
                <a:effectLst/>
              </a:rPr>
              <a:t>; 4-qutb </a:t>
            </a:r>
            <a:r>
              <a:rPr lang="en-US" sz="2400" dirty="0" err="1">
                <a:effectLst/>
              </a:rPr>
              <a:t>uchi</a:t>
            </a:r>
            <a:r>
              <a:rPr lang="en-US" sz="2400" dirty="0">
                <a:effectLst/>
              </a:rPr>
              <a:t>; 5-stator </a:t>
            </a:r>
            <a:r>
              <a:rPr lang="en-US" sz="2400" dirty="0" err="1">
                <a:effectLst/>
              </a:rPr>
              <a:t>magnit</a:t>
            </a:r>
            <a:r>
              <a:rPr lang="en-US" sz="2400" dirty="0">
                <a:effectLst/>
              </a:rPr>
              <a:t> </a:t>
            </a:r>
            <a:r>
              <a:rPr lang="en-US" sz="2400" dirty="0" err="1">
                <a:effectLst/>
              </a:rPr>
              <a:t>o‘zagi</a:t>
            </a:r>
            <a:r>
              <a:rPr lang="en-US" sz="2400" dirty="0">
                <a:effectLst/>
              </a:rPr>
              <a:t>; </a:t>
            </a:r>
            <a:r>
              <a:rPr lang="ru-RU" sz="2400" dirty="0">
                <a:effectLst/>
              </a:rPr>
              <a:t/>
            </a:r>
            <a:br>
              <a:rPr lang="ru-RU" sz="2400" dirty="0">
                <a:effectLst/>
              </a:rPr>
            </a:br>
            <a:r>
              <a:rPr lang="en-US" sz="2400" dirty="0">
                <a:effectLst/>
              </a:rPr>
              <a:t>6-ventilyator; 7-val</a:t>
            </a:r>
            <a:endParaRPr lang="ru-RU" sz="2400" dirty="0">
              <a:effectLst/>
            </a:endParaRPr>
          </a:p>
        </p:txBody>
      </p:sp>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b="17125"/>
          <a:stretch>
            <a:fillRect/>
          </a:stretch>
        </p:blipFill>
        <p:spPr bwMode="auto">
          <a:xfrm>
            <a:off x="251520" y="1945730"/>
            <a:ext cx="8640960" cy="4651622"/>
          </a:xfrm>
          <a:prstGeom prst="rect">
            <a:avLst/>
          </a:prstGeom>
          <a:noFill/>
          <a:ln>
            <a:noFill/>
          </a:ln>
        </p:spPr>
      </p:pic>
    </p:spTree>
    <p:extLst>
      <p:ext uri="{BB962C8B-B14F-4D97-AF65-F5344CB8AC3E}">
        <p14:creationId xmlns:p14="http://schemas.microsoft.com/office/powerpoint/2010/main" val="629973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effectLst/>
              </a:rPr>
              <a:t>SDN-2 </a:t>
            </a:r>
            <a:r>
              <a:rPr lang="en-US" dirty="0" err="1">
                <a:effectLst/>
              </a:rPr>
              <a:t>turdagi</a:t>
            </a:r>
            <a:r>
              <a:rPr lang="en-US" dirty="0">
                <a:effectLst/>
              </a:rPr>
              <a:t> </a:t>
            </a:r>
            <a:r>
              <a:rPr lang="en-US" dirty="0" err="1">
                <a:effectLst/>
              </a:rPr>
              <a:t>sinxron</a:t>
            </a:r>
            <a:r>
              <a:rPr lang="en-US" dirty="0">
                <a:effectLst/>
              </a:rPr>
              <a:t> motor </a:t>
            </a:r>
            <a:r>
              <a:rPr lang="en-US" dirty="0" err="1">
                <a:effectLst/>
              </a:rPr>
              <a:t>tuzilishi</a:t>
            </a:r>
            <a:endParaRPr lang="ru-RU" dirty="0"/>
          </a:p>
        </p:txBody>
      </p:sp>
      <p:pic>
        <p:nvPicPr>
          <p:cNvPr id="4" name="Объект 3" descr="image208"/>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5" y="1600200"/>
            <a:ext cx="5256585" cy="4708525"/>
          </a:xfrm>
          <a:prstGeom prst="rect">
            <a:avLst/>
          </a:prstGeom>
          <a:noFill/>
          <a:ln>
            <a:noFill/>
          </a:ln>
        </p:spPr>
      </p:pic>
    </p:spTree>
    <p:extLst>
      <p:ext uri="{BB962C8B-B14F-4D97-AF65-F5344CB8AC3E}">
        <p14:creationId xmlns:p14="http://schemas.microsoft.com/office/powerpoint/2010/main" val="1357304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z-Cyrl-UZ" dirty="0">
                <a:effectLst/>
              </a:rPr>
              <a:t>Yirik sinxron mashinalarni sovutish</a:t>
            </a:r>
            <a:endParaRPr lang="ru-RU" dirty="0"/>
          </a:p>
        </p:txBody>
      </p:sp>
      <p:sp>
        <p:nvSpPr>
          <p:cNvPr id="3" name="Объект 2"/>
          <p:cNvSpPr>
            <a:spLocks noGrp="1"/>
          </p:cNvSpPr>
          <p:nvPr>
            <p:ph idx="1"/>
          </p:nvPr>
        </p:nvSpPr>
        <p:spPr/>
        <p:txBody>
          <a:bodyPr>
            <a:normAutofit fontScale="77500" lnSpcReduction="20000"/>
          </a:bodyPr>
          <a:lstStyle/>
          <a:p>
            <a:pPr latinLnBrk="1"/>
            <a:r>
              <a:rPr lang="uz-Cyrl-UZ" dirty="0"/>
              <a:t>Yirik sinxron mashinalarni sovutish uchun berk konturli sovutish tizimlari qo‘llaniladi. Bunda sovutivchi gaz sifatida vodorod qo‘llaniladi. Vodorodning o‘ziga xos xususiyatlari vodorodli sovutish tizimiga bir qator afzalliklar beradi:</a:t>
            </a:r>
            <a:endParaRPr lang="ru-RU" dirty="0"/>
          </a:p>
          <a:p>
            <a:pPr latinLnBrk="1"/>
            <a:r>
              <a:rPr lang="uz-Cyrl-UZ" dirty="0"/>
              <a:t>1. Texnik vodorod havodan o‘n martadan ko‘proq engil bo‘lganligi sababli, ventilyasiyaga sarflanadigan quvvat isrofi kamayadi va, demak, mashinaning f.i.k. ortadi. Masalan, quvvati 150 MWt bo‘lgan turbogenerator havo bilan sovutilganda, ventilyasiyaga sarflanuvchi quvvat isrofi 1000 kVt ni tashkil etadi. Shunday quvvatli turbogeneratorni vodorodli sovutishda qavvat isroflari 140 kVt gacha pasayadi, ya’ni ventilyasiya isrofi etti marta kamaydi.  </a:t>
            </a:r>
            <a:endParaRPr lang="ru-RU" dirty="0"/>
          </a:p>
          <a:p>
            <a:pPr latinLnBrk="1"/>
            <a:r>
              <a:rPr lang="uz-Cyrl-UZ" dirty="0"/>
              <a:t>2. Vodorodning issiqlik o‘tkazuvchanligi havonikiga nisbatan 6-7 marta katta bo‘lgani sababli vodorod mashinani jadallik bilan sovutadi. Demak, berilgan gabarit qiymatlarda vodorod sovutishli mashinani yaratib, havo bilan sovutishga nisbatan mashina nominal quvvatini 20-25% ga oshirishimiz mumkin. </a:t>
            </a:r>
            <a:endParaRPr lang="ru-RU" dirty="0"/>
          </a:p>
          <a:p>
            <a:endParaRPr lang="ru-RU" dirty="0"/>
          </a:p>
        </p:txBody>
      </p:sp>
    </p:spTree>
    <p:extLst>
      <p:ext uri="{BB962C8B-B14F-4D97-AF65-F5344CB8AC3E}">
        <p14:creationId xmlns:p14="http://schemas.microsoft.com/office/powerpoint/2010/main" val="544821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err="1">
                <a:effectLst/>
              </a:rPr>
              <a:t>T</a:t>
            </a:r>
            <a:r>
              <a:rPr lang="en-US" dirty="0" err="1" smtClean="0">
                <a:effectLst/>
              </a:rPr>
              <a:t>aymer</a:t>
            </a:r>
            <a:r>
              <a:rPr lang="en-US" dirty="0" smtClean="0">
                <a:effectLst/>
              </a:rPr>
              <a:t> </a:t>
            </a:r>
            <a:r>
              <a:rPr lang="en-US" dirty="0" err="1">
                <a:effectLst/>
              </a:rPr>
              <a:t>orqali</a:t>
            </a:r>
            <a:r>
              <a:rPr lang="en-US" dirty="0">
                <a:effectLst/>
              </a:rPr>
              <a:t> </a:t>
            </a:r>
            <a:r>
              <a:rPr lang="en-US" dirty="0" err="1">
                <a:effectLst/>
              </a:rPr>
              <a:t>ulasnish</a:t>
            </a:r>
            <a:r>
              <a:rPr lang="en-US" dirty="0">
                <a:effectLst/>
              </a:rPr>
              <a:t> </a:t>
            </a:r>
            <a:r>
              <a:rPr lang="en-US" dirty="0" err="1">
                <a:effectLst/>
              </a:rPr>
              <a:t>sxemasi</a:t>
            </a:r>
            <a:endParaRPr lang="ru-RU" dirty="0"/>
          </a:p>
        </p:txBody>
      </p:sp>
      <p:pic>
        <p:nvPicPr>
          <p:cNvPr id="4" name="Объект 3"/>
          <p:cNvPicPr>
            <a:picLocks noGrp="1"/>
          </p:cNvPicPr>
          <p:nvPr>
            <p:ph idx="1"/>
          </p:nvPr>
        </p:nvPicPr>
        <p:blipFill>
          <a:blip r:embed="rId2"/>
          <a:srcRect/>
          <a:stretch>
            <a:fillRect/>
          </a:stretch>
        </p:blipFill>
        <p:spPr bwMode="auto">
          <a:xfrm>
            <a:off x="1293506" y="1600200"/>
            <a:ext cx="6556988" cy="4708525"/>
          </a:xfrm>
          <a:prstGeom prst="rect">
            <a:avLst/>
          </a:prstGeom>
          <a:noFill/>
          <a:ln w="9525">
            <a:noFill/>
            <a:miter lim="800000"/>
            <a:headEnd/>
            <a:tailEnd/>
          </a:ln>
        </p:spPr>
      </p:pic>
    </p:spTree>
    <p:extLst>
      <p:ext uri="{BB962C8B-B14F-4D97-AF65-F5344CB8AC3E}">
        <p14:creationId xmlns:p14="http://schemas.microsoft.com/office/powerpoint/2010/main" val="1908661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atinLnBrk="1"/>
            <a:r>
              <a:rPr lang="en-US" sz="2800" dirty="0" err="1">
                <a:effectLst/>
              </a:rPr>
              <a:t>Sinxron</a:t>
            </a:r>
            <a:r>
              <a:rPr lang="en-US" sz="2800" dirty="0">
                <a:effectLst/>
              </a:rPr>
              <a:t> </a:t>
            </a:r>
            <a:r>
              <a:rPr lang="en-US" sz="2800" dirty="0" err="1">
                <a:effectLst/>
              </a:rPr>
              <a:t>generatorning</a:t>
            </a:r>
            <a:r>
              <a:rPr lang="en-US" sz="2800" dirty="0">
                <a:effectLst/>
              </a:rPr>
              <a:t> </a:t>
            </a:r>
            <a:r>
              <a:rPr lang="en-US" sz="2800" dirty="0" err="1">
                <a:effectLst/>
              </a:rPr>
              <a:t>turlari</a:t>
            </a:r>
            <a:r>
              <a:rPr lang="en-US" sz="2800" dirty="0">
                <a:effectLst/>
              </a:rPr>
              <a:t>, </a:t>
            </a:r>
            <a:r>
              <a:rPr lang="en-US" sz="2800" dirty="0" err="1">
                <a:effectLst/>
              </a:rPr>
              <a:t>sinxron</a:t>
            </a:r>
            <a:r>
              <a:rPr lang="en-US" sz="2800" dirty="0">
                <a:effectLst/>
              </a:rPr>
              <a:t> </a:t>
            </a:r>
            <a:r>
              <a:rPr lang="en-US" sz="2800" dirty="0" err="1">
                <a:effectLst/>
              </a:rPr>
              <a:t>mashinalarning</a:t>
            </a:r>
            <a:r>
              <a:rPr lang="en-US" sz="2800" dirty="0">
                <a:effectLst/>
              </a:rPr>
              <a:t> </a:t>
            </a:r>
            <a:r>
              <a:rPr lang="en-US" sz="2800" dirty="0" err="1">
                <a:effectLst/>
              </a:rPr>
              <a:t>tuzilishi</a:t>
            </a:r>
            <a:r>
              <a:rPr lang="en-US" sz="2800" dirty="0">
                <a:effectLst/>
              </a:rPr>
              <a:t> </a:t>
            </a:r>
            <a:r>
              <a:rPr lang="en-US" sz="2800" dirty="0" err="1">
                <a:effectLst/>
              </a:rPr>
              <a:t>ishlash</a:t>
            </a:r>
            <a:r>
              <a:rPr lang="en-US" sz="2800" dirty="0">
                <a:effectLst/>
              </a:rPr>
              <a:t> </a:t>
            </a:r>
            <a:r>
              <a:rPr lang="uz-Cyrl-UZ" sz="2800" dirty="0">
                <a:effectLst/>
              </a:rPr>
              <a:t>prinsipi. </a:t>
            </a:r>
            <a:endParaRPr lang="ru-RU" sz="2800" dirty="0">
              <a:effectLst/>
            </a:endParaRPr>
          </a:p>
        </p:txBody>
      </p:sp>
      <p:sp>
        <p:nvSpPr>
          <p:cNvPr id="3" name="Объект 2"/>
          <p:cNvSpPr>
            <a:spLocks noGrp="1"/>
          </p:cNvSpPr>
          <p:nvPr>
            <p:ph idx="1"/>
          </p:nvPr>
        </p:nvSpPr>
        <p:spPr/>
        <p:txBody>
          <a:bodyPr>
            <a:normAutofit fontScale="55000" lnSpcReduction="20000"/>
          </a:bodyPr>
          <a:lstStyle/>
          <a:p>
            <a:pPr latinLnBrk="1"/>
            <a:r>
              <a:rPr lang="en-US" dirty="0" err="1"/>
              <a:t>Sinxron</a:t>
            </a:r>
            <a:r>
              <a:rPr lang="en-US" dirty="0"/>
              <a:t> generator</a:t>
            </a:r>
            <a:r>
              <a:rPr lang="uz-Cyrl-UZ" dirty="0"/>
              <a:t>ning (SG) ishlash prinsipi ko‘rilganda uning rotorida MYK manbai (induktor) joylashgan va u gene</a:t>
            </a:r>
            <a:r>
              <a:rPr lang="en-US" dirty="0"/>
              <a:t>­</a:t>
            </a:r>
            <a:r>
              <a:rPr lang="uz-Cyrl-UZ" dirty="0"/>
              <a:t>rator</a:t>
            </a:r>
            <a:r>
              <a:rPr lang="en-US" dirty="0"/>
              <a:t>­</a:t>
            </a:r>
            <a:r>
              <a:rPr lang="uz-Cyrl-UZ" dirty="0"/>
              <a:t>ning magnit maydonini hosil qiladi, deb aytilgan edi. Birlamchi motor (BM) yordamida generator rotori sinxron tezlik </a:t>
            </a:r>
            <a:r>
              <a:rPr lang="en-US" i="1" dirty="0"/>
              <a:t>n</a:t>
            </a:r>
            <a:r>
              <a:rPr lang="en-US" baseline="-25000" dirty="0"/>
              <a:t>1 </a:t>
            </a:r>
            <a:r>
              <a:rPr lang="uz-Cyrl-UZ" dirty="0"/>
              <a:t>bilan aylantiriladi. Bunda rotor magnit maydoni rotor bilan birga aylantiriladi va stator chulg‘amlarini kesib o‘tib</a:t>
            </a:r>
            <a:r>
              <a:rPr lang="en-US" dirty="0"/>
              <a:t>, </a:t>
            </a:r>
            <a:r>
              <a:rPr lang="uz-Cyrl-UZ" dirty="0"/>
              <a:t>unda EYK induktivlaydi</a:t>
            </a:r>
            <a:r>
              <a:rPr lang="en-US" dirty="0"/>
              <a:t>.</a:t>
            </a:r>
            <a:endParaRPr lang="ru-RU" dirty="0"/>
          </a:p>
          <a:p>
            <a:pPr latinLnBrk="1"/>
            <a:r>
              <a:rPr lang="uz-Cyrl-UZ" dirty="0"/>
              <a:t>Tuzilishiga ko‘ra sinxron motorlar sinxron generatorlardan sezilarli farq qilmaydi. Ularda stator chulg‘ami va rotorda qo‘zg‘atish chulg‘ami mavjud. Shuning uchun, ishlash rejimidan qat’­iy nazar, xar qanday sinxron mashinasi magnit maydon qo‘zg‘atish - magnit maydon hosil qilishga ehtiyoji bor. </a:t>
            </a:r>
            <a:endParaRPr lang="ru-RU" dirty="0"/>
          </a:p>
          <a:p>
            <a:pPr latinLnBrk="1"/>
            <a:r>
              <a:rPr lang="uz-Cyrl-UZ" dirty="0"/>
              <a:t>Sinxron mashinalarda magnit maydon qo‘zg‘atishning asosiy usuli elektromagnit qo‘zg‘otishdir. Uning mohiyati shundaki, rotor qutblarida qo‘zg‘otish chulg‘amlari joylashtiriladi. Bu chulg‘amdan o‘zgarmas tok oqib o‘tganda qo‘zg‘otish MYK hosil bo‘ladi, u o‘z navbatida mashinaning magnit tizimida magnit maydon hosil qiladi. Xozirgi kunga qadar qo‘zg‘otish chulg‘amini o‘zgarmas tok bilan ta’minlash vazifasini maxsus mustaqil qo‘zg‘otish chulg‘ami bo‘lgan qo‘zg‘otkich (Q) (vozbuditel) deb nomlangan o‘zgarmas tok generatorlari bajarib kelgan (10.1,</a:t>
            </a:r>
            <a:r>
              <a:rPr lang="uz-Cyrl-UZ" i="1" dirty="0"/>
              <a:t>a</a:t>
            </a:r>
            <a:r>
              <a:rPr lang="uz-Cyrl-UZ" dirty="0"/>
              <a:t>-rasm). Uning mustaqil qo‘zg‘otish chulg‘amini (QCH) esa o‘zgarmas tok bilan parallel qo‘zg‘ot­kichli, nimqo‘zg‘otkich (NQ) (podvozbuditel) deb nomlangan boshqa maxsus generator ta’minlaydi. Sinxron mashina rotori va qo‘zg‘otkich xamda nimqo‘zg‘otkichning yakorlari umumiy valda maxkamlangan va bir vaqtda aylanadi. Bunda SG qo‘zg‘otish chul­g‘amiga tok kontakt halqalar va shchetkalar orqali koladi. Qo‘zg‘otish tokini boshqarish uchun qo‘zg‘otkichning (</a:t>
            </a:r>
            <a:r>
              <a:rPr lang="uz-Cyrl-UZ" i="1" dirty="0"/>
              <a:t>r</a:t>
            </a:r>
            <a:r>
              <a:rPr lang="uz-Cyrl-UZ" baseline="-25000" dirty="0"/>
              <a:t>1</a:t>
            </a:r>
            <a:r>
              <a:rPr lang="uz-Cyrl-UZ" dirty="0"/>
              <a:t>) va nimqo‘zg‘at­kichning (</a:t>
            </a:r>
            <a:r>
              <a:rPr lang="uz-Cyrl-UZ" i="1" dirty="0"/>
              <a:t>r</a:t>
            </a:r>
            <a:r>
              <a:rPr lang="uz-Cyrl-UZ" baseline="-25000" dirty="0"/>
              <a:t>2</a:t>
            </a:r>
            <a:r>
              <a:rPr lang="uz-Cyrl-UZ" dirty="0"/>
              <a:t>) qo‘zg‘otish chulg‘amlariga ulangan boshqaruvchi reostat­lar qo‘llaniladi. O‘rta va katta quvvatli SGlarda qo‘zg‘otish chul­g‘ami tokini boshqarish avtomatlashtirilgan. Katta quvvatli sinxron generatorlarda – turbogeneratorlarda – qo‘zg‘otkich o‘rnida ba’zan induktor turdagi o‘zgaruvchan tok generatorlari ishla­tiladi. Bunday generator chiqish klemmalarida yarim o‘tkaz­gichli to‘g‘rilagich o‘rnatiladi. Kontaktsiz elektromagnit qo‘zg‘ot­kichli sinxron generatorlar ham ishlatilmoqda.</a:t>
            </a:r>
            <a:endParaRPr lang="ru-RU" dirty="0"/>
          </a:p>
          <a:p>
            <a:endParaRPr lang="ru-RU" dirty="0"/>
          </a:p>
        </p:txBody>
      </p:sp>
    </p:spTree>
    <p:extLst>
      <p:ext uri="{BB962C8B-B14F-4D97-AF65-F5344CB8AC3E}">
        <p14:creationId xmlns:p14="http://schemas.microsoft.com/office/powerpoint/2010/main" val="308772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400" dirty="0" err="1">
                <a:effectLst/>
              </a:rPr>
              <a:t>Sinxron</a:t>
            </a:r>
            <a:r>
              <a:rPr lang="en-US" sz="2400" dirty="0">
                <a:effectLst/>
              </a:rPr>
              <a:t> generator </a:t>
            </a:r>
            <a:r>
              <a:rPr lang="en-US" sz="2400" dirty="0" err="1">
                <a:effectLst/>
              </a:rPr>
              <a:t>elektromagnit</a:t>
            </a:r>
            <a:r>
              <a:rPr lang="en-US" sz="2400" dirty="0">
                <a:effectLst/>
              </a:rPr>
              <a:t> </a:t>
            </a:r>
            <a:r>
              <a:rPr lang="en-US" sz="2400" dirty="0" err="1">
                <a:effectLst/>
              </a:rPr>
              <a:t>qo‘zg‘otish</a:t>
            </a:r>
            <a:r>
              <a:rPr lang="en-US" sz="2400" dirty="0">
                <a:effectLst/>
              </a:rPr>
              <a:t> </a:t>
            </a:r>
            <a:r>
              <a:rPr lang="en-US" sz="2400" dirty="0" err="1">
                <a:effectLst/>
              </a:rPr>
              <a:t>kontaktli</a:t>
            </a:r>
            <a:r>
              <a:rPr lang="en-US" sz="2400" dirty="0">
                <a:effectLst/>
              </a:rPr>
              <a:t> (</a:t>
            </a:r>
            <a:r>
              <a:rPr lang="en-US" sz="2400" i="1" dirty="0">
                <a:effectLst/>
              </a:rPr>
              <a:t>a</a:t>
            </a:r>
            <a:r>
              <a:rPr lang="en-US" sz="2400" dirty="0">
                <a:effectLst/>
              </a:rPr>
              <a:t>) </a:t>
            </a:r>
            <a:r>
              <a:rPr lang="en-US" sz="2400" dirty="0" err="1">
                <a:effectLst/>
              </a:rPr>
              <a:t>va</a:t>
            </a:r>
            <a:r>
              <a:rPr lang="en-US" sz="2400" dirty="0">
                <a:effectLst/>
              </a:rPr>
              <a:t> </a:t>
            </a:r>
            <a:r>
              <a:rPr lang="en-US" sz="2400" dirty="0" err="1">
                <a:effectLst/>
              </a:rPr>
              <a:t>kontaktsiz</a:t>
            </a:r>
            <a:r>
              <a:rPr lang="en-US" sz="2400" dirty="0">
                <a:effectLst/>
              </a:rPr>
              <a:t> (</a:t>
            </a:r>
            <a:r>
              <a:rPr lang="en-US" sz="2400" i="1" dirty="0">
                <a:effectLst/>
              </a:rPr>
              <a:t>b</a:t>
            </a:r>
            <a:r>
              <a:rPr lang="en-US" sz="2400" dirty="0">
                <a:effectLst/>
              </a:rPr>
              <a:t>) </a:t>
            </a:r>
            <a:r>
              <a:rPr lang="en-US" sz="2400" dirty="0" err="1">
                <a:effectLst/>
              </a:rPr>
              <a:t>tizmlari</a:t>
            </a:r>
            <a:r>
              <a:rPr lang="en-US" sz="2400" dirty="0">
                <a:effectLst/>
              </a:rPr>
              <a:t> </a:t>
            </a:r>
            <a:endParaRPr lang="ru-RU" sz="2400" dirty="0"/>
          </a:p>
        </p:txBody>
      </p:sp>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712968" cy="4824536"/>
          </a:xfrm>
          <a:prstGeom prst="rect">
            <a:avLst/>
          </a:prstGeom>
          <a:noFill/>
          <a:ln>
            <a:noFill/>
          </a:ln>
        </p:spPr>
      </p:pic>
    </p:spTree>
    <p:extLst>
      <p:ext uri="{BB962C8B-B14F-4D97-AF65-F5344CB8AC3E}">
        <p14:creationId xmlns:p14="http://schemas.microsoft.com/office/powerpoint/2010/main" val="3795560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atinLnBrk="1"/>
            <a:r>
              <a:rPr lang="en-US" dirty="0" err="1">
                <a:effectLst/>
              </a:rPr>
              <a:t>Sinxron</a:t>
            </a:r>
            <a:r>
              <a:rPr lang="en-US" dirty="0">
                <a:effectLst/>
              </a:rPr>
              <a:t> </a:t>
            </a:r>
            <a:r>
              <a:rPr lang="en-US" dirty="0" err="1">
                <a:effectLst/>
              </a:rPr>
              <a:t>generatorning</a:t>
            </a:r>
            <a:r>
              <a:rPr lang="en-US" dirty="0">
                <a:effectLst/>
              </a:rPr>
              <a:t> </a:t>
            </a:r>
            <a:r>
              <a:rPr lang="en-US" dirty="0" err="1">
                <a:effectLst/>
              </a:rPr>
              <a:t>o‘z-o‘zini</a:t>
            </a:r>
            <a:r>
              <a:rPr lang="en-US" dirty="0">
                <a:effectLst/>
              </a:rPr>
              <a:t> </a:t>
            </a:r>
            <a:r>
              <a:rPr lang="en-US" dirty="0" err="1">
                <a:effectLst/>
              </a:rPr>
              <a:t>qo‘zg‘otish</a:t>
            </a:r>
            <a:r>
              <a:rPr lang="en-US" dirty="0">
                <a:effectLst/>
              </a:rPr>
              <a:t> </a:t>
            </a:r>
            <a:r>
              <a:rPr lang="en-US" dirty="0" err="1">
                <a:effectLst/>
              </a:rPr>
              <a:t>tizimi</a:t>
            </a:r>
            <a:endParaRPr lang="ru-RU" dirty="0">
              <a:effectLst/>
            </a:endParaRPr>
          </a:p>
        </p:txBody>
      </p:sp>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b="7591"/>
          <a:stretch>
            <a:fillRect/>
          </a:stretch>
        </p:blipFill>
        <p:spPr bwMode="auto">
          <a:xfrm>
            <a:off x="952952" y="1793852"/>
            <a:ext cx="7238095" cy="4321220"/>
          </a:xfrm>
          <a:prstGeom prst="rect">
            <a:avLst/>
          </a:prstGeom>
          <a:noFill/>
          <a:ln>
            <a:noFill/>
          </a:ln>
        </p:spPr>
      </p:pic>
    </p:spTree>
    <p:extLst>
      <p:ext uri="{BB962C8B-B14F-4D97-AF65-F5344CB8AC3E}">
        <p14:creationId xmlns:p14="http://schemas.microsoft.com/office/powerpoint/2010/main" val="2940581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err="1">
                <a:effectLst/>
              </a:rPr>
              <a:t>Sinxron</a:t>
            </a:r>
            <a:r>
              <a:rPr lang="en-US" dirty="0">
                <a:effectLst/>
              </a:rPr>
              <a:t> </a:t>
            </a:r>
            <a:r>
              <a:rPr lang="en-US" dirty="0" err="1">
                <a:effectLst/>
              </a:rPr>
              <a:t>mashin</a:t>
            </a:r>
            <a:r>
              <a:rPr lang="uz-Cyrl-UZ" dirty="0">
                <a:effectLst/>
              </a:rPr>
              <a:t>alar turlari va </a:t>
            </a:r>
            <a:r>
              <a:rPr lang="uz-Cyrl-UZ" dirty="0" smtClean="0">
                <a:effectLst/>
              </a:rPr>
              <a:t>tuzilishi</a:t>
            </a:r>
            <a:endParaRPr lang="ru-RU" dirty="0"/>
          </a:p>
        </p:txBody>
      </p:sp>
      <p:sp>
        <p:nvSpPr>
          <p:cNvPr id="3" name="Объект 2"/>
          <p:cNvSpPr>
            <a:spLocks noGrp="1"/>
          </p:cNvSpPr>
          <p:nvPr>
            <p:ph idx="1"/>
          </p:nvPr>
        </p:nvSpPr>
        <p:spPr/>
        <p:txBody>
          <a:bodyPr>
            <a:normAutofit fontScale="62500" lnSpcReduction="20000"/>
          </a:bodyPr>
          <a:lstStyle/>
          <a:p>
            <a:pPr latinLnBrk="1"/>
            <a:r>
              <a:rPr lang="en-US" dirty="0" err="1"/>
              <a:t>Sinxron</a:t>
            </a:r>
            <a:r>
              <a:rPr lang="en-US" dirty="0"/>
              <a:t> </a:t>
            </a:r>
            <a:r>
              <a:rPr lang="en-US" dirty="0" err="1"/>
              <a:t>mashina</a:t>
            </a:r>
            <a:r>
              <a:rPr lang="en-US" dirty="0"/>
              <a:t> </a:t>
            </a:r>
            <a:r>
              <a:rPr lang="uz-Cyrl-UZ" dirty="0"/>
              <a:t>qo‘zg‘olmas qism </a:t>
            </a:r>
            <a:r>
              <a:rPr lang="en-US" dirty="0"/>
              <a:t>- stator </a:t>
            </a:r>
            <a:r>
              <a:rPr lang="uz-Cyrl-UZ" dirty="0"/>
              <a:t>va aylanuvchi qism -</a:t>
            </a:r>
            <a:r>
              <a:rPr lang="en-US" dirty="0"/>
              <a:t> rotor</a:t>
            </a:r>
            <a:r>
              <a:rPr lang="uz-Cyrl-UZ" dirty="0"/>
              <a:t>dan tarkib topgan</a:t>
            </a:r>
            <a:r>
              <a:rPr lang="en-US" dirty="0"/>
              <a:t>. S</a:t>
            </a:r>
            <a:r>
              <a:rPr lang="uz-Cyrl-UZ" dirty="0"/>
              <a:t>inxron </a:t>
            </a:r>
            <a:r>
              <a:rPr lang="en-US" dirty="0" err="1"/>
              <a:t>mashin</a:t>
            </a:r>
            <a:r>
              <a:rPr lang="uz-Cyrl-UZ" dirty="0"/>
              <a:t>a statori, aslida, asin­xron mashina statoridan farq qilmaydi</a:t>
            </a:r>
            <a:r>
              <a:rPr lang="en-US" dirty="0"/>
              <a:t>, </a:t>
            </a:r>
            <a:r>
              <a:rPr lang="uz-Cyrl-UZ" dirty="0"/>
              <a:t>ya’ni korpus (stanina), magnit o‘zak va chulg‘amdan iborat</a:t>
            </a:r>
            <a:r>
              <a:rPr lang="en-US" dirty="0"/>
              <a:t>.</a:t>
            </a:r>
            <a:endParaRPr lang="ru-RU" dirty="0"/>
          </a:p>
          <a:p>
            <a:pPr latinLnBrk="1"/>
            <a:r>
              <a:rPr lang="uz-Cyrl-UZ" dirty="0"/>
              <a:t>Mashinaning vazifasi va gabaritiga ko‘ra sinxron mashina statori konstruksiyasining bajarilishi xar hil bo‘lishi mumkin. Masalan, katta quvvatli, ko‘p qutbli mashinalarda stator magnit o‘zagining tashqi diametri 900 mm va undan katta bo‘lganda, magnit o‘zak plastinalarini alohida segmentlardan yasaladi va yig‘il­gandan keyin magnit o‘zak silindrini hosil qiladi. Tashish va montaj qilishda qulaylik bo‘lishi uchun, katta gabaritli mashina­lar statorining korpuslari yig‘ma shaklda quriladi. </a:t>
            </a:r>
            <a:endParaRPr lang="ru-RU" dirty="0"/>
          </a:p>
          <a:p>
            <a:pPr latinLnBrk="1"/>
            <a:r>
              <a:rPr lang="uz-Cyrl-UZ" dirty="0"/>
              <a:t>Sinxron mashinalar qutblari bir-biridan tubdan farq qiluv­chi ikki xil kostruksiyali bo‘ladi: ayon qutbli va noayon qutbli.</a:t>
            </a:r>
            <a:endParaRPr lang="ru-RU" dirty="0"/>
          </a:p>
          <a:p>
            <a:pPr latinLnBrk="1"/>
            <a:r>
              <a:rPr lang="uz-Cyrl-UZ" dirty="0"/>
              <a:t>Energetik qurilmalar (elektr stansiyalar)da sinxron genera­torni harakatga keltiruvchi birlamchi motorlarda asosan uch xil motorlar ishlatiladi: bug‘ turbinalari, gidravlik turbinalar yoki ichki yonar motorlar (dizellar). Ular xar biri generatorning yuritmasi bo‘lishi bilan, generator konstruksiyasiga o‘zining hal qiluvchi ta’sirini o‘tkazadi. Yurituvchi motor gidravlik turbina bo‘lsa, sinxron generator gidrogenerator deyiladi.</a:t>
            </a:r>
            <a:endParaRPr lang="ru-RU" dirty="0"/>
          </a:p>
        </p:txBody>
      </p:sp>
    </p:spTree>
    <p:extLst>
      <p:ext uri="{BB962C8B-B14F-4D97-AF65-F5344CB8AC3E}">
        <p14:creationId xmlns:p14="http://schemas.microsoft.com/office/powerpoint/2010/main" val="1909293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atinLnBrk="1"/>
            <a:r>
              <a:rPr lang="en-US" dirty="0" err="1">
                <a:effectLst/>
              </a:rPr>
              <a:t>Sinxron</a:t>
            </a:r>
            <a:r>
              <a:rPr lang="en-US" dirty="0">
                <a:effectLst/>
              </a:rPr>
              <a:t> </a:t>
            </a:r>
            <a:r>
              <a:rPr lang="en-US" dirty="0" err="1">
                <a:effectLst/>
              </a:rPr>
              <a:t>mashina</a:t>
            </a:r>
            <a:r>
              <a:rPr lang="en-US" dirty="0">
                <a:effectLst/>
              </a:rPr>
              <a:t> </a:t>
            </a:r>
            <a:r>
              <a:rPr lang="en-US" dirty="0" err="1">
                <a:effectLst/>
              </a:rPr>
              <a:t>rotori</a:t>
            </a:r>
            <a:r>
              <a:rPr lang="en-US" dirty="0">
                <a:effectLst/>
              </a:rPr>
              <a:t> </a:t>
            </a:r>
            <a:r>
              <a:rPr lang="en-US" dirty="0" err="1">
                <a:effectLst/>
              </a:rPr>
              <a:t>tuzilishi</a:t>
            </a:r>
            <a:r>
              <a:rPr lang="en-US" dirty="0">
                <a:effectLst/>
              </a:rPr>
              <a:t>: </a:t>
            </a:r>
            <a:r>
              <a:rPr lang="en-US" i="1" dirty="0">
                <a:effectLst/>
              </a:rPr>
              <a:t>a</a:t>
            </a:r>
            <a:r>
              <a:rPr lang="en-US" dirty="0">
                <a:effectLst/>
              </a:rPr>
              <a:t>) </a:t>
            </a:r>
            <a:r>
              <a:rPr lang="en-US" dirty="0" err="1">
                <a:effectLst/>
              </a:rPr>
              <a:t>ayon</a:t>
            </a:r>
            <a:r>
              <a:rPr lang="en-US" dirty="0">
                <a:effectLst/>
              </a:rPr>
              <a:t> </a:t>
            </a:r>
            <a:r>
              <a:rPr lang="en-US" dirty="0" err="1">
                <a:effectLst/>
              </a:rPr>
              <a:t>qutbli</a:t>
            </a:r>
            <a:r>
              <a:rPr lang="en-US" dirty="0">
                <a:effectLst/>
              </a:rPr>
              <a:t> rotor; </a:t>
            </a:r>
            <a:r>
              <a:rPr lang="ru-RU" dirty="0">
                <a:effectLst/>
              </a:rPr>
              <a:t/>
            </a:r>
            <a:br>
              <a:rPr lang="ru-RU" dirty="0">
                <a:effectLst/>
              </a:rPr>
            </a:br>
            <a:r>
              <a:rPr lang="en-US" i="1" dirty="0">
                <a:effectLst/>
              </a:rPr>
              <a:t>b</a:t>
            </a:r>
            <a:r>
              <a:rPr lang="en-US" dirty="0">
                <a:effectLst/>
              </a:rPr>
              <a:t>) </a:t>
            </a:r>
            <a:r>
              <a:rPr lang="en-US" dirty="0" err="1">
                <a:effectLst/>
              </a:rPr>
              <a:t>noayon</a:t>
            </a:r>
            <a:r>
              <a:rPr lang="en-US" dirty="0">
                <a:effectLst/>
              </a:rPr>
              <a:t> </a:t>
            </a:r>
            <a:r>
              <a:rPr lang="en-US" dirty="0" err="1">
                <a:effectLst/>
              </a:rPr>
              <a:t>qutbli</a:t>
            </a:r>
            <a:r>
              <a:rPr lang="en-US" dirty="0">
                <a:effectLst/>
              </a:rPr>
              <a:t> rotor</a:t>
            </a:r>
            <a:endParaRPr lang="ru-RU" dirty="0">
              <a:effectLst/>
            </a:endParaRPr>
          </a:p>
        </p:txBody>
      </p:sp>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b="19266"/>
          <a:stretch>
            <a:fillRect/>
          </a:stretch>
        </p:blipFill>
        <p:spPr bwMode="auto">
          <a:xfrm>
            <a:off x="251520" y="1988840"/>
            <a:ext cx="8568952" cy="4536504"/>
          </a:xfrm>
          <a:prstGeom prst="rect">
            <a:avLst/>
          </a:prstGeom>
          <a:noFill/>
          <a:ln>
            <a:noFill/>
          </a:ln>
        </p:spPr>
      </p:pic>
    </p:spTree>
    <p:extLst>
      <p:ext uri="{BB962C8B-B14F-4D97-AF65-F5344CB8AC3E}">
        <p14:creationId xmlns:p14="http://schemas.microsoft.com/office/powerpoint/2010/main" val="2275758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b="14571"/>
          <a:stretch>
            <a:fillRect/>
          </a:stretch>
        </p:blipFill>
        <p:spPr bwMode="auto">
          <a:xfrm>
            <a:off x="251520" y="476672"/>
            <a:ext cx="8568951" cy="6048672"/>
          </a:xfrm>
          <a:prstGeom prst="rect">
            <a:avLst/>
          </a:prstGeom>
          <a:noFill/>
          <a:ln>
            <a:noFill/>
          </a:ln>
        </p:spPr>
      </p:pic>
    </p:spTree>
    <p:extLst>
      <p:ext uri="{BB962C8B-B14F-4D97-AF65-F5344CB8AC3E}">
        <p14:creationId xmlns:p14="http://schemas.microsoft.com/office/powerpoint/2010/main" val="3719871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noAutofit/>
          </a:bodyPr>
          <a:lstStyle/>
          <a:p>
            <a:r>
              <a:rPr lang="en-US" sz="2800" dirty="0" err="1">
                <a:effectLst/>
              </a:rPr>
              <a:t>Turbogenerator</a:t>
            </a:r>
            <a:r>
              <a:rPr lang="en-US" sz="2800" dirty="0">
                <a:effectLst/>
              </a:rPr>
              <a:t>: 1- </a:t>
            </a:r>
            <a:r>
              <a:rPr lang="en-US" sz="2800" dirty="0" err="1">
                <a:effectLst/>
              </a:rPr>
              <a:t>qo‘zg‘otkich</a:t>
            </a:r>
            <a:r>
              <a:rPr lang="en-US" sz="2800" dirty="0">
                <a:effectLst/>
              </a:rPr>
              <a:t>; 2-korpus; 3-stator </a:t>
            </a:r>
            <a:r>
              <a:rPr lang="en-US" sz="2800" dirty="0" err="1">
                <a:effectLst/>
              </a:rPr>
              <a:t>magnit</a:t>
            </a:r>
            <a:r>
              <a:rPr lang="en-US" sz="2800" dirty="0">
                <a:effectLst/>
              </a:rPr>
              <a:t> </a:t>
            </a:r>
            <a:r>
              <a:rPr lang="en-US" sz="2800" dirty="0" err="1">
                <a:effectLst/>
              </a:rPr>
              <a:t>o‘zagi</a:t>
            </a:r>
            <a:r>
              <a:rPr lang="en-US" sz="2800" dirty="0">
                <a:effectLst/>
              </a:rPr>
              <a:t>; 4-vodorodli </a:t>
            </a:r>
            <a:r>
              <a:rPr lang="en-US" sz="2800" dirty="0" err="1">
                <a:effectLst/>
              </a:rPr>
              <a:t>sovutish</a:t>
            </a:r>
            <a:r>
              <a:rPr lang="en-US" sz="2800" dirty="0">
                <a:effectLst/>
              </a:rPr>
              <a:t> </a:t>
            </a:r>
            <a:r>
              <a:rPr lang="en-US" sz="2800" dirty="0" err="1">
                <a:effectLst/>
              </a:rPr>
              <a:t>sektsiyalari</a:t>
            </a:r>
            <a:r>
              <a:rPr lang="en-US" sz="2800" dirty="0">
                <a:effectLst/>
              </a:rPr>
              <a:t>; 5-rotor</a:t>
            </a:r>
            <a:endParaRPr lang="ru-RU" sz="2800" dirty="0"/>
          </a:p>
        </p:txBody>
      </p:sp>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b="18355"/>
          <a:stretch>
            <a:fillRect/>
          </a:stretch>
        </p:blipFill>
        <p:spPr bwMode="auto">
          <a:xfrm>
            <a:off x="179512" y="1988840"/>
            <a:ext cx="8712968" cy="4464496"/>
          </a:xfrm>
          <a:prstGeom prst="rect">
            <a:avLst/>
          </a:prstGeom>
          <a:noFill/>
          <a:ln>
            <a:noFill/>
          </a:ln>
        </p:spPr>
      </p:pic>
    </p:spTree>
    <p:extLst>
      <p:ext uri="{BB962C8B-B14F-4D97-AF65-F5344CB8AC3E}">
        <p14:creationId xmlns:p14="http://schemas.microsoft.com/office/powerpoint/2010/main" val="33523612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TotalTime>
  <Words>787</Words>
  <Application>Microsoft Office PowerPoint</Application>
  <PresentationFormat>Экран (4:3)</PresentationFormat>
  <Paragraphs>22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Апекс</vt:lpstr>
      <vt:lpstr>Dvigatelni taymer orqali yig`ish va ishlatish  </vt:lpstr>
      <vt:lpstr>Taymer orqali ulasnish sxemasi</vt:lpstr>
      <vt:lpstr>Sinxron generatorning turlari, sinxron mashinalarning tuzilishi ishlash prinsipi. </vt:lpstr>
      <vt:lpstr>Sinxron generator elektromagnit qo‘zg‘otish kontaktli (a) va kontaktsiz (b) tizmlari </vt:lpstr>
      <vt:lpstr>Sinxron generatorning o‘z-o‘zini qo‘zg‘otish tizimi</vt:lpstr>
      <vt:lpstr>Sinxron mashinalar turlari va tuzilishi</vt:lpstr>
      <vt:lpstr>Sinxron mashina rotori tuzilishi: a) ayon qutbli rotor;  b) noayon qutbli rotor</vt:lpstr>
      <vt:lpstr>Презентация PowerPoint</vt:lpstr>
      <vt:lpstr>Turbogenerator: 1- qo‘zg‘otkich; 2-korpus; 3-stator magnit o‘zagi; 4-vodorodli sovutish sektsiyalari; 5-rotor</vt:lpstr>
      <vt:lpstr>Sinxron generator (dizel-generator): 1-kontakt halqalari: 2-shyotka ushlagich; 3-rotorning qutb g‘altagi; 4-qutb uchi; 5-stator magnit o‘zagi;  6-ventilyator; 7-val</vt:lpstr>
      <vt:lpstr>SDN-2 turdagi sinxron motor tuzilishi</vt:lpstr>
      <vt:lpstr>Yirik sinxron mashinalarni sovutish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Dvigatelni taymer orqali yig`ish va ishlatish  </dc:title>
  <dc:creator>Elektrik</dc:creator>
  <cp:lastModifiedBy>Elektrik</cp:lastModifiedBy>
  <cp:revision>2</cp:revision>
  <dcterms:created xsi:type="dcterms:W3CDTF">2023-07-18T10:43:09Z</dcterms:created>
  <dcterms:modified xsi:type="dcterms:W3CDTF">2023-07-18T10:51:15Z</dcterms:modified>
</cp:coreProperties>
</file>