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6" r:id="rId4"/>
    <p:sldId id="267" r:id="rId5"/>
    <p:sldId id="268" r:id="rId6"/>
    <p:sldId id="263" r:id="rId7"/>
    <p:sldId id="264" r:id="rId8"/>
    <p:sldId id="265"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1" clrIdx="0">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27" autoAdjust="0"/>
  </p:normalViewPr>
  <p:slideViewPr>
    <p:cSldViewPr snapToGrid="0" showGuides="1">
      <p:cViewPr varScale="1">
        <p:scale>
          <a:sx n="88" d="100"/>
          <a:sy n="88"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4T08:41:37.650"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41882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48434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784A2F-585A-4D22-BE86-330713F0FAE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508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73782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220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23483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350090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00182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45241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B655A2-2E16-4237-9E52-9D1FF17703C6}"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55407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B655A2-2E16-4237-9E52-9D1FF17703C6}"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418845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B655A2-2E16-4237-9E52-9D1FF17703C6}" type="datetimeFigureOut">
              <a:rPr lang="ru-RU" smtClean="0"/>
              <a:t>11.11.2020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19555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B655A2-2E16-4237-9E52-9D1FF17703C6}" type="datetimeFigureOut">
              <a:rPr lang="ru-RU" smtClean="0"/>
              <a:t>11.11.2020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329651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655A2-2E16-4237-9E52-9D1FF17703C6}" type="datetimeFigureOut">
              <a:rPr lang="ru-RU" smtClean="0"/>
              <a:t>11.11.2020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2705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29902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38213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2B655A2-2E16-4237-9E52-9D1FF17703C6}" type="datetimeFigureOut">
              <a:rPr lang="ru-RU" smtClean="0"/>
              <a:t>11.11.2020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3784A2F-585A-4D22-BE86-330713F0FAE3}" type="slidenum">
              <a:rPr lang="ru-RU" smtClean="0"/>
              <a:t>‹#›</a:t>
            </a:fld>
            <a:endParaRPr lang="ru-RU"/>
          </a:p>
        </p:txBody>
      </p:sp>
    </p:spTree>
    <p:extLst>
      <p:ext uri="{BB962C8B-B14F-4D97-AF65-F5344CB8AC3E}">
        <p14:creationId xmlns:p14="http://schemas.microsoft.com/office/powerpoint/2010/main" val="2440021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4191" y="849087"/>
            <a:ext cx="9069387" cy="762000"/>
          </a:xfrm>
        </p:spPr>
        <p:txBody>
          <a:bodyPr>
            <a:normAutofit fontScale="90000"/>
          </a:bodyPr>
          <a:lstStyle/>
          <a:p>
            <a:pPr latinLnBrk="1"/>
            <a:r>
              <a:rPr lang="uz-Cyrl-UZ" sz="2200" dirty="0" smtClean="0">
                <a:latin typeface="Times New Roman" panose="02020603050405020304" pitchFamily="18" charset="0"/>
                <a:cs typeface="Times New Roman" panose="02020603050405020304" pitchFamily="18" charset="0"/>
              </a:rPr>
              <a:t>11-мавзу    </a:t>
            </a:r>
            <a:r>
              <a:rPr lang="uz-Cyrl-UZ" sz="2400" dirty="0"/>
              <a:t>Суюқлик билан совитиш тизими қисмларининг конструкцияси. </a:t>
            </a:r>
            <a:endParaRPr lang="ru-RU" sz="2400" dirty="0"/>
          </a:p>
        </p:txBody>
      </p:sp>
      <p:sp>
        <p:nvSpPr>
          <p:cNvPr id="3" name="Подзаголовок 2"/>
          <p:cNvSpPr>
            <a:spLocks noGrp="1"/>
          </p:cNvSpPr>
          <p:nvPr>
            <p:ph type="subTitle" idx="1"/>
          </p:nvPr>
        </p:nvSpPr>
        <p:spPr>
          <a:xfrm>
            <a:off x="1785257" y="2296885"/>
            <a:ext cx="10167257" cy="2503715"/>
          </a:xfrm>
        </p:spPr>
        <p:txBody>
          <a:bodyPr>
            <a:normAutofit/>
          </a:bodyPr>
          <a:lstStyle/>
          <a:p>
            <a:r>
              <a:rPr lang="uz-Cyrl-UZ" sz="2000" b="1" dirty="0" smtClean="0">
                <a:latin typeface="Times New Roman" panose="02020603050405020304" pitchFamily="18" charset="0"/>
                <a:cs typeface="Times New Roman" panose="02020603050405020304" pitchFamily="18" charset="0"/>
              </a:rPr>
              <a:t>Режа:</a:t>
            </a:r>
          </a:p>
          <a:p>
            <a:pPr latinLnBrk="1"/>
            <a:r>
              <a:rPr lang="uz-Cyrl-UZ" dirty="0"/>
              <a:t>1. Совтиш тизими деталлари ва тузилиши</a:t>
            </a:r>
            <a:endParaRPr lang="ru-RU" dirty="0"/>
          </a:p>
          <a:p>
            <a:pPr latinLnBrk="1"/>
            <a:r>
              <a:rPr lang="uz-Cyrl-UZ" dirty="0"/>
              <a:t>2. Совтиш тизими ишлашининг усуллари .</a:t>
            </a:r>
            <a:endParaRPr lang="ru-RU" dirty="0"/>
          </a:p>
          <a:p>
            <a:pPr latinLnBrk="1"/>
            <a:r>
              <a:rPr lang="uz-Cyrl-UZ" dirty="0"/>
              <a:t>3. Термостат ва сув насосининг </a:t>
            </a:r>
            <a:r>
              <a:rPr lang="uz-Cyrl-UZ" dirty="0" smtClean="0"/>
              <a:t>тузилиши</a:t>
            </a:r>
            <a:r>
              <a:rPr lang="uz-Cyrl-UZ" dirty="0" smtClean="0"/>
              <a:t>.</a:t>
            </a:r>
            <a:endParaRPr lang="ru-RU" dirty="0"/>
          </a:p>
        </p:txBody>
      </p:sp>
    </p:spTree>
    <p:extLst>
      <p:ext uri="{BB962C8B-B14F-4D97-AF65-F5344CB8AC3E}">
        <p14:creationId xmlns:p14="http://schemas.microsoft.com/office/powerpoint/2010/main" val="3237669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7399" y="356621"/>
            <a:ext cx="9546771" cy="6001643"/>
          </a:xfrm>
          <a:prstGeom prst="rect">
            <a:avLst/>
          </a:prstGeom>
        </p:spPr>
        <p:txBody>
          <a:bodyPr wrap="square">
            <a:spAutoFit/>
          </a:bodyPr>
          <a:lstStyle/>
          <a:p>
            <a:pPr algn="ctr">
              <a:spcAft>
                <a:spcPts val="0"/>
              </a:spcAft>
            </a:pPr>
            <a:r>
              <a:rPr lang="uz-Cyrl-UZ" sz="2400" b="1" i="1" dirty="0">
                <a:latin typeface="Times New Roman" panose="02020603050405020304" pitchFamily="18" charset="0"/>
                <a:ea typeface="Times New Roman" panose="02020603050405020304" pitchFamily="18" charset="0"/>
              </a:rPr>
              <a:t>Suyuqlik va havo bilan sovutish tizimining afzallik va kamchiliklari.</a:t>
            </a:r>
            <a:endParaRPr lang="ru-RU" sz="2400" dirty="0">
              <a:latin typeface="Times New Roman" panose="02020603050405020304" pitchFamily="18" charset="0"/>
              <a:ea typeface="Times New Roman" panose="02020603050405020304" pitchFamily="18" charset="0"/>
            </a:endParaRPr>
          </a:p>
          <a:p>
            <a:pPr indent="449580" algn="just">
              <a:spcAft>
                <a:spcPts val="0"/>
              </a:spcAft>
            </a:pPr>
            <a:r>
              <a:rPr lang="uz-Cyrl-UZ" sz="2400" dirty="0">
                <a:latin typeface="Times New Roman" panose="02020603050405020304" pitchFamily="18" charset="0"/>
                <a:ea typeface="Times New Roman" panose="02020603050405020304" pitchFamily="18" charset="0"/>
              </a:rPr>
              <a:t>Dvigatelda issiqlikni majburan tashqi muhitga tarqatish suyuqlik (suyuqlik bilan sovishi tizimi) yoki havo (havo bilan sovitish tizimi) bilan amalga oshirilishi mumkin. Avtomobil dvigatelda asosan qo’llaniladigan suyuqlik bilan sovitish tizimi havo bilan sovitish tizimiga nisbatan quyidagi afzalliklarga ega: 1) qo’llaniladigan suyuqlikni qaynash harorati 370…3800K (100…1100S) bo’lganligi sababli dvigatelning detallari qattiq qizib ketmaydi; 2) sovituvchi suyuqlik dvigateldan ishi nisbatan shovqinsiz  bo’ladi; 3) tashqi muxitning harorat sharoiti past bo’lganda dvigatelni yurgazish  nisbatan oson bo’ladi va qizishi tezlashadi, 4) bu turdagi dvigatelning sovitish tizimi qoburg’alarining bo’lmaganligi sababli u ixcham bo’ladi.</a:t>
            </a:r>
            <a:endParaRPr lang="ru-RU" sz="2400" dirty="0">
              <a:latin typeface="Times New Roman" panose="02020603050405020304" pitchFamily="18" charset="0"/>
              <a:ea typeface="Times New Roman" panose="02020603050405020304" pitchFamily="18" charset="0"/>
            </a:endParaRPr>
          </a:p>
          <a:p>
            <a:pPr>
              <a:spcAft>
                <a:spcPts val="0"/>
              </a:spcAft>
              <a:tabLst>
                <a:tab pos="4050665" algn="l"/>
              </a:tabLst>
            </a:pPr>
            <a:r>
              <a:rPr lang="uz-Cyrl-UZ" sz="2400" dirty="0">
                <a:latin typeface="Times New Roman" panose="02020603050405020304" pitchFamily="18" charset="0"/>
                <a:ea typeface="Calibri" panose="020F0502020204030204" pitchFamily="34" charset="0"/>
                <a:cs typeface="Times New Roman" panose="02020603050405020304" pitchFamily="18" charset="0"/>
              </a:rPr>
              <a:t>      Havo bilan sovitish tizmining o’ziga xos xususiyatlari quyidagilar: 1) tizimda suyuqlik nasosi, radiator, suyuqlik kanallari, termostat yo’qligi sababli u bir muncha yengil va oddiy ishlangan; 2) dvigatelda suv g’ilofi bo’lmaganligi sababli  u muzlab qolmaydi.</a:t>
            </a:r>
            <a:endParaRPr lang="ru-RU" sz="2400" dirty="0">
              <a:effectLst/>
              <a:latin typeface="Bodo_uzb"/>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27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endParaRPr lang="ru-RU" altLang="ru-RU" smtClean="0"/>
          </a:p>
        </p:txBody>
      </p:sp>
      <p:pic>
        <p:nvPicPr>
          <p:cNvPr id="61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58963" y="230188"/>
            <a:ext cx="8856662" cy="6323012"/>
          </a:xfrm>
          <a:noFill/>
        </p:spPr>
      </p:pic>
    </p:spTree>
    <p:extLst>
      <p:ext uri="{BB962C8B-B14F-4D97-AF65-F5344CB8AC3E}">
        <p14:creationId xmlns:p14="http://schemas.microsoft.com/office/powerpoint/2010/main" val="161585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3280313" y="-16335"/>
            <a:ext cx="8911687" cy="1280890"/>
          </a:xfrm>
        </p:spPr>
        <p:txBody>
          <a:bodyPr/>
          <a:lstStyle/>
          <a:p>
            <a:pPr eaLnBrk="1" hangingPunct="1"/>
            <a:r>
              <a:rPr lang="ru-RU" altLang="ru-RU" sz="3200" b="1" dirty="0" err="1"/>
              <a:t>Суюқлик</a:t>
            </a:r>
            <a:r>
              <a:rPr lang="ru-RU" altLang="ru-RU" sz="3200" b="1" dirty="0"/>
              <a:t> насоси </a:t>
            </a:r>
            <a:r>
              <a:rPr lang="ru-RU" altLang="ru-RU" sz="3200" b="1" dirty="0" err="1"/>
              <a:t>ва</a:t>
            </a:r>
            <a:r>
              <a:rPr lang="ru-RU" altLang="ru-RU" sz="3200" b="1" dirty="0"/>
              <a:t> вентилятор</a:t>
            </a:r>
            <a:endParaRPr lang="ru-RU" altLang="ru-RU" sz="3200" dirty="0"/>
          </a:p>
        </p:txBody>
      </p:sp>
      <p:pic>
        <p:nvPicPr>
          <p:cNvPr id="1638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43179"/>
          <a:stretch>
            <a:fillRect/>
          </a:stretch>
        </p:blipFill>
        <p:spPr>
          <a:xfrm>
            <a:off x="2353129" y="611754"/>
            <a:ext cx="3543300" cy="3775075"/>
          </a:xfrm>
          <a:noFill/>
        </p:spPr>
      </p:pic>
      <p:sp>
        <p:nvSpPr>
          <p:cNvPr id="16388" name="Прямоугольник 3"/>
          <p:cNvSpPr>
            <a:spLocks noChangeArrowheads="1"/>
          </p:cNvSpPr>
          <p:nvPr/>
        </p:nvSpPr>
        <p:spPr bwMode="auto">
          <a:xfrm>
            <a:off x="7434943" y="611754"/>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400" dirty="0">
                <a:latin typeface="Arial" panose="020B0604020202020204" pitchFamily="34" charset="0"/>
              </a:rPr>
              <a:t>1-вентилятор </a:t>
            </a:r>
            <a:r>
              <a:rPr lang="ru-RU" altLang="ru-RU" sz="2400" dirty="0" err="1">
                <a:latin typeface="Arial" panose="020B0604020202020204" pitchFamily="34" charset="0"/>
              </a:rPr>
              <a:t>шкивининг</a:t>
            </a:r>
            <a:r>
              <a:rPr lang="ru-RU" altLang="ru-RU" sz="2400" dirty="0">
                <a:latin typeface="Arial" panose="020B0604020202020204" pitchFamily="34" charset="0"/>
              </a:rPr>
              <a:t> </a:t>
            </a:r>
            <a:r>
              <a:rPr lang="ru-RU" altLang="ru-RU" sz="2400" dirty="0" err="1">
                <a:latin typeface="Arial" panose="020B0604020202020204" pitchFamily="34" charset="0"/>
              </a:rPr>
              <a:t>губчаги</a:t>
            </a:r>
            <a:r>
              <a:rPr lang="ru-RU" altLang="ru-RU" sz="2400" dirty="0">
                <a:latin typeface="Arial" panose="020B0604020202020204" pitchFamily="34" charset="0"/>
              </a:rPr>
              <a:t>; 2-вентилятор; </a:t>
            </a:r>
          </a:p>
          <a:p>
            <a:pPr algn="just" eaLnBrk="1" hangingPunct="1">
              <a:spcBef>
                <a:spcPct val="0"/>
              </a:spcBef>
              <a:buFontTx/>
              <a:buNone/>
            </a:pPr>
            <a:r>
              <a:rPr lang="ru-RU" altLang="ru-RU" sz="2400" dirty="0">
                <a:latin typeface="Arial" panose="020B0604020202020204" pitchFamily="34" charset="0"/>
              </a:rPr>
              <a:t>3-шкив; 4-насос </a:t>
            </a:r>
            <a:r>
              <a:rPr lang="ru-RU" altLang="ru-RU" sz="2400" dirty="0" err="1">
                <a:latin typeface="Arial" panose="020B0604020202020204" pitchFamily="34" charset="0"/>
              </a:rPr>
              <a:t>корпуси</a:t>
            </a:r>
            <a:r>
              <a:rPr lang="ru-RU" altLang="ru-RU" sz="2400" dirty="0">
                <a:latin typeface="Arial" panose="020B0604020202020204" pitchFamily="34" charset="0"/>
              </a:rPr>
              <a:t>; </a:t>
            </a:r>
          </a:p>
          <a:p>
            <a:pPr algn="just" eaLnBrk="1" hangingPunct="1">
              <a:spcBef>
                <a:spcPct val="0"/>
              </a:spcBef>
              <a:buFontTx/>
              <a:buNone/>
            </a:pPr>
            <a:r>
              <a:rPr lang="ru-RU" altLang="ru-RU" sz="2400" dirty="0">
                <a:latin typeface="Arial" panose="020B0604020202020204" pitchFamily="34" charset="0"/>
              </a:rPr>
              <a:t>5-паррак </a:t>
            </a:r>
            <a:r>
              <a:rPr lang="ru-RU" altLang="ru-RU" sz="2400" dirty="0" err="1">
                <a:latin typeface="Arial" panose="020B0604020202020204" pitchFamily="34" charset="0"/>
              </a:rPr>
              <a:t>корпуси</a:t>
            </a:r>
            <a:r>
              <a:rPr lang="ru-RU" altLang="ru-RU" sz="2400" dirty="0">
                <a:latin typeface="Arial" panose="020B0604020202020204" pitchFamily="34" charset="0"/>
              </a:rPr>
              <a:t>; 6-паррак; 7-сиқувчи </a:t>
            </a:r>
            <a:r>
              <a:rPr lang="ru-RU" altLang="ru-RU" sz="2400" dirty="0" err="1">
                <a:latin typeface="Arial" panose="020B0604020202020204" pitchFamily="34" charset="0"/>
              </a:rPr>
              <a:t>салник</a:t>
            </a:r>
            <a:r>
              <a:rPr lang="ru-RU" altLang="ru-RU" sz="2400" dirty="0">
                <a:latin typeface="Arial" panose="020B0604020202020204" pitchFamily="34" charset="0"/>
              </a:rPr>
              <a:t>.</a:t>
            </a:r>
          </a:p>
          <a:p>
            <a:pPr eaLnBrk="1" hangingPunct="1">
              <a:spcBef>
                <a:spcPct val="0"/>
              </a:spcBef>
              <a:buFontTx/>
              <a:buNone/>
            </a:pPr>
            <a:r>
              <a:rPr lang="ru-RU" altLang="ru-RU" sz="2400" b="1" dirty="0">
                <a:latin typeface="Arial" panose="020B0604020202020204" pitchFamily="34" charset="0"/>
              </a:rPr>
              <a:t> </a:t>
            </a:r>
            <a:endParaRPr lang="ru-RU" altLang="ru-RU" sz="2400" dirty="0">
              <a:latin typeface="Arial" panose="020B0604020202020204" pitchFamily="34" charset="0"/>
            </a:endParaRPr>
          </a:p>
          <a:p>
            <a:pPr algn="just" eaLnBrk="1" hangingPunct="1">
              <a:spcBef>
                <a:spcPct val="0"/>
              </a:spcBef>
              <a:buFontTx/>
              <a:buNone/>
            </a:pPr>
            <a:r>
              <a:rPr lang="ru-RU" altLang="ru-RU" sz="2400" b="1" dirty="0">
                <a:latin typeface="Arial" panose="020B0604020202020204" pitchFamily="34" charset="0"/>
              </a:rPr>
              <a:t>Вентилятор </a:t>
            </a:r>
            <a:r>
              <a:rPr lang="ru-RU" altLang="ru-RU" sz="2400" b="1" dirty="0" err="1">
                <a:latin typeface="Arial" panose="020B0604020202020204" pitchFamily="34" charset="0"/>
              </a:rPr>
              <a:t>вазифаси</a:t>
            </a:r>
            <a:r>
              <a:rPr lang="ru-RU" altLang="ru-RU" sz="2400" b="1" dirty="0">
                <a:latin typeface="Arial" panose="020B0604020202020204" pitchFamily="34" charset="0"/>
              </a:rPr>
              <a:t>: </a:t>
            </a:r>
            <a:r>
              <a:rPr lang="ru-RU" altLang="ru-RU" sz="2400" dirty="0">
                <a:latin typeface="Arial" panose="020B0604020202020204" pitchFamily="34" charset="0"/>
              </a:rPr>
              <a:t>радиатор </a:t>
            </a:r>
            <a:r>
              <a:rPr lang="ru-RU" altLang="ru-RU" sz="2400" dirty="0" err="1">
                <a:latin typeface="Arial" panose="020B0604020202020204" pitchFamily="34" charset="0"/>
              </a:rPr>
              <a:t>ўзагидан</a:t>
            </a:r>
            <a:r>
              <a:rPr lang="ru-RU" altLang="ru-RU" sz="2400" dirty="0">
                <a:latin typeface="Arial" panose="020B0604020202020204" pitchFamily="34" charset="0"/>
              </a:rPr>
              <a:t> </a:t>
            </a:r>
            <a:r>
              <a:rPr lang="ru-RU" altLang="ru-RU" sz="2400" dirty="0" err="1">
                <a:latin typeface="Arial" panose="020B0604020202020204" pitchFamily="34" charset="0"/>
              </a:rPr>
              <a:t>ўтаётган</a:t>
            </a:r>
            <a:r>
              <a:rPr lang="ru-RU" altLang="ru-RU" sz="2400" dirty="0">
                <a:latin typeface="Arial" panose="020B0604020202020204" pitchFamily="34" charset="0"/>
              </a:rPr>
              <a:t> </a:t>
            </a:r>
            <a:r>
              <a:rPr lang="ru-RU" altLang="ru-RU" sz="2400" dirty="0" err="1">
                <a:latin typeface="Arial" panose="020B0604020202020204" pitchFamily="34" charset="0"/>
              </a:rPr>
              <a:t>ҳаво</a:t>
            </a:r>
            <a:r>
              <a:rPr lang="ru-RU" altLang="ru-RU" sz="2400" dirty="0">
                <a:latin typeface="Arial" panose="020B0604020202020204" pitchFamily="34" charset="0"/>
              </a:rPr>
              <a:t> </a:t>
            </a:r>
            <a:r>
              <a:rPr lang="ru-RU" altLang="ru-RU" sz="2400" dirty="0" err="1">
                <a:latin typeface="Arial" panose="020B0604020202020204" pitchFamily="34" charset="0"/>
              </a:rPr>
              <a:t>оқимини</a:t>
            </a:r>
            <a:r>
              <a:rPr lang="ru-RU" altLang="ru-RU" sz="2400" dirty="0">
                <a:latin typeface="Arial" panose="020B0604020202020204" pitchFamily="34" charset="0"/>
              </a:rPr>
              <a:t> </a:t>
            </a:r>
            <a:r>
              <a:rPr lang="ru-RU" altLang="ru-RU" sz="2400" dirty="0" err="1">
                <a:latin typeface="Arial" panose="020B0604020202020204" pitchFamily="34" charset="0"/>
              </a:rPr>
              <a:t>жадаллаштириб</a:t>
            </a:r>
            <a:r>
              <a:rPr lang="ru-RU" altLang="ru-RU" sz="2400" dirty="0">
                <a:latin typeface="Arial" panose="020B0604020202020204" pitchFamily="34" charset="0"/>
              </a:rPr>
              <a:t>, </a:t>
            </a:r>
            <a:r>
              <a:rPr lang="ru-RU" altLang="ru-RU" sz="2400" dirty="0" err="1">
                <a:latin typeface="Arial" panose="020B0604020202020204" pitchFamily="34" charset="0"/>
              </a:rPr>
              <a:t>ундан</a:t>
            </a:r>
            <a:r>
              <a:rPr lang="ru-RU" altLang="ru-RU" sz="2400" dirty="0">
                <a:latin typeface="Arial" panose="020B0604020202020204" pitchFamily="34" charset="0"/>
              </a:rPr>
              <a:t> </a:t>
            </a:r>
            <a:r>
              <a:rPr lang="ru-RU" altLang="ru-RU" sz="2400" dirty="0" err="1">
                <a:latin typeface="Arial" panose="020B0604020202020204" pitchFamily="34" charset="0"/>
              </a:rPr>
              <a:t>иссиқликнинг</a:t>
            </a:r>
            <a:r>
              <a:rPr lang="ru-RU" altLang="ru-RU" sz="2400" dirty="0">
                <a:latin typeface="Arial" panose="020B0604020202020204" pitchFamily="34" charset="0"/>
              </a:rPr>
              <a:t> </a:t>
            </a:r>
            <a:r>
              <a:rPr lang="ru-RU" altLang="ru-RU" sz="2400" dirty="0" err="1">
                <a:latin typeface="Arial" panose="020B0604020202020204" pitchFamily="34" charset="0"/>
              </a:rPr>
              <a:t>ташқи</a:t>
            </a:r>
            <a:r>
              <a:rPr lang="ru-RU" altLang="ru-RU" sz="2400" dirty="0">
                <a:latin typeface="Arial" panose="020B0604020202020204" pitchFamily="34" charset="0"/>
              </a:rPr>
              <a:t> </a:t>
            </a:r>
            <a:r>
              <a:rPr lang="ru-RU" altLang="ru-RU" sz="2400" dirty="0" err="1">
                <a:latin typeface="Arial" panose="020B0604020202020204" pitchFamily="34" charset="0"/>
              </a:rPr>
              <a:t>муҳитга</a:t>
            </a:r>
            <a:r>
              <a:rPr lang="ru-RU" altLang="ru-RU" sz="2400" dirty="0">
                <a:latin typeface="Arial" panose="020B0604020202020204" pitchFamily="34" charset="0"/>
              </a:rPr>
              <a:t> </a:t>
            </a:r>
            <a:r>
              <a:rPr lang="ru-RU" altLang="ru-RU" sz="2400" dirty="0" err="1">
                <a:latin typeface="Arial" panose="020B0604020202020204" pitchFamily="34" charset="0"/>
              </a:rPr>
              <a:t>тарқалишини</a:t>
            </a:r>
            <a:r>
              <a:rPr lang="ru-RU" altLang="ru-RU" sz="2400" dirty="0">
                <a:latin typeface="Arial" panose="020B0604020202020204" pitchFamily="34" charset="0"/>
              </a:rPr>
              <a:t> </a:t>
            </a:r>
            <a:r>
              <a:rPr lang="ru-RU" altLang="ru-RU" sz="2400" dirty="0" err="1">
                <a:latin typeface="Arial" panose="020B0604020202020204" pitchFamily="34" charset="0"/>
              </a:rPr>
              <a:t>тезлаштириш</a:t>
            </a:r>
            <a:r>
              <a:rPr lang="ru-RU" altLang="ru-RU" sz="2400" dirty="0">
                <a:latin typeface="Arial" panose="020B0604020202020204" pitchFamily="34" charset="0"/>
              </a:rPr>
              <a:t> </a:t>
            </a:r>
            <a:r>
              <a:rPr lang="ru-RU" altLang="ru-RU" sz="2400" dirty="0" err="1">
                <a:latin typeface="Arial" panose="020B0604020202020204" pitchFamily="34" charset="0"/>
              </a:rPr>
              <a:t>учун</a:t>
            </a:r>
            <a:r>
              <a:rPr lang="ru-RU" altLang="ru-RU" sz="2400" dirty="0">
                <a:latin typeface="Arial" panose="020B0604020202020204" pitchFamily="34" charset="0"/>
              </a:rPr>
              <a:t> </a:t>
            </a:r>
            <a:r>
              <a:rPr lang="ru-RU" altLang="ru-RU" sz="2400" dirty="0" err="1">
                <a:latin typeface="Arial" panose="020B0604020202020204" pitchFamily="34" charset="0"/>
              </a:rPr>
              <a:t>хизмат</a:t>
            </a:r>
            <a:r>
              <a:rPr lang="ru-RU" altLang="ru-RU" sz="2400" dirty="0">
                <a:latin typeface="Arial" panose="020B0604020202020204" pitchFamily="34" charset="0"/>
              </a:rPr>
              <a:t> </a:t>
            </a:r>
            <a:r>
              <a:rPr lang="ru-RU" altLang="ru-RU" sz="2400" dirty="0" err="1">
                <a:latin typeface="Arial" panose="020B0604020202020204" pitchFamily="34" charset="0"/>
              </a:rPr>
              <a:t>қилади</a:t>
            </a:r>
            <a:r>
              <a:rPr lang="ru-RU" altLang="ru-RU" sz="2400" dirty="0">
                <a:latin typeface="Arial" panose="020B0604020202020204" pitchFamily="34" charset="0"/>
              </a:rPr>
              <a:t>.</a:t>
            </a:r>
          </a:p>
        </p:txBody>
      </p:sp>
      <p:pic>
        <p:nvPicPr>
          <p:cNvPr id="5" name="Picture 2" descr="E:\Бахтиёр\Учебный процесс\Электронные книги\основы конструкции сканирование\картинки\2.54.jpg"/>
          <p:cNvPicPr>
            <a:picLocks noChangeAspect="1" noChangeArrowheads="1"/>
          </p:cNvPicPr>
          <p:nvPr/>
        </p:nvPicPr>
        <p:blipFill>
          <a:blip r:embed="rId3" cstate="print">
            <a:lum contrast="40000"/>
            <a:extLst>
              <a:ext uri="{28A0092B-C50C-407E-A947-70E740481C1C}">
                <a14:useLocalDpi xmlns:a14="http://schemas.microsoft.com/office/drawing/2010/main" val="0"/>
              </a:ext>
            </a:extLst>
          </a:blip>
          <a:srcRect/>
          <a:stretch>
            <a:fillRect/>
          </a:stretch>
        </p:blipFill>
        <p:spPr bwMode="auto">
          <a:xfrm>
            <a:off x="2607129" y="4386829"/>
            <a:ext cx="3035300" cy="279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46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17910" y="154422"/>
            <a:ext cx="8229600" cy="775542"/>
          </a:xfrm>
        </p:spPr>
        <p:txBody>
          <a:bodyPr>
            <a:normAutofit fontScale="90000"/>
          </a:bodyPr>
          <a:lstStyle/>
          <a:p>
            <a:pPr algn="ctr"/>
            <a:r>
              <a:rPr lang="en-US" sz="4600" b="1" i="1" dirty="0" err="1">
                <a:latin typeface="Times New Roman" pitchFamily="18" charset="0"/>
                <a:cs typeface="Times New Roman" pitchFamily="18" charset="0"/>
              </a:rPr>
              <a:t>Termostat</a:t>
            </a:r>
            <a:r>
              <a:rPr lang="en-US" sz="4600" dirty="0">
                <a:latin typeface="Times New Roman" pitchFamily="18" charset="0"/>
                <a:cs typeface="Times New Roman" pitchFamily="18" charset="0"/>
              </a:rPr>
              <a:t> </a:t>
            </a:r>
            <a:endParaRPr lang="ru-RU" sz="4600" dirty="0"/>
          </a:p>
        </p:txBody>
      </p:sp>
      <p:sp>
        <p:nvSpPr>
          <p:cNvPr id="3" name="Содержимое 2"/>
          <p:cNvSpPr>
            <a:spLocks noGrp="1"/>
          </p:cNvSpPr>
          <p:nvPr>
            <p:ph idx="1"/>
          </p:nvPr>
        </p:nvSpPr>
        <p:spPr>
          <a:xfrm>
            <a:off x="5127170" y="1099457"/>
            <a:ext cx="6901543" cy="5758543"/>
          </a:xfrm>
        </p:spPr>
        <p:txBody>
          <a:bodyPr>
            <a:normAutofit fontScale="92500"/>
          </a:bodyPr>
          <a:lstStyle/>
          <a:p>
            <a:pPr algn="just">
              <a:buNone/>
            </a:pPr>
            <a:r>
              <a:rPr lang="en-US" sz="2000" b="1" i="1" dirty="0">
                <a:latin typeface="Times New Roman" pitchFamily="18" charset="0"/>
                <a:cs typeface="Times New Roman" pitchFamily="18" charset="0"/>
              </a:rPr>
              <a:t>		</a:t>
            </a:r>
            <a:r>
              <a:rPr lang="en-US" sz="2200" dirty="0" err="1">
                <a:latin typeface="Times New Roman" pitchFamily="18" charset="0"/>
                <a:cs typeface="Times New Roman" pitchFamily="18" charset="0"/>
              </a:rPr>
              <a:t>Avtomatik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klapan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bo’lib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sovuq</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dvigatelning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yurgazilganda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tez</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qizishiga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imkon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yaratish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bilan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radiatordan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o’tayotgan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miqdorini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rostlab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sovitish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tizimida</a:t>
            </a:r>
            <a:r>
              <a:rPr lang="en-US" sz="2200" dirty="0">
                <a:latin typeface="Times New Roman" pitchFamily="18" charset="0"/>
                <a:cs typeface="Times New Roman" pitchFamily="18" charset="0"/>
              </a:rPr>
              <a:t> optimal </a:t>
            </a:r>
            <a:r>
              <a:rPr lang="en-US" sz="2200" dirty="0" err="1">
                <a:latin typeface="Times New Roman" pitchFamily="18" charset="0"/>
                <a:cs typeface="Times New Roman" pitchFamily="18" charset="0"/>
              </a:rPr>
              <a:t>haroratni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saqlashda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xizmat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qiladi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Avtomobil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dvigatellarida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qattiq</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to’ldirgichli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termostatlar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qo’llaniladi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termostatining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balloni</a:t>
            </a:r>
            <a:r>
              <a:rPr lang="en-US" sz="2200" dirty="0">
                <a:latin typeface="Times New Roman" pitchFamily="18" charset="0"/>
                <a:cs typeface="Times New Roman" pitchFamily="18" charset="0"/>
              </a:rPr>
              <a:t> 2 (2.40-rasm, a) </a:t>
            </a:r>
            <a:r>
              <a:rPr lang="en-US" sz="2200" dirty="0" err="1">
                <a:latin typeface="Times New Roman" pitchFamily="18" charset="0"/>
                <a:cs typeface="Times New Roman" pitchFamily="18" charset="0"/>
              </a:rPr>
              <a:t>bo’yiga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elastik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xususiyatga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qobirg’ali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slindr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shaklida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yupqa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latundan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yasalgan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bo’lib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ichiga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tez</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bug’lanadigan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etil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spirtning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suvli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aralashmasi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to’ldiriladi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Ballon</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termostatning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korpusiga</a:t>
            </a:r>
            <a:r>
              <a:rPr lang="en-US" sz="2200" dirty="0">
                <a:latin typeface="Times New Roman" pitchFamily="18" charset="0"/>
                <a:cs typeface="Times New Roman" pitchFamily="18" charset="0"/>
              </a:rPr>
              <a:t> 7 </a:t>
            </a:r>
            <a:r>
              <a:rPr lang="en-US" sz="2200" dirty="0" err="1">
                <a:latin typeface="Times New Roman" pitchFamily="18" charset="0"/>
                <a:cs typeface="Times New Roman" pitchFamily="18" charset="0"/>
              </a:rPr>
              <a:t>joylashtirilgan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bo’lib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yuqori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qismiga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klapanning</a:t>
            </a:r>
            <a:r>
              <a:rPr lang="en-US" sz="2200" dirty="0">
                <a:latin typeface="Times New Roman" pitchFamily="18" charset="0"/>
                <a:cs typeface="Times New Roman" pitchFamily="18" charset="0"/>
              </a:rPr>
              <a:t> 5 </a:t>
            </a:r>
            <a:r>
              <a:rPr lang="en-US" sz="2200" dirty="0" err="1">
                <a:latin typeface="Times New Roman" pitchFamily="18" charset="0"/>
                <a:cs typeface="Times New Roman" pitchFamily="18" charset="0"/>
              </a:rPr>
              <a:t>shtogi</a:t>
            </a:r>
            <a:r>
              <a:rPr lang="en-US" sz="2200" dirty="0">
                <a:latin typeface="Times New Roman" pitchFamily="18" charset="0"/>
                <a:cs typeface="Times New Roman" pitchFamily="18" charset="0"/>
              </a:rPr>
              <a:t> 3 </a:t>
            </a:r>
            <a:r>
              <a:rPr lang="en-US" sz="2200" dirty="0" err="1">
                <a:latin typeface="Times New Roman" pitchFamily="18" charset="0"/>
                <a:cs typeface="Times New Roman" pitchFamily="18" charset="0"/>
              </a:rPr>
              <a:t>skoba</a:t>
            </a:r>
            <a:r>
              <a:rPr lang="en-US" sz="2200" dirty="0">
                <a:latin typeface="Times New Roman" pitchFamily="18" charset="0"/>
                <a:cs typeface="Times New Roman" pitchFamily="18" charset="0"/>
              </a:rPr>
              <a:t> 8 </a:t>
            </a:r>
            <a:r>
              <a:rPr lang="en-US" sz="2200" dirty="0" err="1">
                <a:latin typeface="Times New Roman" pitchFamily="18" charset="0"/>
                <a:cs typeface="Times New Roman" pitchFamily="18" charset="0"/>
              </a:rPr>
              <a:t>bilan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kavsharlangan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Sovuq</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dvigatelni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yurgazilganda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sovitish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tizimidagi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harorati</a:t>
            </a:r>
            <a:r>
              <a:rPr lang="en-US" sz="2200" dirty="0">
                <a:latin typeface="Times New Roman" pitchFamily="18" charset="0"/>
                <a:cs typeface="Times New Roman" pitchFamily="18" charset="0"/>
              </a:rPr>
              <a:t> (70</a:t>
            </a:r>
            <a:r>
              <a:rPr lang="en-US" sz="2200" dirty="0">
                <a:latin typeface="Times New Roman" pitchFamily="18" charset="0"/>
                <a:cs typeface="Times New Roman" pitchFamily="18" charset="0"/>
                <a:sym typeface="Symbol"/>
              </a:rPr>
              <a:t></a:t>
            </a:r>
            <a:r>
              <a:rPr lang="en-US" sz="2200" dirty="0">
                <a:latin typeface="Times New Roman" pitchFamily="18" charset="0"/>
                <a:cs typeface="Times New Roman" pitchFamily="18" charset="0"/>
              </a:rPr>
              <a:t>2)</a:t>
            </a:r>
            <a:r>
              <a:rPr lang="en-US" sz="2200" baseline="30000" dirty="0">
                <a:latin typeface="Times New Roman" pitchFamily="18" charset="0"/>
                <a:cs typeface="Times New Roman" pitchFamily="18" charset="0"/>
              </a:rPr>
              <a:t>0</a:t>
            </a:r>
            <a:r>
              <a:rPr lang="en-US" sz="2200" dirty="0">
                <a:latin typeface="Times New Roman" pitchFamily="18" charset="0"/>
                <a:cs typeface="Times New Roman" pitchFamily="18" charset="0"/>
              </a:rPr>
              <a:t>S </a:t>
            </a:r>
            <a:r>
              <a:rPr lang="en-US" sz="2200" dirty="0" err="1">
                <a:latin typeface="Times New Roman" pitchFamily="18" charset="0"/>
                <a:cs typeface="Times New Roman" pitchFamily="18" charset="0"/>
              </a:rPr>
              <a:t>dan</a:t>
            </a:r>
            <a:r>
              <a:rPr lang="en-US" sz="2200" dirty="0">
                <a:latin typeface="Times New Roman" pitchFamily="18" charset="0"/>
                <a:cs typeface="Times New Roman" pitchFamily="18" charset="0"/>
              </a:rPr>
              <a:t> past </a:t>
            </a:r>
            <a:r>
              <a:rPr lang="en-US" sz="2200" dirty="0" err="1">
                <a:latin typeface="Times New Roman" pitchFamily="18" charset="0"/>
                <a:cs typeface="Times New Roman" pitchFamily="18" charset="0"/>
              </a:rPr>
              <a:t>bo’lganligi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sababli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ballondagi</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bosim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kichik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bo’lib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qobirg’ali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silindri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qisilgan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holatda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klapanni</a:t>
            </a:r>
            <a:r>
              <a:rPr lang="en-US" sz="2200" dirty="0">
                <a:latin typeface="Times New Roman" pitchFamily="18" charset="0"/>
                <a:cs typeface="Times New Roman" pitchFamily="18" charset="0"/>
              </a:rPr>
              <a:t> 5 </a:t>
            </a:r>
            <a:r>
              <a:rPr lang="en-US" sz="2200" dirty="0" err="1">
                <a:latin typeface="Times New Roman" pitchFamily="18" charset="0"/>
                <a:cs typeface="Times New Roman" pitchFamily="18" charset="0"/>
              </a:rPr>
              <a:t>yopib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turadi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Shunda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sovituvchi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o’tkazuvchi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teshikcha</a:t>
            </a:r>
            <a:r>
              <a:rPr lang="en-US" sz="2200" dirty="0">
                <a:latin typeface="Times New Roman" pitchFamily="18" charset="0"/>
                <a:cs typeface="Times New Roman" pitchFamily="18" charset="0"/>
              </a:rPr>
              <a:t> 9 </a:t>
            </a:r>
            <a:r>
              <a:rPr lang="en-US" sz="2200" dirty="0" err="1">
                <a:latin typeface="Times New Roman" pitchFamily="18" charset="0"/>
                <a:cs typeface="Times New Roman" pitchFamily="18" charset="0"/>
              </a:rPr>
              <a:t>orqali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nasosiga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qaytadi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Bunda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suyuqlik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kichik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doira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bo’yicha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aylanishi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sababli</a:t>
            </a:r>
            <a:r>
              <a:rPr lang="en-US" sz="2200" dirty="0">
                <a:latin typeface="Times New Roman" pitchFamily="18" charset="0"/>
                <a:cs typeface="Times New Roman" pitchFamily="18" charset="0"/>
              </a:rPr>
              <a:t> u </a:t>
            </a:r>
            <a:r>
              <a:rPr lang="en-US" sz="2200" dirty="0" err="1">
                <a:latin typeface="Times New Roman" pitchFamily="18" charset="0"/>
                <a:cs typeface="Times New Roman" pitchFamily="18" charset="0"/>
              </a:rPr>
              <a:t>tez</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isiydi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natijada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dvigatelning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qizishi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ancha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tezlashadi</a:t>
            </a:r>
            <a:r>
              <a:rPr lang="en-US" sz="2200" dirty="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pic>
        <p:nvPicPr>
          <p:cNvPr id="6" name="Picture 2" descr="2_48б"/>
          <p:cNvPicPr>
            <a:picLocks noChangeAspect="1" noChangeArrowheads="1"/>
          </p:cNvPicPr>
          <p:nvPr/>
        </p:nvPicPr>
        <p:blipFill>
          <a:blip r:embed="rId2"/>
          <a:srcRect/>
          <a:stretch>
            <a:fillRect/>
          </a:stretch>
        </p:blipFill>
        <p:spPr bwMode="auto">
          <a:xfrm>
            <a:off x="591882" y="2129063"/>
            <a:ext cx="4698574" cy="3699330"/>
          </a:xfrm>
          <a:prstGeom prst="rect">
            <a:avLst/>
          </a:prstGeom>
          <a:noFill/>
          <a:ln w="9525">
            <a:noFill/>
            <a:miter lim="800000"/>
            <a:headEnd/>
            <a:tailEnd/>
          </a:ln>
        </p:spPr>
      </p:pic>
    </p:spTree>
    <p:extLst>
      <p:ext uri="{BB962C8B-B14F-4D97-AF65-F5344CB8AC3E}">
        <p14:creationId xmlns:p14="http://schemas.microsoft.com/office/powerpoint/2010/main" val="109144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z.denemetr.com/tw_files2/urls_8/70/d-69304/7z-docs/1_html_26dd92dc.png"/>
          <p:cNvPicPr/>
          <p:nvPr/>
        </p:nvPicPr>
        <p:blipFill>
          <a:blip r:embed="rId2">
            <a:extLst>
              <a:ext uri="{28A0092B-C50C-407E-A947-70E740481C1C}">
                <a14:useLocalDpi xmlns:a14="http://schemas.microsoft.com/office/drawing/2010/main" val="0"/>
              </a:ext>
            </a:extLst>
          </a:blip>
          <a:srcRect/>
          <a:stretch>
            <a:fillRect/>
          </a:stretch>
        </p:blipFill>
        <p:spPr bwMode="auto">
          <a:xfrm>
            <a:off x="1132114" y="1284514"/>
            <a:ext cx="10384972" cy="4898572"/>
          </a:xfrm>
          <a:prstGeom prst="rect">
            <a:avLst/>
          </a:prstGeom>
          <a:noFill/>
          <a:ln>
            <a:noFill/>
          </a:ln>
        </p:spPr>
      </p:pic>
    </p:spTree>
    <p:extLst>
      <p:ext uri="{BB962C8B-B14F-4D97-AF65-F5344CB8AC3E}">
        <p14:creationId xmlns:p14="http://schemas.microsoft.com/office/powerpoint/2010/main" val="119506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600" y="576943"/>
            <a:ext cx="10214457" cy="5878286"/>
          </a:xfrm>
          <a:prstGeom prst="rect">
            <a:avLst/>
          </a:prstGeom>
        </p:spPr>
      </p:pic>
    </p:spTree>
    <p:extLst>
      <p:ext uri="{BB962C8B-B14F-4D97-AF65-F5344CB8AC3E}">
        <p14:creationId xmlns:p14="http://schemas.microsoft.com/office/powerpoint/2010/main" val="98392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630" y="426646"/>
            <a:ext cx="8860914" cy="6300726"/>
          </a:xfrm>
          <a:prstGeom prst="rect">
            <a:avLst/>
          </a:prstGeom>
        </p:spPr>
      </p:pic>
    </p:spTree>
    <p:extLst>
      <p:ext uri="{BB962C8B-B14F-4D97-AF65-F5344CB8AC3E}">
        <p14:creationId xmlns:p14="http://schemas.microsoft.com/office/powerpoint/2010/main" val="1932178701"/>
      </p:ext>
    </p:extLst>
  </p:cSld>
  <p:clrMapOvr>
    <a:masterClrMapping/>
  </p:clrMapOvr>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Легкий дым</Template>
  <TotalTime>146</TotalTime>
  <Words>211</Words>
  <Application>Microsoft Office PowerPoint</Application>
  <PresentationFormat>Широкоэкранный</PresentationFormat>
  <Paragraphs>16</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Bodo_uzb</vt:lpstr>
      <vt:lpstr>Calibri</vt:lpstr>
      <vt:lpstr>Symbol</vt:lpstr>
      <vt:lpstr>Times New Roman</vt:lpstr>
      <vt:lpstr>Wingdings 3</vt:lpstr>
      <vt:lpstr>Легкий дым</vt:lpstr>
      <vt:lpstr>11-мавзу    Суюқлик билан совитиш тизими қисмларининг конструкцияси. </vt:lpstr>
      <vt:lpstr>Презентация PowerPoint</vt:lpstr>
      <vt:lpstr>Презентация PowerPoint</vt:lpstr>
      <vt:lpstr>Суюқлик насоси ва вентилятор</vt:lpstr>
      <vt:lpstr>Termostat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2-мавзу   Автомобилларга техник хизмат кўрсатиш ва таъмирлашда ҳавфсизлик техникаси қоидалари</dc:title>
  <dc:creator>Пользователь</dc:creator>
  <cp:lastModifiedBy>Пользователь</cp:lastModifiedBy>
  <cp:revision>58</cp:revision>
  <dcterms:created xsi:type="dcterms:W3CDTF">2020-10-28T08:15:22Z</dcterms:created>
  <dcterms:modified xsi:type="dcterms:W3CDTF">2020-11-11T05:57:58Z</dcterms:modified>
</cp:coreProperties>
</file>