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68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78AEFC-2185-45CD-953C-E8C2B8BDEDD6}" type="datetimeFigureOut">
              <a:rPr lang="ru-RU" smtClean="0"/>
              <a:t>01.07.2023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5A6BBC-F881-4E75-8C45-912908375A53}" type="slidenum">
              <a:rPr lang="ru-RU" smtClean="0"/>
              <a:t>‹#›</a:t>
            </a:fld>
            <a:endParaRPr lang="ru-RU"/>
          </a:p>
        </p:txBody>
      </p:sp>
    </p:spTree>
    <p:extLst>
      <p:ext uri="{BB962C8B-B14F-4D97-AF65-F5344CB8AC3E}">
        <p14:creationId xmlns:p14="http://schemas.microsoft.com/office/powerpoint/2010/main" val="2475019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D5A6BBC-F881-4E75-8C45-912908375A53}" type="slidenum">
              <a:rPr lang="ru-RU" smtClean="0"/>
              <a:t>1</a:t>
            </a:fld>
            <a:endParaRPr lang="ru-RU"/>
          </a:p>
        </p:txBody>
      </p:sp>
    </p:spTree>
    <p:extLst>
      <p:ext uri="{BB962C8B-B14F-4D97-AF65-F5344CB8AC3E}">
        <p14:creationId xmlns:p14="http://schemas.microsoft.com/office/powerpoint/2010/main" val="2608677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5935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DFC24B4C-E44A-44F9-B835-2A31546AAABC}" type="datetimeFigureOut">
              <a:rPr lang="ru-RU" smtClean="0"/>
              <a:t>01.07.2023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3990949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1647348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2515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417994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432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1828301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18295838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2321355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2036314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C24B4C-E44A-44F9-B835-2A31546AAABC}" type="datetimeFigureOut">
              <a:rPr lang="ru-RU" smtClean="0"/>
              <a:t>01.07.2023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669350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FC24B4C-E44A-44F9-B835-2A31546AAABC}" type="datetimeFigureOut">
              <a:rPr lang="ru-RU" smtClean="0"/>
              <a:t>01.07.2023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168044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FC24B4C-E44A-44F9-B835-2A31546AAABC}" type="datetimeFigureOut">
              <a:rPr lang="ru-RU" smtClean="0"/>
              <a:t>01.07.2023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389833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FC24B4C-E44A-44F9-B835-2A31546AAABC}" type="datetimeFigureOut">
              <a:rPr lang="ru-RU" smtClean="0"/>
              <a:t>01.07.2023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3998944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24B4C-E44A-44F9-B835-2A31546AAABC}" type="datetimeFigureOut">
              <a:rPr lang="ru-RU" smtClean="0"/>
              <a:t>01.07.2023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950115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C24B4C-E44A-44F9-B835-2A31546AAABC}" type="datetimeFigureOut">
              <a:rPr lang="ru-RU" smtClean="0"/>
              <a:t>01.07.2023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522411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C24B4C-E44A-44F9-B835-2A31546AAABC}" type="datetimeFigureOut">
              <a:rPr lang="ru-RU" smtClean="0"/>
              <a:t>01.07.2023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924B4DB-D9DF-4E86-9A97-C9CD605A7234}" type="slidenum">
              <a:rPr lang="ru-RU" smtClean="0"/>
              <a:t>‹#›</a:t>
            </a:fld>
            <a:endParaRPr lang="ru-RU"/>
          </a:p>
        </p:txBody>
      </p:sp>
    </p:spTree>
    <p:extLst>
      <p:ext uri="{BB962C8B-B14F-4D97-AF65-F5344CB8AC3E}">
        <p14:creationId xmlns:p14="http://schemas.microsoft.com/office/powerpoint/2010/main" val="1104914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FC24B4C-E44A-44F9-B835-2A31546AAABC}" type="datetimeFigureOut">
              <a:rPr lang="ru-RU" smtClean="0"/>
              <a:t>01.07.2023</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924B4DB-D9DF-4E86-9A97-C9CD605A7234}" type="slidenum">
              <a:rPr lang="ru-RU" smtClean="0"/>
              <a:t>‹#›</a:t>
            </a:fld>
            <a:endParaRPr lang="ru-RU"/>
          </a:p>
        </p:txBody>
      </p:sp>
    </p:spTree>
    <p:extLst>
      <p:ext uri="{BB962C8B-B14F-4D97-AF65-F5344CB8AC3E}">
        <p14:creationId xmlns:p14="http://schemas.microsoft.com/office/powerpoint/2010/main" val="2634242783"/>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12063046" cy="1582615"/>
          </a:xfrm>
        </p:spPr>
        <p:txBody>
          <a:bodyPr>
            <a:normAutofit fontScale="90000"/>
          </a:bodyPr>
          <a:lstStyle/>
          <a:p>
            <a:pPr algn="ctr"/>
            <a:r>
              <a:rPr lang="en-US" sz="3300" b="1" dirty="0">
                <a:solidFill>
                  <a:schemeClr val="accent4">
                    <a:lumMod val="75000"/>
                  </a:schemeClr>
                </a:solidFill>
                <a:latin typeface="Times New Roman" panose="02020603050405020304" pitchFamily="18" charset="0"/>
                <a:cs typeface="Times New Roman" panose="02020603050405020304" pitchFamily="18" charset="0"/>
              </a:rPr>
              <a:t>DIZEL DVIGATELI</a:t>
            </a:r>
            <a:r>
              <a:rPr lang="ru-RU" sz="3300" dirty="0">
                <a:solidFill>
                  <a:schemeClr val="accent4">
                    <a:lumMod val="75000"/>
                  </a:schemeClr>
                </a:solidFill>
                <a:latin typeface="Times New Roman" panose="02020603050405020304" pitchFamily="18" charset="0"/>
                <a:cs typeface="Times New Roman" panose="02020603050405020304" pitchFamily="18" charset="0"/>
              </a:rPr>
              <a:t/>
            </a:r>
            <a:br>
              <a:rPr lang="ru-RU" sz="3300" dirty="0">
                <a:solidFill>
                  <a:schemeClr val="accent4">
                    <a:lumMod val="75000"/>
                  </a:schemeClr>
                </a:solidFill>
                <a:latin typeface="Times New Roman" panose="02020603050405020304" pitchFamily="18" charset="0"/>
                <a:cs typeface="Times New Roman" panose="02020603050405020304" pitchFamily="18" charset="0"/>
              </a:rPr>
            </a:br>
            <a:r>
              <a:rPr lang="en-US" sz="3300" b="1" dirty="0" smtClean="0">
                <a:solidFill>
                  <a:schemeClr val="accent4">
                    <a:lumMod val="75000"/>
                  </a:schemeClr>
                </a:solidFill>
                <a:latin typeface="Times New Roman" panose="02020603050405020304" pitchFamily="18" charset="0"/>
                <a:cs typeface="Times New Roman" panose="02020603050405020304" pitchFamily="18" charset="0"/>
              </a:rPr>
              <a:t> </a:t>
            </a:r>
            <a:r>
              <a:rPr lang="en-US" sz="3300" b="1" dirty="0" err="1">
                <a:solidFill>
                  <a:schemeClr val="accent4">
                    <a:lumMod val="75000"/>
                  </a:schemeClr>
                </a:solidFill>
                <a:latin typeface="Times New Roman" panose="02020603050405020304" pitchFamily="18" charset="0"/>
                <a:cs typeface="Times New Roman" panose="02020603050405020304" pitchFamily="18" charset="0"/>
              </a:rPr>
              <a:t>Dizel</a:t>
            </a:r>
            <a:r>
              <a:rPr lang="en-US" sz="3300" b="1" dirty="0">
                <a:solidFill>
                  <a:schemeClr val="accent4">
                    <a:lumMod val="75000"/>
                  </a:schemeClr>
                </a:solidFill>
                <a:latin typeface="Times New Roman" panose="02020603050405020304" pitchFamily="18" charset="0"/>
                <a:cs typeface="Times New Roman" panose="02020603050405020304" pitchFamily="18" charset="0"/>
              </a:rPr>
              <a:t> </a:t>
            </a:r>
            <a:r>
              <a:rPr lang="en-US" sz="3300" b="1" dirty="0" err="1">
                <a:solidFill>
                  <a:schemeClr val="accent4">
                    <a:lumMod val="75000"/>
                  </a:schemeClr>
                </a:solidFill>
                <a:latin typeface="Times New Roman" panose="02020603050405020304" pitchFamily="18" charset="0"/>
                <a:cs typeface="Times New Roman" panose="02020603050405020304" pitchFamily="18" charset="0"/>
              </a:rPr>
              <a:t>va</a:t>
            </a:r>
            <a:r>
              <a:rPr lang="en-US" sz="3300" b="1" dirty="0">
                <a:solidFill>
                  <a:schemeClr val="accent4">
                    <a:lumMod val="75000"/>
                  </a:schemeClr>
                </a:solidFill>
                <a:latin typeface="Times New Roman" panose="02020603050405020304" pitchFamily="18" charset="0"/>
                <a:cs typeface="Times New Roman" panose="02020603050405020304" pitchFamily="18" charset="0"/>
              </a:rPr>
              <a:t> </a:t>
            </a:r>
            <a:r>
              <a:rPr lang="en-US" sz="3300" b="1" dirty="0" err="1">
                <a:solidFill>
                  <a:schemeClr val="accent4">
                    <a:lumMod val="75000"/>
                  </a:schemeClr>
                </a:solidFill>
                <a:latin typeface="Times New Roman" panose="02020603050405020304" pitchFamily="18" charset="0"/>
                <a:cs typeface="Times New Roman" panose="02020603050405020304" pitchFamily="18" charset="0"/>
              </a:rPr>
              <a:t>benzin</a:t>
            </a:r>
            <a:r>
              <a:rPr lang="en-US" sz="3300" b="1" dirty="0">
                <a:solidFill>
                  <a:schemeClr val="accent4">
                    <a:lumMod val="75000"/>
                  </a:schemeClr>
                </a:solidFill>
                <a:latin typeface="Times New Roman" panose="02020603050405020304" pitchFamily="18" charset="0"/>
                <a:cs typeface="Times New Roman" panose="02020603050405020304" pitchFamily="18" charset="0"/>
              </a:rPr>
              <a:t> </a:t>
            </a:r>
            <a:r>
              <a:rPr lang="en-US" sz="3300" b="1" dirty="0" err="1">
                <a:solidFill>
                  <a:schemeClr val="accent4">
                    <a:lumMod val="75000"/>
                  </a:schemeClr>
                </a:solidFill>
                <a:latin typeface="Times New Roman" panose="02020603050405020304" pitchFamily="18" charset="0"/>
                <a:cs typeface="Times New Roman" panose="02020603050405020304" pitchFamily="18" charset="0"/>
              </a:rPr>
              <a:t>dvigatellari</a:t>
            </a:r>
            <a:r>
              <a:rPr lang="en-US" sz="3300" b="1" dirty="0">
                <a:solidFill>
                  <a:schemeClr val="accent4">
                    <a:lumMod val="75000"/>
                  </a:schemeClr>
                </a:solidFill>
                <a:latin typeface="Times New Roman" panose="02020603050405020304" pitchFamily="18" charset="0"/>
                <a:cs typeface="Times New Roman" panose="02020603050405020304" pitchFamily="18" charset="0"/>
              </a:rPr>
              <a:t> </a:t>
            </a:r>
            <a:r>
              <a:rPr lang="en-US" sz="3300" b="1" dirty="0" err="1">
                <a:solidFill>
                  <a:schemeClr val="accent4">
                    <a:lumMod val="75000"/>
                  </a:schemeClr>
                </a:solidFill>
                <a:latin typeface="Times New Roman" panose="02020603050405020304" pitchFamily="18" charset="0"/>
                <a:cs typeface="Times New Roman" panose="02020603050405020304" pitchFamily="18" charset="0"/>
              </a:rPr>
              <a:t>o’rtasidagi</a:t>
            </a:r>
            <a:r>
              <a:rPr lang="en-US" sz="3300" b="1" dirty="0">
                <a:solidFill>
                  <a:schemeClr val="accent4">
                    <a:lumMod val="75000"/>
                  </a:schemeClr>
                </a:solidFill>
                <a:latin typeface="Times New Roman" panose="02020603050405020304" pitchFamily="18" charset="0"/>
                <a:cs typeface="Times New Roman" panose="02020603050405020304" pitchFamily="18" charset="0"/>
              </a:rPr>
              <a:t> </a:t>
            </a:r>
            <a:r>
              <a:rPr lang="en-US" sz="3300" b="1" dirty="0" err="1">
                <a:solidFill>
                  <a:schemeClr val="accent4">
                    <a:lumMod val="75000"/>
                  </a:schemeClr>
                </a:solidFill>
                <a:latin typeface="Times New Roman" panose="02020603050405020304" pitchFamily="18" charset="0"/>
                <a:cs typeface="Times New Roman" panose="02020603050405020304" pitchFamily="18" charset="0"/>
              </a:rPr>
              <a:t>farqlar</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417635" y="1031690"/>
            <a:ext cx="11298115" cy="2612721"/>
          </a:xfrm>
        </p:spPr>
        <p:txBody>
          <a:bodyPr>
            <a:normAutofit fontScale="85000" lnSpcReduction="20000"/>
          </a:bodyPr>
          <a:lstStyle/>
          <a:p>
            <a:r>
              <a:rPr lang="en-US" dirty="0" err="1">
                <a:solidFill>
                  <a:srgbClr val="FFFF00"/>
                </a:solidFill>
              </a:rPr>
              <a:t>Dizel</a:t>
            </a:r>
            <a:r>
              <a:rPr lang="en-US" dirty="0">
                <a:solidFill>
                  <a:srgbClr val="FFFF00"/>
                </a:solidFill>
              </a:rPr>
              <a:t> </a:t>
            </a:r>
            <a:r>
              <a:rPr lang="en-US" dirty="0" err="1">
                <a:solidFill>
                  <a:srgbClr val="FFFF00"/>
                </a:solidFill>
              </a:rPr>
              <a:t>dvigatellarini</a:t>
            </a:r>
            <a:r>
              <a:rPr lang="en-US" dirty="0">
                <a:solidFill>
                  <a:srgbClr val="FFFF00"/>
                </a:solidFill>
              </a:rPr>
              <a:t> </a:t>
            </a:r>
            <a:r>
              <a:rPr lang="en-US" dirty="0" err="1">
                <a:solidFill>
                  <a:srgbClr val="FFFF00"/>
                </a:solidFill>
              </a:rPr>
              <a:t>boshqarish</a:t>
            </a:r>
            <a:r>
              <a:rPr lang="en-US" dirty="0">
                <a:solidFill>
                  <a:srgbClr val="FFFF00"/>
                </a:solidFill>
              </a:rPr>
              <a:t> </a:t>
            </a:r>
            <a:r>
              <a:rPr lang="en-US" dirty="0" err="1">
                <a:solidFill>
                  <a:srgbClr val="FFFF00"/>
                </a:solidFill>
              </a:rPr>
              <a:t>tizimini</a:t>
            </a:r>
            <a:r>
              <a:rPr lang="en-US" dirty="0">
                <a:solidFill>
                  <a:srgbClr val="FFFF00"/>
                </a:solidFill>
              </a:rPr>
              <a:t> </a:t>
            </a:r>
            <a:r>
              <a:rPr lang="en-US" dirty="0" err="1">
                <a:solidFill>
                  <a:srgbClr val="FFFF00"/>
                </a:solidFill>
              </a:rPr>
              <a:t>ishlab</a:t>
            </a:r>
            <a:r>
              <a:rPr lang="en-US" dirty="0">
                <a:solidFill>
                  <a:srgbClr val="FFFF00"/>
                </a:solidFill>
              </a:rPr>
              <a:t> </a:t>
            </a:r>
            <a:r>
              <a:rPr lang="en-US" dirty="0" err="1">
                <a:solidFill>
                  <a:srgbClr val="FFFF00"/>
                </a:solidFill>
              </a:rPr>
              <a:t>chiqish</a:t>
            </a:r>
            <a:r>
              <a:rPr lang="en-US" dirty="0">
                <a:solidFill>
                  <a:srgbClr val="FFFF00"/>
                </a:solidFill>
              </a:rPr>
              <a:t> </a:t>
            </a:r>
            <a:r>
              <a:rPr lang="en-US" dirty="0" err="1">
                <a:solidFill>
                  <a:srgbClr val="FFFF00"/>
                </a:solidFill>
              </a:rPr>
              <a:t>bosqichlari</a:t>
            </a:r>
            <a:endParaRPr lang="ru-RU" dirty="0">
              <a:solidFill>
                <a:srgbClr val="FFFF00"/>
              </a:solidFill>
            </a:endParaRPr>
          </a:p>
          <a:p>
            <a:r>
              <a:rPr lang="en-US" dirty="0" err="1">
                <a:solidFill>
                  <a:srgbClr val="FFFF00"/>
                </a:solidFill>
              </a:rPr>
              <a:t>Dizel</a:t>
            </a:r>
            <a:r>
              <a:rPr lang="en-US" dirty="0">
                <a:solidFill>
                  <a:srgbClr val="FFFF00"/>
                </a:solidFill>
              </a:rPr>
              <a:t> </a:t>
            </a:r>
            <a:r>
              <a:rPr lang="en-US" dirty="0" err="1">
                <a:solidFill>
                  <a:srgbClr val="FFFF00"/>
                </a:solidFill>
              </a:rPr>
              <a:t>dvigatellarining</a:t>
            </a:r>
            <a:r>
              <a:rPr lang="en-US" dirty="0">
                <a:solidFill>
                  <a:srgbClr val="FFFF00"/>
                </a:solidFill>
              </a:rPr>
              <a:t> </a:t>
            </a:r>
            <a:r>
              <a:rPr lang="en-US" dirty="0" err="1">
                <a:solidFill>
                  <a:srgbClr val="FFFF00"/>
                </a:solidFill>
              </a:rPr>
              <a:t>purkash</a:t>
            </a:r>
            <a:r>
              <a:rPr lang="en-US" dirty="0">
                <a:solidFill>
                  <a:srgbClr val="FFFF00"/>
                </a:solidFill>
              </a:rPr>
              <a:t> </a:t>
            </a:r>
            <a:r>
              <a:rPr lang="en-US" dirty="0" err="1">
                <a:solidFill>
                  <a:srgbClr val="FFFF00"/>
                </a:solidFill>
              </a:rPr>
              <a:t>tizimiga</a:t>
            </a:r>
            <a:r>
              <a:rPr lang="en-US" dirty="0">
                <a:solidFill>
                  <a:srgbClr val="FFFF00"/>
                </a:solidFill>
              </a:rPr>
              <a:t> </a:t>
            </a:r>
            <a:r>
              <a:rPr lang="en-US" dirty="0" err="1">
                <a:solidFill>
                  <a:srgbClr val="FFFF00"/>
                </a:solidFill>
              </a:rPr>
              <a:t>ishlatilgan</a:t>
            </a:r>
            <a:r>
              <a:rPr lang="en-US" dirty="0">
                <a:solidFill>
                  <a:srgbClr val="FFFF00"/>
                </a:solidFill>
              </a:rPr>
              <a:t> </a:t>
            </a:r>
            <a:r>
              <a:rPr lang="en-US" dirty="0" err="1">
                <a:solidFill>
                  <a:srgbClr val="FFFF00"/>
                </a:solidFill>
              </a:rPr>
              <a:t>gazlarni</a:t>
            </a:r>
            <a:r>
              <a:rPr lang="en-US" dirty="0">
                <a:solidFill>
                  <a:srgbClr val="FFFF00"/>
                </a:solidFill>
              </a:rPr>
              <a:t> </a:t>
            </a:r>
            <a:r>
              <a:rPr lang="en-US" dirty="0" err="1">
                <a:solidFill>
                  <a:srgbClr val="FFFF00"/>
                </a:solidFill>
              </a:rPr>
              <a:t>me’yorlash</a:t>
            </a:r>
            <a:r>
              <a:rPr lang="en-US" dirty="0">
                <a:solidFill>
                  <a:srgbClr val="FFFF00"/>
                </a:solidFill>
              </a:rPr>
              <a:t>, </a:t>
            </a:r>
            <a:r>
              <a:rPr lang="en-US" dirty="0" err="1">
                <a:solidFill>
                  <a:srgbClr val="FFFF00"/>
                </a:solidFill>
              </a:rPr>
              <a:t>shovqinni</a:t>
            </a:r>
            <a:r>
              <a:rPr lang="en-US" dirty="0">
                <a:solidFill>
                  <a:srgbClr val="FFFF00"/>
                </a:solidFill>
              </a:rPr>
              <a:t> </a:t>
            </a:r>
            <a:r>
              <a:rPr lang="en-US" dirty="0" err="1">
                <a:solidFill>
                  <a:srgbClr val="FFFF00"/>
                </a:solidFill>
              </a:rPr>
              <a:t>pasaytirish</a:t>
            </a:r>
            <a:r>
              <a:rPr lang="en-US" dirty="0">
                <a:solidFill>
                  <a:srgbClr val="FFFF00"/>
                </a:solidFill>
              </a:rPr>
              <a:t> </a:t>
            </a:r>
            <a:r>
              <a:rPr lang="en-US" dirty="0" err="1">
                <a:solidFill>
                  <a:srgbClr val="FFFF00"/>
                </a:solidFill>
              </a:rPr>
              <a:t>va</a:t>
            </a:r>
            <a:r>
              <a:rPr lang="en-US" dirty="0">
                <a:solidFill>
                  <a:srgbClr val="FFFF00"/>
                </a:solidFill>
              </a:rPr>
              <a:t> </a:t>
            </a:r>
            <a:r>
              <a:rPr lang="en-US" dirty="0" err="1">
                <a:solidFill>
                  <a:srgbClr val="FFFF00"/>
                </a:solidFill>
              </a:rPr>
              <a:t>yoqilg’i</a:t>
            </a:r>
            <a:r>
              <a:rPr lang="en-US" dirty="0">
                <a:solidFill>
                  <a:srgbClr val="FFFF00"/>
                </a:solidFill>
              </a:rPr>
              <a:t> </a:t>
            </a:r>
            <a:r>
              <a:rPr lang="en-US" dirty="0" err="1">
                <a:solidFill>
                  <a:srgbClr val="FFFF00"/>
                </a:solidFill>
              </a:rPr>
              <a:t>sarfini</a:t>
            </a:r>
            <a:r>
              <a:rPr lang="en-US" dirty="0">
                <a:solidFill>
                  <a:srgbClr val="FFFF00"/>
                </a:solidFill>
              </a:rPr>
              <a:t> </a:t>
            </a:r>
            <a:r>
              <a:rPr lang="en-US" dirty="0" err="1">
                <a:solidFill>
                  <a:srgbClr val="FFFF00"/>
                </a:solidFill>
              </a:rPr>
              <a:t>kamaytirish</a:t>
            </a:r>
            <a:r>
              <a:rPr lang="en-US" dirty="0">
                <a:solidFill>
                  <a:srgbClr val="FFFF00"/>
                </a:solidFill>
              </a:rPr>
              <a:t> </a:t>
            </a:r>
            <a:r>
              <a:rPr lang="en-US" dirty="0" err="1">
                <a:solidFill>
                  <a:srgbClr val="FFFF00"/>
                </a:solidFill>
              </a:rPr>
              <a:t>tartib-qoidalari</a:t>
            </a:r>
            <a:r>
              <a:rPr lang="en-US" dirty="0">
                <a:solidFill>
                  <a:srgbClr val="FFFF00"/>
                </a:solidFill>
              </a:rPr>
              <a:t> </a:t>
            </a:r>
            <a:r>
              <a:rPr lang="en-US" dirty="0" err="1">
                <a:solidFill>
                  <a:srgbClr val="FFFF00"/>
                </a:solidFill>
              </a:rPr>
              <a:t>bilan</a:t>
            </a:r>
            <a:r>
              <a:rPr lang="en-US" dirty="0">
                <a:solidFill>
                  <a:srgbClr val="FFFF00"/>
                </a:solidFill>
              </a:rPr>
              <a:t> </a:t>
            </a:r>
            <a:r>
              <a:rPr lang="en-US" dirty="0" err="1">
                <a:solidFill>
                  <a:srgbClr val="FFFF00"/>
                </a:solidFill>
              </a:rPr>
              <a:t>bog’liq</a:t>
            </a:r>
            <a:r>
              <a:rPr lang="en-US" dirty="0">
                <a:solidFill>
                  <a:srgbClr val="FFFF00"/>
                </a:solidFill>
              </a:rPr>
              <a:t> </a:t>
            </a:r>
            <a:r>
              <a:rPr lang="en-US" dirty="0" err="1">
                <a:solidFill>
                  <a:srgbClr val="FFFF00"/>
                </a:solidFill>
              </a:rPr>
              <a:t>yanada</a:t>
            </a:r>
            <a:r>
              <a:rPr lang="en-US" dirty="0">
                <a:solidFill>
                  <a:srgbClr val="FFFF00"/>
                </a:solidFill>
              </a:rPr>
              <a:t> </a:t>
            </a:r>
            <a:r>
              <a:rPr lang="en-US" dirty="0" err="1">
                <a:solidFill>
                  <a:srgbClr val="FFFF00"/>
                </a:solidFill>
              </a:rPr>
              <a:t>qattiq</a:t>
            </a:r>
            <a:r>
              <a:rPr lang="en-US" dirty="0">
                <a:solidFill>
                  <a:srgbClr val="FFFF00"/>
                </a:solidFill>
              </a:rPr>
              <a:t> </a:t>
            </a:r>
            <a:r>
              <a:rPr lang="en-US" dirty="0" err="1">
                <a:solidFill>
                  <a:srgbClr val="FFFF00"/>
                </a:solidFill>
              </a:rPr>
              <a:t>talablar</a:t>
            </a:r>
            <a:r>
              <a:rPr lang="en-US" dirty="0">
                <a:solidFill>
                  <a:srgbClr val="FFFF00"/>
                </a:solidFill>
              </a:rPr>
              <a:t> </a:t>
            </a:r>
            <a:r>
              <a:rPr lang="en-US" dirty="0" err="1">
                <a:solidFill>
                  <a:srgbClr val="FFFF00"/>
                </a:solidFill>
              </a:rPr>
              <a:t>quyilmoqda</a:t>
            </a:r>
            <a:r>
              <a:rPr lang="en-US" dirty="0">
                <a:solidFill>
                  <a:srgbClr val="FFFF00"/>
                </a:solidFill>
              </a:rPr>
              <a:t>. </a:t>
            </a:r>
            <a:r>
              <a:rPr lang="en-US" dirty="0" err="1">
                <a:solidFill>
                  <a:srgbClr val="FFFF00"/>
                </a:solidFill>
              </a:rPr>
              <a:t>Dvigatelni</a:t>
            </a:r>
            <a:r>
              <a:rPr lang="en-US" dirty="0">
                <a:solidFill>
                  <a:srgbClr val="FFFF00"/>
                </a:solidFill>
              </a:rPr>
              <a:t> </a:t>
            </a:r>
            <a:r>
              <a:rPr lang="en-US" dirty="0" err="1">
                <a:solidFill>
                  <a:srgbClr val="FFFF00"/>
                </a:solidFill>
              </a:rPr>
              <a:t>boshqarish</a:t>
            </a:r>
            <a:r>
              <a:rPr lang="en-US" dirty="0">
                <a:solidFill>
                  <a:srgbClr val="FFFF00"/>
                </a:solidFill>
              </a:rPr>
              <a:t> </a:t>
            </a:r>
            <a:r>
              <a:rPr lang="en-US" dirty="0" err="1">
                <a:solidFill>
                  <a:srgbClr val="FFFF00"/>
                </a:solidFill>
              </a:rPr>
              <a:t>tizimiga</a:t>
            </a:r>
            <a:r>
              <a:rPr lang="en-US" dirty="0">
                <a:solidFill>
                  <a:srgbClr val="FFFF00"/>
                </a:solidFill>
              </a:rPr>
              <a:t> </a:t>
            </a:r>
            <a:r>
              <a:rPr lang="en-US" dirty="0" err="1">
                <a:solidFill>
                  <a:srgbClr val="FFFF00"/>
                </a:solidFill>
              </a:rPr>
              <a:t>nazar</a:t>
            </a:r>
            <a:r>
              <a:rPr lang="en-US" dirty="0">
                <a:solidFill>
                  <a:srgbClr val="FFFF00"/>
                </a:solidFill>
              </a:rPr>
              <a:t> </a:t>
            </a:r>
            <a:r>
              <a:rPr lang="en-US" dirty="0" err="1">
                <a:solidFill>
                  <a:srgbClr val="FFFF00"/>
                </a:solidFill>
              </a:rPr>
              <a:t>solsak</a:t>
            </a:r>
            <a:r>
              <a:rPr lang="en-US" dirty="0">
                <a:solidFill>
                  <a:srgbClr val="FFFF00"/>
                </a:solidFill>
              </a:rPr>
              <a:t> </a:t>
            </a:r>
            <a:r>
              <a:rPr lang="en-US" dirty="0" err="1">
                <a:solidFill>
                  <a:srgbClr val="FFFF00"/>
                </a:solidFill>
              </a:rPr>
              <a:t>boshida</a:t>
            </a:r>
            <a:r>
              <a:rPr lang="en-US" dirty="0">
                <a:solidFill>
                  <a:srgbClr val="FFFF00"/>
                </a:solidFill>
              </a:rPr>
              <a:t> </a:t>
            </a:r>
            <a:r>
              <a:rPr lang="en-US" dirty="0" err="1">
                <a:solidFill>
                  <a:srgbClr val="FFFF00"/>
                </a:solidFill>
              </a:rPr>
              <a:t>nazorat</a:t>
            </a:r>
            <a:r>
              <a:rPr lang="en-US" dirty="0">
                <a:solidFill>
                  <a:srgbClr val="FFFF00"/>
                </a:solidFill>
              </a:rPr>
              <a:t> </a:t>
            </a:r>
            <a:r>
              <a:rPr lang="en-US" dirty="0" err="1">
                <a:solidFill>
                  <a:srgbClr val="FFFF00"/>
                </a:solidFill>
              </a:rPr>
              <a:t>tarqatgich</a:t>
            </a:r>
            <a:r>
              <a:rPr lang="en-US" dirty="0">
                <a:solidFill>
                  <a:srgbClr val="FFFF00"/>
                </a:solidFill>
              </a:rPr>
              <a:t> </a:t>
            </a:r>
            <a:r>
              <a:rPr lang="en-US" dirty="0" err="1">
                <a:solidFill>
                  <a:srgbClr val="FFFF00"/>
                </a:solidFill>
              </a:rPr>
              <a:t>nasos</a:t>
            </a:r>
            <a:r>
              <a:rPr lang="en-US" dirty="0">
                <a:solidFill>
                  <a:srgbClr val="FFFF00"/>
                </a:solidFill>
              </a:rPr>
              <a:t> </a:t>
            </a:r>
            <a:r>
              <a:rPr lang="en-US" dirty="0" err="1">
                <a:solidFill>
                  <a:srgbClr val="FFFF00"/>
                </a:solidFill>
              </a:rPr>
              <a:t>kabi</a:t>
            </a:r>
            <a:r>
              <a:rPr lang="en-US" dirty="0">
                <a:solidFill>
                  <a:srgbClr val="FFFF00"/>
                </a:solidFill>
              </a:rPr>
              <a:t> </a:t>
            </a:r>
            <a:r>
              <a:rPr lang="en-US" dirty="0" err="1">
                <a:solidFill>
                  <a:srgbClr val="FFFF00"/>
                </a:solidFill>
              </a:rPr>
              <a:t>mexanik</a:t>
            </a:r>
            <a:r>
              <a:rPr lang="en-US" dirty="0">
                <a:solidFill>
                  <a:srgbClr val="FFFF00"/>
                </a:solidFill>
              </a:rPr>
              <a:t> </a:t>
            </a:r>
            <a:r>
              <a:rPr lang="en-US" dirty="0" err="1">
                <a:solidFill>
                  <a:srgbClr val="FFFF00"/>
                </a:solidFill>
              </a:rPr>
              <a:t>vositalar</a:t>
            </a:r>
            <a:r>
              <a:rPr lang="en-US" dirty="0">
                <a:solidFill>
                  <a:srgbClr val="FFFF00"/>
                </a:solidFill>
              </a:rPr>
              <a:t> </a:t>
            </a:r>
            <a:r>
              <a:rPr lang="en-US" dirty="0" err="1">
                <a:solidFill>
                  <a:srgbClr val="FFFF00"/>
                </a:solidFill>
              </a:rPr>
              <a:t>yordamida</a:t>
            </a:r>
            <a:r>
              <a:rPr lang="en-US" dirty="0">
                <a:solidFill>
                  <a:srgbClr val="FFFF00"/>
                </a:solidFill>
              </a:rPr>
              <a:t> </a:t>
            </a:r>
            <a:r>
              <a:rPr lang="en-US" dirty="0" err="1">
                <a:solidFill>
                  <a:srgbClr val="FFFF00"/>
                </a:solidFill>
              </a:rPr>
              <a:t>bajarilgan</a:t>
            </a:r>
            <a:r>
              <a:rPr lang="en-US" dirty="0">
                <a:solidFill>
                  <a:srgbClr val="FFFF00"/>
                </a:solidFill>
              </a:rPr>
              <a:t>. Bu </a:t>
            </a:r>
            <a:r>
              <a:rPr lang="en-US" dirty="0" err="1">
                <a:solidFill>
                  <a:srgbClr val="FFFF00"/>
                </a:solidFill>
              </a:rPr>
              <a:t>sistema</a:t>
            </a:r>
            <a:r>
              <a:rPr lang="en-US" dirty="0">
                <a:solidFill>
                  <a:srgbClr val="FFFF00"/>
                </a:solidFill>
              </a:rPr>
              <a:t> </a:t>
            </a:r>
            <a:r>
              <a:rPr lang="en-US" dirty="0" err="1">
                <a:solidFill>
                  <a:srgbClr val="FFFF00"/>
                </a:solidFill>
              </a:rPr>
              <a:t>yordamida</a:t>
            </a:r>
            <a:r>
              <a:rPr lang="en-US" dirty="0">
                <a:solidFill>
                  <a:srgbClr val="FFFF00"/>
                </a:solidFill>
              </a:rPr>
              <a:t> </a:t>
            </a:r>
            <a:r>
              <a:rPr lang="en-US" dirty="0" err="1">
                <a:solidFill>
                  <a:srgbClr val="FFFF00"/>
                </a:solidFill>
              </a:rPr>
              <a:t>dvigatelni</a:t>
            </a:r>
            <a:r>
              <a:rPr lang="en-US" dirty="0">
                <a:solidFill>
                  <a:srgbClr val="FFFF00"/>
                </a:solidFill>
              </a:rPr>
              <a:t> optimal </a:t>
            </a:r>
            <a:r>
              <a:rPr lang="en-US" dirty="0" err="1">
                <a:solidFill>
                  <a:srgbClr val="FFFF00"/>
                </a:solidFill>
              </a:rPr>
              <a:t>ish</a:t>
            </a:r>
            <a:r>
              <a:rPr lang="en-US" dirty="0">
                <a:solidFill>
                  <a:srgbClr val="FFFF00"/>
                </a:solidFill>
              </a:rPr>
              <a:t> </a:t>
            </a:r>
            <a:r>
              <a:rPr lang="en-US" dirty="0" err="1">
                <a:solidFill>
                  <a:srgbClr val="FFFF00"/>
                </a:solidFill>
              </a:rPr>
              <a:t>samaradorligiga</a:t>
            </a:r>
            <a:r>
              <a:rPr lang="en-US" dirty="0">
                <a:solidFill>
                  <a:srgbClr val="FFFF00"/>
                </a:solidFill>
              </a:rPr>
              <a:t> </a:t>
            </a:r>
            <a:r>
              <a:rPr lang="en-US" dirty="0" err="1">
                <a:solidFill>
                  <a:srgbClr val="FFFF00"/>
                </a:solidFill>
              </a:rPr>
              <a:t>va</a:t>
            </a:r>
            <a:r>
              <a:rPr lang="en-US" dirty="0">
                <a:solidFill>
                  <a:srgbClr val="FFFF00"/>
                </a:solidFill>
              </a:rPr>
              <a:t> </a:t>
            </a:r>
            <a:r>
              <a:rPr lang="en-US" dirty="0" err="1">
                <a:solidFill>
                  <a:srgbClr val="FFFF00"/>
                </a:solidFill>
              </a:rPr>
              <a:t>ishlatilgan</a:t>
            </a:r>
            <a:r>
              <a:rPr lang="en-US" dirty="0">
                <a:solidFill>
                  <a:srgbClr val="FFFF00"/>
                </a:solidFill>
              </a:rPr>
              <a:t> </a:t>
            </a:r>
            <a:r>
              <a:rPr lang="en-US" dirty="0" err="1">
                <a:solidFill>
                  <a:srgbClr val="FFFF00"/>
                </a:solidFill>
              </a:rPr>
              <a:t>gazlarni</a:t>
            </a:r>
            <a:r>
              <a:rPr lang="en-US" dirty="0">
                <a:solidFill>
                  <a:srgbClr val="FFFF00"/>
                </a:solidFill>
              </a:rPr>
              <a:t> </a:t>
            </a:r>
            <a:r>
              <a:rPr lang="en-US" dirty="0" err="1">
                <a:solidFill>
                  <a:srgbClr val="FFFF00"/>
                </a:solidFill>
              </a:rPr>
              <a:t>chiqarishning</a:t>
            </a:r>
            <a:r>
              <a:rPr lang="en-US" dirty="0">
                <a:solidFill>
                  <a:srgbClr val="FFFF00"/>
                </a:solidFill>
              </a:rPr>
              <a:t> </a:t>
            </a:r>
            <a:r>
              <a:rPr lang="en-US" dirty="0" err="1">
                <a:solidFill>
                  <a:srgbClr val="FFFF00"/>
                </a:solidFill>
              </a:rPr>
              <a:t>qoniqarli</a:t>
            </a:r>
            <a:r>
              <a:rPr lang="en-US" dirty="0">
                <a:solidFill>
                  <a:srgbClr val="FFFF00"/>
                </a:solidFill>
              </a:rPr>
              <a:t> </a:t>
            </a:r>
            <a:r>
              <a:rPr lang="en-US" dirty="0" err="1">
                <a:solidFill>
                  <a:srgbClr val="FFFF00"/>
                </a:solidFill>
              </a:rPr>
              <a:t>nazoratiga</a:t>
            </a:r>
            <a:r>
              <a:rPr lang="en-US" dirty="0">
                <a:solidFill>
                  <a:srgbClr val="FFFF00"/>
                </a:solidFill>
              </a:rPr>
              <a:t> </a:t>
            </a:r>
            <a:r>
              <a:rPr lang="en-US" dirty="0" err="1">
                <a:solidFill>
                  <a:srgbClr val="FFFF00"/>
                </a:solidFill>
              </a:rPr>
              <a:t>bir</a:t>
            </a:r>
            <a:r>
              <a:rPr lang="en-US" dirty="0">
                <a:solidFill>
                  <a:srgbClr val="FFFF00"/>
                </a:solidFill>
              </a:rPr>
              <a:t> </a:t>
            </a:r>
            <a:r>
              <a:rPr lang="en-US" dirty="0" err="1">
                <a:solidFill>
                  <a:srgbClr val="FFFF00"/>
                </a:solidFill>
              </a:rPr>
              <a:t>vaqtda</a:t>
            </a:r>
            <a:r>
              <a:rPr lang="en-US" dirty="0">
                <a:solidFill>
                  <a:srgbClr val="FFFF00"/>
                </a:solidFill>
              </a:rPr>
              <a:t> </a:t>
            </a:r>
            <a:r>
              <a:rPr lang="en-US" dirty="0" err="1">
                <a:solidFill>
                  <a:srgbClr val="FFFF00"/>
                </a:solidFill>
              </a:rPr>
              <a:t>erishish</a:t>
            </a:r>
            <a:r>
              <a:rPr lang="en-US" dirty="0">
                <a:solidFill>
                  <a:srgbClr val="FFFF00"/>
                </a:solidFill>
              </a:rPr>
              <a:t> </a:t>
            </a:r>
            <a:r>
              <a:rPr lang="en-US" dirty="0" err="1">
                <a:solidFill>
                  <a:srgbClr val="FFFF00"/>
                </a:solidFill>
              </a:rPr>
              <a:t>juda</a:t>
            </a:r>
            <a:r>
              <a:rPr lang="en-US" dirty="0">
                <a:solidFill>
                  <a:srgbClr val="FFFF00"/>
                </a:solidFill>
              </a:rPr>
              <a:t> </a:t>
            </a:r>
            <a:r>
              <a:rPr lang="en-US" dirty="0" err="1">
                <a:solidFill>
                  <a:srgbClr val="FFFF00"/>
                </a:solidFill>
              </a:rPr>
              <a:t>qiyin</a:t>
            </a:r>
            <a:r>
              <a:rPr lang="en-US" dirty="0">
                <a:solidFill>
                  <a:srgbClr val="FFFF00"/>
                </a:solidFill>
              </a:rPr>
              <a:t>. </a:t>
            </a:r>
            <a:r>
              <a:rPr lang="en-US" dirty="0" err="1">
                <a:solidFill>
                  <a:srgbClr val="FFFF00"/>
                </a:solidFill>
              </a:rPr>
              <a:t>Rivojlantirishning</a:t>
            </a:r>
            <a:r>
              <a:rPr lang="en-US" dirty="0">
                <a:solidFill>
                  <a:srgbClr val="FFFF00"/>
                </a:solidFill>
              </a:rPr>
              <a:t> </a:t>
            </a:r>
            <a:r>
              <a:rPr lang="en-US" dirty="0" err="1">
                <a:solidFill>
                  <a:srgbClr val="FFFF00"/>
                </a:solidFill>
              </a:rPr>
              <a:t>navbatdagi</a:t>
            </a:r>
            <a:r>
              <a:rPr lang="en-US" dirty="0">
                <a:solidFill>
                  <a:srgbClr val="FFFF00"/>
                </a:solidFill>
              </a:rPr>
              <a:t> </a:t>
            </a:r>
            <a:r>
              <a:rPr lang="en-US" dirty="0" err="1">
                <a:solidFill>
                  <a:srgbClr val="FFFF00"/>
                </a:solidFill>
              </a:rPr>
              <a:t>bosqichida</a:t>
            </a:r>
            <a:r>
              <a:rPr lang="en-US" dirty="0">
                <a:solidFill>
                  <a:srgbClr val="FFFF00"/>
                </a:solidFill>
              </a:rPr>
              <a:t> electron </a:t>
            </a:r>
            <a:r>
              <a:rPr lang="en-US" dirty="0" err="1">
                <a:solidFill>
                  <a:srgbClr val="FFFF00"/>
                </a:solidFill>
              </a:rPr>
              <a:t>boshqaruvli</a:t>
            </a:r>
            <a:r>
              <a:rPr lang="en-US" dirty="0">
                <a:solidFill>
                  <a:srgbClr val="FFFF00"/>
                </a:solidFill>
              </a:rPr>
              <a:t> </a:t>
            </a:r>
            <a:r>
              <a:rPr lang="en-US" dirty="0" err="1">
                <a:solidFill>
                  <a:srgbClr val="FFFF00"/>
                </a:solidFill>
              </a:rPr>
              <a:t>nasos</a:t>
            </a:r>
            <a:r>
              <a:rPr lang="en-US" dirty="0">
                <a:solidFill>
                  <a:srgbClr val="FFFF00"/>
                </a:solidFill>
              </a:rPr>
              <a:t> </a:t>
            </a:r>
            <a:r>
              <a:rPr lang="en-US" dirty="0" err="1">
                <a:solidFill>
                  <a:srgbClr val="FFFF00"/>
                </a:solidFill>
              </a:rPr>
              <a:t>Disterbyutor</a:t>
            </a:r>
            <a:r>
              <a:rPr lang="en-US" dirty="0">
                <a:solidFill>
                  <a:srgbClr val="FFFF00"/>
                </a:solidFill>
              </a:rPr>
              <a:t> (COVES-F) Zexel </a:t>
            </a:r>
            <a:r>
              <a:rPr lang="en-US" dirty="0" err="1">
                <a:solidFill>
                  <a:srgbClr val="FFFF00"/>
                </a:solidFill>
              </a:rPr>
              <a:t>hisoblanadi</a:t>
            </a:r>
            <a:r>
              <a:rPr lang="en-US" dirty="0">
                <a:solidFill>
                  <a:srgbClr val="FFFF00"/>
                </a:solidFill>
              </a:rPr>
              <a:t>. </a:t>
            </a:r>
            <a:r>
              <a:rPr lang="en-US" dirty="0" err="1">
                <a:solidFill>
                  <a:srgbClr val="FFFF00"/>
                </a:solidFill>
              </a:rPr>
              <a:t>Dizel</a:t>
            </a:r>
            <a:r>
              <a:rPr lang="en-US" dirty="0">
                <a:solidFill>
                  <a:srgbClr val="FFFF00"/>
                </a:solidFill>
              </a:rPr>
              <a:t> </a:t>
            </a:r>
            <a:r>
              <a:rPr lang="en-US" dirty="0" err="1">
                <a:solidFill>
                  <a:srgbClr val="FFFF00"/>
                </a:solidFill>
              </a:rPr>
              <a:t>yoqilg’isini</a:t>
            </a:r>
            <a:r>
              <a:rPr lang="en-US" dirty="0">
                <a:solidFill>
                  <a:srgbClr val="FFFF00"/>
                </a:solidFill>
              </a:rPr>
              <a:t> </a:t>
            </a:r>
            <a:r>
              <a:rPr lang="en-US" dirty="0" err="1">
                <a:solidFill>
                  <a:srgbClr val="FFFF00"/>
                </a:solidFill>
              </a:rPr>
              <a:t>purkash</a:t>
            </a:r>
            <a:r>
              <a:rPr lang="en-US" dirty="0">
                <a:solidFill>
                  <a:srgbClr val="FFFF00"/>
                </a:solidFill>
              </a:rPr>
              <a:t> </a:t>
            </a:r>
            <a:r>
              <a:rPr lang="en-US" dirty="0" err="1">
                <a:solidFill>
                  <a:srgbClr val="FFFF00"/>
                </a:solidFill>
              </a:rPr>
              <a:t>tizimining</a:t>
            </a:r>
            <a:r>
              <a:rPr lang="en-US" dirty="0">
                <a:solidFill>
                  <a:srgbClr val="FFFF00"/>
                </a:solidFill>
              </a:rPr>
              <a:t> </a:t>
            </a:r>
            <a:r>
              <a:rPr lang="en-US" dirty="0" err="1">
                <a:solidFill>
                  <a:srgbClr val="FFFF00"/>
                </a:solidFill>
              </a:rPr>
              <a:t>so’nggi</a:t>
            </a:r>
            <a:r>
              <a:rPr lang="en-US" dirty="0">
                <a:solidFill>
                  <a:srgbClr val="FFFF00"/>
                </a:solidFill>
              </a:rPr>
              <a:t> </a:t>
            </a:r>
            <a:r>
              <a:rPr lang="en-US" dirty="0" err="1">
                <a:solidFill>
                  <a:srgbClr val="FFFF00"/>
                </a:solidFill>
              </a:rPr>
              <a:t>avlodi</a:t>
            </a:r>
            <a:r>
              <a:rPr lang="en-US" dirty="0">
                <a:solidFill>
                  <a:srgbClr val="FFFF00"/>
                </a:solidFill>
              </a:rPr>
              <a:t> Common Rail </a:t>
            </a:r>
            <a:r>
              <a:rPr lang="en-US" dirty="0" err="1">
                <a:solidFill>
                  <a:srgbClr val="FFFF00"/>
                </a:solidFill>
              </a:rPr>
              <a:t>vositasiz</a:t>
            </a:r>
            <a:r>
              <a:rPr lang="en-US" dirty="0">
                <a:solidFill>
                  <a:srgbClr val="FFFF00"/>
                </a:solidFill>
              </a:rPr>
              <a:t> </a:t>
            </a:r>
            <a:r>
              <a:rPr lang="en-US" dirty="0" err="1">
                <a:solidFill>
                  <a:srgbClr val="FFFF00"/>
                </a:solidFill>
              </a:rPr>
              <a:t>purkash</a:t>
            </a:r>
            <a:r>
              <a:rPr lang="en-US" dirty="0">
                <a:solidFill>
                  <a:srgbClr val="FFFF00"/>
                </a:solidFill>
              </a:rPr>
              <a:t> (CRDI) </a:t>
            </a:r>
            <a:r>
              <a:rPr lang="en-US" dirty="0" err="1">
                <a:solidFill>
                  <a:srgbClr val="FFFF00"/>
                </a:solidFill>
              </a:rPr>
              <a:t>ga</a:t>
            </a:r>
            <a:r>
              <a:rPr lang="en-US" dirty="0">
                <a:solidFill>
                  <a:srgbClr val="FFFF00"/>
                </a:solidFill>
              </a:rPr>
              <a:t> </a:t>
            </a:r>
            <a:r>
              <a:rPr lang="en-US" dirty="0" err="1">
                <a:solidFill>
                  <a:srgbClr val="FFFF00"/>
                </a:solidFill>
              </a:rPr>
              <a:t>ega</a:t>
            </a:r>
            <a:r>
              <a:rPr lang="en-US" dirty="0">
                <a:solidFill>
                  <a:srgbClr val="FFFF00"/>
                </a:solidFill>
              </a:rPr>
              <a:t> </a:t>
            </a:r>
            <a:r>
              <a:rPr lang="en-US" dirty="0" err="1">
                <a:solidFill>
                  <a:srgbClr val="FFFF00"/>
                </a:solidFill>
              </a:rPr>
              <a:t>bo’lib</a:t>
            </a:r>
            <a:r>
              <a:rPr lang="en-US" dirty="0">
                <a:solidFill>
                  <a:srgbClr val="FFFF00"/>
                </a:solidFill>
              </a:rPr>
              <a:t>, </a:t>
            </a:r>
            <a:r>
              <a:rPr lang="en-US" dirty="0" err="1">
                <a:solidFill>
                  <a:srgbClr val="FFFF00"/>
                </a:solidFill>
              </a:rPr>
              <a:t>dvigatel</a:t>
            </a:r>
            <a:r>
              <a:rPr lang="en-US" dirty="0">
                <a:solidFill>
                  <a:srgbClr val="FFFF00"/>
                </a:solidFill>
              </a:rPr>
              <a:t> </a:t>
            </a:r>
            <a:r>
              <a:rPr lang="en-US" dirty="0" err="1">
                <a:solidFill>
                  <a:srgbClr val="FFFF00"/>
                </a:solidFill>
              </a:rPr>
              <a:t>ishlash</a:t>
            </a:r>
            <a:r>
              <a:rPr lang="en-US" dirty="0">
                <a:solidFill>
                  <a:srgbClr val="FFFF00"/>
                </a:solidFill>
              </a:rPr>
              <a:t> </a:t>
            </a:r>
            <a:r>
              <a:rPr lang="en-US" dirty="0" err="1">
                <a:solidFill>
                  <a:srgbClr val="FFFF00"/>
                </a:solidFill>
              </a:rPr>
              <a:t>sharoitini</a:t>
            </a:r>
            <a:r>
              <a:rPr lang="en-US" dirty="0">
                <a:solidFill>
                  <a:srgbClr val="FFFF00"/>
                </a:solidFill>
              </a:rPr>
              <a:t> </a:t>
            </a:r>
            <a:r>
              <a:rPr lang="en-US" dirty="0" err="1">
                <a:solidFill>
                  <a:srgbClr val="FFFF00"/>
                </a:solidFill>
              </a:rPr>
              <a:t>qayd</a:t>
            </a:r>
            <a:r>
              <a:rPr lang="en-US" dirty="0">
                <a:solidFill>
                  <a:srgbClr val="FFFF00"/>
                </a:solidFill>
              </a:rPr>
              <a:t> </a:t>
            </a:r>
            <a:r>
              <a:rPr lang="en-US" dirty="0" err="1">
                <a:solidFill>
                  <a:srgbClr val="FFFF00"/>
                </a:solidFill>
              </a:rPr>
              <a:t>qiluvchi</a:t>
            </a:r>
            <a:r>
              <a:rPr lang="en-US" dirty="0">
                <a:solidFill>
                  <a:srgbClr val="FFFF00"/>
                </a:solidFill>
              </a:rPr>
              <a:t> </a:t>
            </a:r>
            <a:r>
              <a:rPr lang="en-US" dirty="0" err="1">
                <a:solidFill>
                  <a:srgbClr val="FFFF00"/>
                </a:solidFill>
              </a:rPr>
              <a:t>turli</a:t>
            </a:r>
            <a:r>
              <a:rPr lang="en-US" dirty="0">
                <a:solidFill>
                  <a:srgbClr val="FFFF00"/>
                </a:solidFill>
              </a:rPr>
              <a:t> </a:t>
            </a:r>
            <a:r>
              <a:rPr lang="en-US" dirty="0" err="1">
                <a:solidFill>
                  <a:srgbClr val="FFFF00"/>
                </a:solidFill>
              </a:rPr>
              <a:t>xildagi</a:t>
            </a:r>
            <a:r>
              <a:rPr lang="en-US" dirty="0">
                <a:solidFill>
                  <a:srgbClr val="FFFF00"/>
                </a:solidFill>
              </a:rPr>
              <a:t> </a:t>
            </a:r>
            <a:r>
              <a:rPr lang="en-US" dirty="0" err="1">
                <a:solidFill>
                  <a:srgbClr val="FFFF00"/>
                </a:solidFill>
              </a:rPr>
              <a:t>datchiklardan</a:t>
            </a:r>
            <a:r>
              <a:rPr lang="en-US" dirty="0">
                <a:solidFill>
                  <a:srgbClr val="FFFF00"/>
                </a:solidFill>
              </a:rPr>
              <a:t> </a:t>
            </a:r>
            <a:r>
              <a:rPr lang="en-US" dirty="0" err="1">
                <a:solidFill>
                  <a:srgbClr val="FFFF00"/>
                </a:solidFill>
              </a:rPr>
              <a:t>iborat</a:t>
            </a:r>
            <a:r>
              <a:rPr lang="en-US" dirty="0">
                <a:solidFill>
                  <a:srgbClr val="FFFF00"/>
                </a:solidFill>
              </a:rPr>
              <a:t>. </a:t>
            </a:r>
            <a:r>
              <a:rPr lang="en-US" dirty="0" err="1">
                <a:solidFill>
                  <a:srgbClr val="FFFF00"/>
                </a:solidFill>
              </a:rPr>
              <a:t>Boshqarish</a:t>
            </a:r>
            <a:r>
              <a:rPr lang="en-US" dirty="0">
                <a:solidFill>
                  <a:srgbClr val="FFFF00"/>
                </a:solidFill>
              </a:rPr>
              <a:t> </a:t>
            </a:r>
            <a:r>
              <a:rPr lang="en-US" dirty="0" err="1">
                <a:solidFill>
                  <a:srgbClr val="FFFF00"/>
                </a:solidFill>
              </a:rPr>
              <a:t>bloki</a:t>
            </a:r>
            <a:r>
              <a:rPr lang="en-US" dirty="0">
                <a:solidFill>
                  <a:srgbClr val="FFFF00"/>
                </a:solidFill>
              </a:rPr>
              <a:t> electron </a:t>
            </a:r>
            <a:r>
              <a:rPr lang="en-US" dirty="0" err="1">
                <a:solidFill>
                  <a:srgbClr val="FFFF00"/>
                </a:solidFill>
              </a:rPr>
              <a:t>qurilmasi</a:t>
            </a:r>
            <a:r>
              <a:rPr lang="en-US" dirty="0">
                <a:solidFill>
                  <a:srgbClr val="FFFF00"/>
                </a:solidFill>
              </a:rPr>
              <a:t> </a:t>
            </a:r>
            <a:r>
              <a:rPr lang="en-US" dirty="0" err="1">
                <a:solidFill>
                  <a:srgbClr val="FFFF00"/>
                </a:solidFill>
              </a:rPr>
              <a:t>ishlov</a:t>
            </a:r>
            <a:r>
              <a:rPr lang="en-US" dirty="0">
                <a:solidFill>
                  <a:srgbClr val="FFFF00"/>
                </a:solidFill>
              </a:rPr>
              <a:t> </a:t>
            </a:r>
            <a:r>
              <a:rPr lang="en-US" dirty="0" err="1">
                <a:solidFill>
                  <a:srgbClr val="FFFF00"/>
                </a:solidFill>
              </a:rPr>
              <a:t>bergan</a:t>
            </a:r>
            <a:r>
              <a:rPr lang="en-US" dirty="0">
                <a:solidFill>
                  <a:srgbClr val="FFFF00"/>
                </a:solidFill>
              </a:rPr>
              <a:t> signal </a:t>
            </a:r>
            <a:r>
              <a:rPr lang="en-US" dirty="0" err="1">
                <a:solidFill>
                  <a:srgbClr val="FFFF00"/>
                </a:solidFill>
              </a:rPr>
              <a:t>komanda</a:t>
            </a:r>
            <a:r>
              <a:rPr lang="en-US" dirty="0">
                <a:solidFill>
                  <a:srgbClr val="FFFF00"/>
                </a:solidFill>
              </a:rPr>
              <a:t> </a:t>
            </a:r>
            <a:r>
              <a:rPr lang="en-US" dirty="0" err="1">
                <a:solidFill>
                  <a:srgbClr val="FFFF00"/>
                </a:solidFill>
              </a:rPr>
              <a:t>asosida</a:t>
            </a:r>
            <a:r>
              <a:rPr lang="en-US" dirty="0">
                <a:solidFill>
                  <a:srgbClr val="FFFF00"/>
                </a:solidFill>
              </a:rPr>
              <a:t> </a:t>
            </a:r>
            <a:r>
              <a:rPr lang="en-US" dirty="0" err="1">
                <a:solidFill>
                  <a:srgbClr val="FFFF00"/>
                </a:solidFill>
              </a:rPr>
              <a:t>ijrochi</a:t>
            </a:r>
            <a:r>
              <a:rPr lang="en-US" dirty="0">
                <a:solidFill>
                  <a:srgbClr val="FFFF00"/>
                </a:solidFill>
              </a:rPr>
              <a:t> </a:t>
            </a:r>
            <a:r>
              <a:rPr lang="en-US" dirty="0" err="1">
                <a:solidFill>
                  <a:srgbClr val="FFFF00"/>
                </a:solidFill>
              </a:rPr>
              <a:t>mexanizmlar</a:t>
            </a:r>
            <a:r>
              <a:rPr lang="en-US" dirty="0">
                <a:solidFill>
                  <a:srgbClr val="FFFF00"/>
                </a:solidFill>
              </a:rPr>
              <a:t> </a:t>
            </a:r>
            <a:r>
              <a:rPr lang="en-US" dirty="0" err="1">
                <a:solidFill>
                  <a:srgbClr val="FFFF00"/>
                </a:solidFill>
              </a:rPr>
              <a:t>ekspluatatsiya</a:t>
            </a:r>
            <a:r>
              <a:rPr lang="en-US" dirty="0">
                <a:solidFill>
                  <a:srgbClr val="FFFF00"/>
                </a:solidFill>
              </a:rPr>
              <a:t> </a:t>
            </a:r>
            <a:r>
              <a:rPr lang="en-US" dirty="0" err="1">
                <a:solidFill>
                  <a:srgbClr val="FFFF00"/>
                </a:solidFill>
              </a:rPr>
              <a:t>sharoitiga</a:t>
            </a:r>
            <a:r>
              <a:rPr lang="en-US" dirty="0">
                <a:solidFill>
                  <a:srgbClr val="FFFF00"/>
                </a:solidFill>
              </a:rPr>
              <a:t> </a:t>
            </a:r>
            <a:r>
              <a:rPr lang="en-US" dirty="0" err="1">
                <a:solidFill>
                  <a:srgbClr val="FFFF00"/>
                </a:solidFill>
              </a:rPr>
              <a:t>ta’sir</a:t>
            </a:r>
            <a:r>
              <a:rPr lang="en-US" dirty="0">
                <a:solidFill>
                  <a:srgbClr val="FFFF00"/>
                </a:solidFill>
              </a:rPr>
              <a:t> </a:t>
            </a:r>
            <a:r>
              <a:rPr lang="en-US" dirty="0" err="1">
                <a:solidFill>
                  <a:srgbClr val="FFFF00"/>
                </a:solidFill>
              </a:rPr>
              <a:t>ko’rsatadi</a:t>
            </a:r>
            <a:r>
              <a:rPr lang="en-US" dirty="0">
                <a:solidFill>
                  <a:srgbClr val="FFFF00"/>
                </a:solidFill>
              </a:rPr>
              <a:t>.</a:t>
            </a:r>
            <a:endParaRPr lang="ru-RU" dirty="0">
              <a:solidFill>
                <a:srgbClr val="FFFF00"/>
              </a:solidFill>
            </a:endParaRPr>
          </a:p>
          <a:p>
            <a:endParaRPr lang="ru-RU" dirty="0"/>
          </a:p>
        </p:txBody>
      </p:sp>
      <p:pic>
        <p:nvPicPr>
          <p:cNvPr id="1026" name="그림 75" descr="Slide2"/>
          <p:cNvPicPr>
            <a:picLocks noChangeAspect="1" noChangeArrowheads="1"/>
          </p:cNvPicPr>
          <p:nvPr/>
        </p:nvPicPr>
        <p:blipFill>
          <a:blip r:embed="rId3">
            <a:extLst>
              <a:ext uri="{28A0092B-C50C-407E-A947-70E740481C1C}">
                <a14:useLocalDpi xmlns:a14="http://schemas.microsoft.com/office/drawing/2010/main" val="0"/>
              </a:ext>
            </a:extLst>
          </a:blip>
          <a:srcRect t="12082"/>
          <a:stretch>
            <a:fillRect/>
          </a:stretch>
        </p:blipFill>
        <p:spPr bwMode="auto">
          <a:xfrm>
            <a:off x="2013437" y="3424970"/>
            <a:ext cx="8282353" cy="3433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6267433"/>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38312" y="-52277"/>
            <a:ext cx="8534400" cy="953978"/>
          </a:xfrm>
        </p:spPr>
        <p:txBody>
          <a:bodyPr/>
          <a:lstStyle/>
          <a:p>
            <a:r>
              <a:rPr lang="en-US" b="1" dirty="0" err="1">
                <a:latin typeface="Times New Roman" panose="02020603050405020304" pitchFamily="18" charset="0"/>
                <a:cs typeface="Times New Roman" panose="02020603050405020304" pitchFamily="18" charset="0"/>
              </a:rPr>
              <a:t>Yonish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jarayoni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asoslari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846992" y="785921"/>
            <a:ext cx="11186745" cy="1366528"/>
          </a:xfrm>
          <a:prstGeom prst="rect">
            <a:avLst/>
          </a:prstGeom>
        </p:spPr>
        <p:txBody>
          <a:bodyPr wrap="square">
            <a:spAutoFit/>
          </a:bodyPr>
          <a:lstStyle/>
          <a:p>
            <a:pPr marR="28575" indent="540385" algn="just">
              <a:lnSpc>
                <a:spcPct val="115000"/>
              </a:lnSpc>
            </a:pP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Yuqorida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ta’kidlanganidek</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dizel</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dvigateli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siqish</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asosida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alangalantiradigan</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(CI)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dvigateldir</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Yonuvchi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aralashma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yonish</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kamerasi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ichida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shakllanadi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Purkagichlar</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silindrlar</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bloke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ichida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o’rnatiladi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va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yoqilg’ini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bevosita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yonish</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kamerasiga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purkab</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beradi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yoqilg’i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kamera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ichida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havo</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bilan</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aralashadi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Birinchi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yo’l</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davomida</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porshen</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ochiq</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kiritish</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klapani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orqali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havoni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so’rib</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oladi</a:t>
            </a:r>
            <a:r>
              <a:rPr lang="en-US" kern="100" dirty="0">
                <a:solidFill>
                  <a:srgbClr val="7030A0"/>
                </a:solidFill>
                <a:latin typeface="Times New Roman" panose="02020603050405020304" pitchFamily="18" charset="0"/>
                <a:ea typeface="Malgun Gothic" panose="020B0503020000020004" pitchFamily="34" charset="-127"/>
                <a:cs typeface="Times New Roman" panose="02020603050405020304" pitchFamily="18" charset="0"/>
              </a:rPr>
              <a:t>.</a:t>
            </a:r>
            <a:endParaRPr lang="ru-RU" sz="1200" kern="100" dirty="0">
              <a:solidFill>
                <a:srgbClr val="7030A0"/>
              </a:solidFill>
              <a:effectLst/>
              <a:latin typeface="Malgun Gothic" panose="020B0503020000020004" pitchFamily="34" charset="-127"/>
              <a:ea typeface="Malgun Gothic" panose="020B0503020000020004" pitchFamily="34" charset="-127"/>
              <a:cs typeface="Times New Roman" panose="02020603050405020304" pitchFamily="18" charset="0"/>
            </a:endParaRPr>
          </a:p>
        </p:txBody>
      </p:sp>
      <p:pic>
        <p:nvPicPr>
          <p:cNvPr id="1028" name="그림 74" descr="Slide3"/>
          <p:cNvPicPr>
            <a:picLocks noChangeAspect="1" noChangeArrowheads="1"/>
          </p:cNvPicPr>
          <p:nvPr/>
        </p:nvPicPr>
        <p:blipFill>
          <a:blip r:embed="rId2">
            <a:extLst>
              <a:ext uri="{28A0092B-C50C-407E-A947-70E740481C1C}">
                <a14:useLocalDpi xmlns:a14="http://schemas.microsoft.com/office/drawing/2010/main" val="0"/>
              </a:ext>
            </a:extLst>
          </a:blip>
          <a:srcRect t="11110"/>
          <a:stretch>
            <a:fillRect/>
          </a:stretch>
        </p:blipFill>
        <p:spPr bwMode="auto">
          <a:xfrm>
            <a:off x="1537061" y="2047416"/>
            <a:ext cx="9994539" cy="456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8147340" y="6243935"/>
            <a:ext cx="3384260" cy="369332"/>
          </a:xfrm>
          <a:prstGeom prst="rect">
            <a:avLst/>
          </a:prstGeom>
        </p:spPr>
        <p:txBody>
          <a:bodyPr wrap="none">
            <a:spAutoFit/>
          </a:bodyPr>
          <a:lstStyle/>
          <a:p>
            <a:r>
              <a:rPr lang="en-US" i="1" kern="100" dirty="0" err="1">
                <a:solidFill>
                  <a:srgbClr val="7030A0"/>
                </a:solidFill>
                <a:latin typeface="Times New Roman" panose="02020603050405020304" pitchFamily="18" charset="0"/>
                <a:ea typeface="Malgun Gothic" panose="020B0503020000020004" pitchFamily="34" charset="-127"/>
              </a:rPr>
              <a:t>Dizel</a:t>
            </a:r>
            <a:r>
              <a:rPr lang="en-US" i="1" kern="100" dirty="0">
                <a:solidFill>
                  <a:srgbClr val="7030A0"/>
                </a:solidFill>
                <a:latin typeface="Times New Roman" panose="02020603050405020304" pitchFamily="18" charset="0"/>
                <a:ea typeface="Malgun Gothic" panose="020B0503020000020004" pitchFamily="34" charset="-127"/>
              </a:rPr>
              <a:t> </a:t>
            </a:r>
            <a:r>
              <a:rPr lang="en-US" i="1" kern="100" dirty="0" err="1">
                <a:solidFill>
                  <a:srgbClr val="7030A0"/>
                </a:solidFill>
                <a:latin typeface="Times New Roman" panose="02020603050405020304" pitchFamily="18" charset="0"/>
                <a:ea typeface="Malgun Gothic" panose="020B0503020000020004" pitchFamily="34" charset="-127"/>
              </a:rPr>
              <a:t>dvigatelida</a:t>
            </a:r>
            <a:r>
              <a:rPr lang="en-US" i="1" kern="100" dirty="0">
                <a:solidFill>
                  <a:srgbClr val="7030A0"/>
                </a:solidFill>
                <a:latin typeface="Times New Roman" panose="02020603050405020304" pitchFamily="18" charset="0"/>
                <a:ea typeface="Malgun Gothic" panose="020B0503020000020004" pitchFamily="34" charset="-127"/>
              </a:rPr>
              <a:t> </a:t>
            </a:r>
            <a:r>
              <a:rPr lang="en-US" i="1" kern="100" dirty="0" err="1">
                <a:solidFill>
                  <a:srgbClr val="7030A0"/>
                </a:solidFill>
                <a:latin typeface="Times New Roman" panose="02020603050405020304" pitchFamily="18" charset="0"/>
                <a:ea typeface="Malgun Gothic" panose="020B0503020000020004" pitchFamily="34" charset="-127"/>
              </a:rPr>
              <a:t>yonish</a:t>
            </a:r>
            <a:r>
              <a:rPr lang="en-US" i="1" kern="100" dirty="0">
                <a:solidFill>
                  <a:srgbClr val="7030A0"/>
                </a:solidFill>
                <a:latin typeface="Times New Roman" panose="02020603050405020304" pitchFamily="18" charset="0"/>
                <a:ea typeface="Malgun Gothic" panose="020B0503020000020004" pitchFamily="34" charset="-127"/>
              </a:rPr>
              <a:t> </a:t>
            </a:r>
            <a:r>
              <a:rPr lang="en-US" i="1" kern="100" dirty="0" err="1">
                <a:solidFill>
                  <a:srgbClr val="7030A0"/>
                </a:solidFill>
                <a:latin typeface="Times New Roman" panose="02020603050405020304" pitchFamily="18" charset="0"/>
                <a:ea typeface="Malgun Gothic" panose="020B0503020000020004" pitchFamily="34" charset="-127"/>
              </a:rPr>
              <a:t>jarayoni</a:t>
            </a:r>
            <a:r>
              <a:rPr lang="en-US" i="1" kern="100" dirty="0">
                <a:solidFill>
                  <a:srgbClr val="7030A0"/>
                </a:solidFill>
                <a:latin typeface="Times New Roman" panose="02020603050405020304" pitchFamily="18" charset="0"/>
                <a:ea typeface="Malgun Gothic" panose="020B0503020000020004" pitchFamily="34" charset="-127"/>
              </a:rPr>
              <a:t>. </a:t>
            </a:r>
            <a:endParaRPr lang="ru-RU" dirty="0">
              <a:solidFill>
                <a:srgbClr val="7030A0"/>
              </a:solidFill>
            </a:endParaRPr>
          </a:p>
        </p:txBody>
      </p:sp>
    </p:spTree>
    <p:extLst>
      <p:ext uri="{BB962C8B-B14F-4D97-AF65-F5344CB8AC3E}">
        <p14:creationId xmlns:p14="http://schemas.microsoft.com/office/powerpoint/2010/main" val="236956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8012" y="127000"/>
            <a:ext cx="11393488" cy="6070600"/>
          </a:xfrm>
        </p:spPr>
        <p:txBody>
          <a:bodyPr>
            <a:normAutofit/>
          </a:bodyPr>
          <a:lstStyle/>
          <a:p>
            <a:r>
              <a:rPr lang="en-US" sz="2800" dirty="0" err="1">
                <a:solidFill>
                  <a:schemeClr val="tx1"/>
                </a:solidFill>
                <a:latin typeface="Times New Roman" panose="02020603050405020304" pitchFamily="18" charset="0"/>
                <a:cs typeface="Times New Roman" panose="02020603050405020304" pitchFamily="18" charset="0"/>
              </a:rPr>
              <a:t>Siqish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takti</a:t>
            </a:r>
            <a:r>
              <a:rPr lang="en-US" sz="2800" dirty="0">
                <a:solidFill>
                  <a:schemeClr val="tx1"/>
                </a:solidFill>
                <a:latin typeface="Times New Roman" panose="02020603050405020304" pitchFamily="18" charset="0"/>
                <a:cs typeface="Times New Roman" panose="02020603050405020304" pitchFamily="18" charset="0"/>
              </a:rPr>
              <a:t> deb </a:t>
            </a:r>
            <a:r>
              <a:rPr lang="en-US" sz="2800" dirty="0" err="1">
                <a:solidFill>
                  <a:schemeClr val="tx1"/>
                </a:solidFill>
                <a:latin typeface="Times New Roman" panose="02020603050405020304" pitchFamily="18" charset="0"/>
                <a:cs typeface="Times New Roman" panose="02020603050405020304" pitchFamily="18" charset="0"/>
              </a:rPr>
              <a:t>ataluvchi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ikkinchi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porshen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yo’lida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silindrdagi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havo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porshen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bilan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siqiladi</a:t>
            </a:r>
            <a:r>
              <a:rPr lang="en-US" sz="2800" dirty="0">
                <a:solidFill>
                  <a:schemeClr val="tx1"/>
                </a:solidFill>
                <a:latin typeface="Times New Roman" panose="02020603050405020304" pitchFamily="18" charset="0"/>
                <a:cs typeface="Times New Roman" panose="02020603050405020304" pitchFamily="18" charset="0"/>
              </a:rPr>
              <a:t> (32-55 bar). </a:t>
            </a:r>
            <a:r>
              <a:rPr lang="en-US" sz="2800" dirty="0" err="1">
                <a:solidFill>
                  <a:schemeClr val="tx1"/>
                </a:solidFill>
                <a:latin typeface="Times New Roman" panose="02020603050405020304" pitchFamily="18" charset="0"/>
                <a:cs typeface="Times New Roman" panose="02020603050405020304" pitchFamily="18" charset="0"/>
              </a:rPr>
              <a:t>Siqish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darajasi</a:t>
            </a:r>
            <a:r>
              <a:rPr lang="en-US" sz="2800" dirty="0">
                <a:solidFill>
                  <a:schemeClr val="tx1"/>
                </a:solidFill>
                <a:latin typeface="Times New Roman" panose="02020603050405020304" pitchFamily="18" charset="0"/>
                <a:cs typeface="Times New Roman" panose="02020603050405020304" pitchFamily="18" charset="0"/>
              </a:rPr>
              <a:t> 25:1 </a:t>
            </a:r>
            <a:r>
              <a:rPr lang="en-US" sz="2800" dirty="0" err="1">
                <a:solidFill>
                  <a:schemeClr val="tx1"/>
                </a:solidFill>
                <a:latin typeface="Times New Roman" panose="02020603050405020304" pitchFamily="18" charset="0"/>
                <a:cs typeface="Times New Roman" panose="02020603050405020304" pitchFamily="18" charset="0"/>
              </a:rPr>
              <a:t>atofida</a:t>
            </a:r>
            <a:r>
              <a:rPr lang="en-US" sz="2800" dirty="0">
                <a:solidFill>
                  <a:schemeClr val="tx1"/>
                </a:solidFill>
                <a:latin typeface="Times New Roman" panose="02020603050405020304" pitchFamily="18" charset="0"/>
                <a:cs typeface="Times New Roman" panose="02020603050405020304" pitchFamily="18" charset="0"/>
              </a:rPr>
              <a:t>. Bu </a:t>
            </a:r>
            <a:r>
              <a:rPr lang="en-US" sz="2800" dirty="0" err="1">
                <a:solidFill>
                  <a:schemeClr val="tx1"/>
                </a:solidFill>
                <a:latin typeface="Times New Roman" panose="02020603050405020304" pitchFamily="18" charset="0"/>
                <a:cs typeface="Times New Roman" panose="02020603050405020304" pitchFamily="18" charset="0"/>
              </a:rPr>
              <a:t>jarayonda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havo</a:t>
            </a:r>
            <a:r>
              <a:rPr lang="en-US" sz="2800" dirty="0">
                <a:solidFill>
                  <a:schemeClr val="tx1"/>
                </a:solidFill>
                <a:latin typeface="Times New Roman" panose="02020603050405020304" pitchFamily="18" charset="0"/>
                <a:cs typeface="Times New Roman" panose="02020603050405020304" pitchFamily="18" charset="0"/>
              </a:rPr>
              <a:t> 800C° </a:t>
            </a:r>
            <a:r>
              <a:rPr lang="en-US" sz="2800" dirty="0" err="1">
                <a:solidFill>
                  <a:schemeClr val="tx1"/>
                </a:solidFill>
                <a:latin typeface="Times New Roman" panose="02020603050405020304" pitchFamily="18" charset="0"/>
                <a:cs typeface="Times New Roman" panose="02020603050405020304" pitchFamily="18" charset="0"/>
              </a:rPr>
              <a:t>atrofida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qiziydi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takt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oxirida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qizigan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havoga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purkagich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yoqilg’ini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mayda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zarrachalar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holiga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keltirib</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purkaydi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Purkash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bosimi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dvigatel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yuklanishiga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qarab</a:t>
            </a:r>
            <a:r>
              <a:rPr lang="en-US" sz="2800" dirty="0">
                <a:solidFill>
                  <a:schemeClr val="tx1"/>
                </a:solidFill>
                <a:latin typeface="Times New Roman" panose="02020603050405020304" pitchFamily="18" charset="0"/>
                <a:cs typeface="Times New Roman" panose="02020603050405020304" pitchFamily="18" charset="0"/>
              </a:rPr>
              <a:t> 250 – 1600 bar </a:t>
            </a:r>
            <a:r>
              <a:rPr lang="en-US" sz="2800" dirty="0" err="1">
                <a:solidFill>
                  <a:schemeClr val="tx1"/>
                </a:solidFill>
                <a:latin typeface="Times New Roman" panose="02020603050405020304" pitchFamily="18" charset="0"/>
                <a:cs typeface="Times New Roman" panose="02020603050405020304" pitchFamily="18" charset="0"/>
              </a:rPr>
              <a:t>oralig’ida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tebranadi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Uchinchi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takt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boshida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batamom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changlangan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yoqilg’i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avtomatik</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o’z-o’zida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yonish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hisobiga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alangalanadi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deyarli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to’liq</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yonadi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Zaryad</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silindr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yana</a:t>
            </a:r>
            <a:r>
              <a:rPr lang="en-US" sz="2800" dirty="0">
                <a:solidFill>
                  <a:schemeClr val="tx1"/>
                </a:solidFill>
                <a:latin typeface="Times New Roman" panose="02020603050405020304" pitchFamily="18" charset="0"/>
                <a:cs typeface="Times New Roman" panose="02020603050405020304" pitchFamily="18" charset="0"/>
              </a:rPr>
              <a:t> ham </a:t>
            </a:r>
            <a:r>
              <a:rPr lang="en-US" sz="2800" dirty="0" err="1">
                <a:solidFill>
                  <a:schemeClr val="tx1"/>
                </a:solidFill>
                <a:latin typeface="Times New Roman" panose="02020603050405020304" pitchFamily="18" charset="0"/>
                <a:cs typeface="Times New Roman" panose="02020603050405020304" pitchFamily="18" charset="0"/>
              </a:rPr>
              <a:t>qiziydi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silindrda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bosim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qayta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oshadi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Yonishdan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hosil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bo’lgan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energiya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porshenga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beriladi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Porshen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majburan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pastga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harakatlanib</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yonish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energiyasini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mexanik</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energiyaga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aylantiradi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Chiqarish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takti</a:t>
            </a:r>
            <a:r>
              <a:rPr lang="en-US" sz="2800" dirty="0">
                <a:solidFill>
                  <a:schemeClr val="tx1"/>
                </a:solidFill>
                <a:latin typeface="Times New Roman" panose="02020603050405020304" pitchFamily="18" charset="0"/>
                <a:cs typeface="Times New Roman" panose="02020603050405020304" pitchFamily="18" charset="0"/>
              </a:rPr>
              <a:t> deb </a:t>
            </a:r>
            <a:r>
              <a:rPr lang="en-US" sz="2800" dirty="0" err="1">
                <a:solidFill>
                  <a:schemeClr val="tx1"/>
                </a:solidFill>
                <a:latin typeface="Times New Roman" panose="02020603050405020304" pitchFamily="18" charset="0"/>
                <a:cs typeface="Times New Roman" panose="02020603050405020304" pitchFamily="18" charset="0"/>
              </a:rPr>
              <a:t>ataluvchi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porshenning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to’rtinchi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yo’lida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porshen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yana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yuqoriga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harakatlanib</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yonib</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bo’lgan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gazlarni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chiqarish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klapani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orqali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chiqarib</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yuboradi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Porshen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orqaga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pastga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qaytganda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yana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yangi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havo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zaryadi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so’rilib</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sikl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davom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etadi</a:t>
            </a:r>
            <a:r>
              <a:rPr lang="en-US" sz="2800" dirty="0">
                <a:solidFill>
                  <a:schemeClr val="tx1"/>
                </a:solidFill>
                <a:latin typeface="Times New Roman" panose="02020603050405020304" pitchFamily="18" charset="0"/>
                <a:cs typeface="Times New Roman" panose="02020603050405020304" pitchFamily="18" charset="0"/>
              </a:rPr>
              <a:t>.</a:t>
            </a:r>
            <a:endParaRPr lang="ru-RU" sz="28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15014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412" y="359832"/>
            <a:ext cx="11317288" cy="1507067"/>
          </a:xfrm>
        </p:spPr>
        <p:txBody>
          <a:bodyPr>
            <a:normAutofit fontScale="90000"/>
          </a:bodyPr>
          <a:lstStyle/>
          <a:p>
            <a:pPr algn="ctr"/>
            <a:r>
              <a:rPr lang="en-US" b="1" cap="none" dirty="0" err="1" smtClean="0"/>
              <a:t>Aralashma</a:t>
            </a:r>
            <a:r>
              <a:rPr lang="en-US" b="1" cap="none" dirty="0" smtClean="0"/>
              <a:t> </a:t>
            </a:r>
            <a:r>
              <a:rPr lang="en-US" b="1" cap="none" dirty="0" err="1" smtClean="0"/>
              <a:t>tarkibi</a:t>
            </a:r>
            <a:r>
              <a:rPr lang="en-US" b="1" cap="none" dirty="0" smtClean="0"/>
              <a:t> </a:t>
            </a:r>
            <a:r>
              <a:rPr lang="en-US" b="1" cap="none" dirty="0" err="1" smtClean="0"/>
              <a:t>ta’siri</a:t>
            </a:r>
            <a:r>
              <a:rPr lang="ru-RU" cap="none" dirty="0" smtClean="0"/>
              <a:t/>
            </a:r>
            <a:br>
              <a:rPr lang="ru-RU" cap="none" dirty="0" smtClean="0"/>
            </a:br>
            <a:r>
              <a:rPr lang="en-US" sz="2200" cap="none" dirty="0" err="1" smtClean="0">
                <a:latin typeface="Times New Roman" panose="02020603050405020304" pitchFamily="18" charset="0"/>
                <a:cs typeface="Times New Roman" panose="02020603050405020304" pitchFamily="18" charset="0"/>
              </a:rPr>
              <a:t>dizel</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yoqilg’isi</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yonganda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juda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ko’p</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yonish</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qoldiqlari</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hosil</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bo’ladi</a:t>
            </a:r>
            <a:r>
              <a:rPr lang="en-US" sz="2200" cap="none" dirty="0" smtClean="0">
                <a:latin typeface="Times New Roman" panose="02020603050405020304" pitchFamily="18" charset="0"/>
                <a:cs typeface="Times New Roman" panose="02020603050405020304" pitchFamily="18" charset="0"/>
              </a:rPr>
              <a:t>. Bu </a:t>
            </a:r>
            <a:r>
              <a:rPr lang="en-US" sz="2200" cap="none" dirty="0" err="1" smtClean="0">
                <a:latin typeface="Times New Roman" panose="02020603050405020304" pitchFamily="18" charset="0"/>
                <a:cs typeface="Times New Roman" panose="02020603050405020304" pitchFamily="18" charset="0"/>
              </a:rPr>
              <a:t>reaksiya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reaksiya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mahsulotlari</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dvigatel</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konstruksiyasiga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purkash</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tizimiga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dvigatel</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quvvatiga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va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ishchi</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yuklashishlarga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bog’liq</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Birinchi</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navbatda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suv</a:t>
            </a:r>
            <a:r>
              <a:rPr lang="en-US" sz="2200" cap="none" dirty="0" smtClean="0">
                <a:latin typeface="Times New Roman" panose="02020603050405020304" pitchFamily="18" charset="0"/>
                <a:cs typeface="Times New Roman" panose="02020603050405020304" pitchFamily="18" charset="0"/>
              </a:rPr>
              <a:t> (H</a:t>
            </a:r>
            <a:r>
              <a:rPr lang="en-US" sz="2200" cap="none" baseline="-25000" dirty="0" smtClean="0">
                <a:latin typeface="Times New Roman" panose="02020603050405020304" pitchFamily="18" charset="0"/>
                <a:cs typeface="Times New Roman" panose="02020603050405020304" pitchFamily="18" charset="0"/>
              </a:rPr>
              <a:t>2</a:t>
            </a:r>
            <a:r>
              <a:rPr lang="en-US" sz="2200" cap="none" dirty="0" smtClean="0">
                <a:latin typeface="Times New Roman" panose="02020603050405020304" pitchFamily="18" charset="0"/>
                <a:cs typeface="Times New Roman" panose="02020603050405020304" pitchFamily="18" charset="0"/>
              </a:rPr>
              <a:t>O) </a:t>
            </a:r>
            <a:r>
              <a:rPr lang="en-US" sz="2200" cap="none" dirty="0" err="1" smtClean="0">
                <a:latin typeface="Times New Roman" panose="02020603050405020304" pitchFamily="18" charset="0"/>
                <a:cs typeface="Times New Roman" panose="02020603050405020304" pitchFamily="18" charset="0"/>
              </a:rPr>
              <a:t>va</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zaryadsiz</a:t>
            </a:r>
            <a:r>
              <a:rPr lang="en-US" sz="2200" cap="none" dirty="0" smtClean="0">
                <a:latin typeface="Times New Roman" panose="02020603050405020304" pitchFamily="18" charset="0"/>
                <a:cs typeface="Times New Roman" panose="02020603050405020304" pitchFamily="18" charset="0"/>
              </a:rPr>
              <a:t> is </a:t>
            </a:r>
            <a:r>
              <a:rPr lang="en-US" sz="2200" cap="none" dirty="0" err="1" smtClean="0">
                <a:latin typeface="Times New Roman" panose="02020603050405020304" pitchFamily="18" charset="0"/>
                <a:cs typeface="Times New Roman" panose="02020603050405020304" pitchFamily="18" charset="0"/>
              </a:rPr>
              <a:t>gazi</a:t>
            </a:r>
            <a:r>
              <a:rPr lang="en-US" sz="2200" cap="none" dirty="0" smtClean="0">
                <a:latin typeface="Times New Roman" panose="02020603050405020304" pitchFamily="18" charset="0"/>
                <a:cs typeface="Times New Roman" panose="02020603050405020304" pitchFamily="18" charset="0"/>
              </a:rPr>
              <a:t> (CO</a:t>
            </a:r>
            <a:r>
              <a:rPr lang="en-US" sz="2200" cap="none" baseline="-25000" dirty="0" smtClean="0">
                <a:latin typeface="Times New Roman" panose="02020603050405020304" pitchFamily="18" charset="0"/>
                <a:cs typeface="Times New Roman" panose="02020603050405020304" pitchFamily="18" charset="0"/>
              </a:rPr>
              <a:t>2</a:t>
            </a:r>
            <a:r>
              <a:rPr lang="en-US" sz="2200" cap="none" dirty="0" smtClean="0">
                <a:latin typeface="Times New Roman" panose="02020603050405020304" pitchFamily="18" charset="0"/>
                <a:cs typeface="Times New Roman" panose="02020603050405020304" pitchFamily="18" charset="0"/>
              </a:rPr>
              <a:t>) </a:t>
            </a:r>
            <a:r>
              <a:rPr lang="en-US" sz="2200" cap="none" dirty="0" err="1" smtClean="0">
                <a:latin typeface="Times New Roman" panose="02020603050405020304" pitchFamily="18" charset="0"/>
                <a:cs typeface="Times New Roman" panose="02020603050405020304" pitchFamily="18" charset="0"/>
              </a:rPr>
              <a:t>yig’iladi</a:t>
            </a:r>
            <a:r>
              <a:rPr lang="en-US" sz="2200" cap="none" dirty="0" smtClean="0">
                <a:latin typeface="Times New Roman" panose="02020603050405020304" pitchFamily="18" charset="0"/>
                <a:cs typeface="Times New Roman" panose="02020603050405020304" pitchFamily="18" charset="0"/>
              </a:rPr>
              <a:t>.</a:t>
            </a:r>
            <a:r>
              <a:rPr lang="ru-RU" dirty="0"/>
              <a:t/>
            </a:r>
            <a:br>
              <a:rPr lang="ru-RU" dirty="0"/>
            </a:br>
            <a:endParaRPr lang="ru-RU" dirty="0"/>
          </a:p>
        </p:txBody>
      </p:sp>
      <p:pic>
        <p:nvPicPr>
          <p:cNvPr id="2051" name="그림 73" descr="Slide4"/>
          <p:cNvPicPr>
            <a:picLocks noChangeAspect="1" noChangeArrowheads="1"/>
          </p:cNvPicPr>
          <p:nvPr/>
        </p:nvPicPr>
        <p:blipFill>
          <a:blip r:embed="rId2">
            <a:extLst>
              <a:ext uri="{28A0092B-C50C-407E-A947-70E740481C1C}">
                <a14:useLocalDpi xmlns:a14="http://schemas.microsoft.com/office/drawing/2010/main" val="0"/>
              </a:ext>
            </a:extLst>
          </a:blip>
          <a:srcRect t="15385"/>
          <a:stretch>
            <a:fillRect/>
          </a:stretch>
        </p:blipFill>
        <p:spPr bwMode="auto">
          <a:xfrm>
            <a:off x="868363" y="1770062"/>
            <a:ext cx="10701337" cy="4736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8685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82600" y="356621"/>
            <a:ext cx="11620500" cy="6463308"/>
          </a:xfrm>
          <a:prstGeom prst="rect">
            <a:avLst/>
          </a:prstGeom>
        </p:spPr>
        <p:txBody>
          <a:bodyPr wrap="square">
            <a:spAutoFit/>
          </a:bodyPr>
          <a:lstStyle/>
          <a:p>
            <a:pPr marR="28575" indent="540385" algn="just">
              <a:lnSpc>
                <a:spcPct val="115000"/>
              </a:lnSpc>
            </a:pP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Nisbatan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kichik</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konsentratsiyalarda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quyidagi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mahsulotlar</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hosil</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bo’ladi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endParaRPr lang="ru-RU" sz="1600" kern="100" dirty="0">
              <a:latin typeface="Times New Roman" panose="02020603050405020304" pitchFamily="18" charset="0"/>
              <a:ea typeface="Malgun Gothic" panose="020B0503020000020004" pitchFamily="34" charset="-127"/>
              <a:cs typeface="Times New Roman" panose="02020603050405020304" pitchFamily="18" charset="0"/>
            </a:endParaRPr>
          </a:p>
          <a:p>
            <a:pPr marL="342900" marR="28575" lvl="0" indent="-342900" algn="just">
              <a:lnSpc>
                <a:spcPct val="115000"/>
              </a:lnSpc>
              <a:buFont typeface="Symbol" panose="05050102010706020507" pitchFamily="18" charset="2"/>
              <a:buChar char=""/>
              <a:tabLst>
                <a:tab pos="457200" algn="l"/>
              </a:tabLst>
            </a:pP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Uglerod</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oksidi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(CO)</a:t>
            </a:r>
            <a:endParaRPr lang="ru-RU" sz="1600" kern="100" dirty="0">
              <a:latin typeface="Times New Roman" panose="02020603050405020304" pitchFamily="18" charset="0"/>
              <a:ea typeface="Malgun Gothic" panose="020B0503020000020004" pitchFamily="34" charset="-127"/>
              <a:cs typeface="Times New Roman" panose="02020603050405020304" pitchFamily="18" charset="0"/>
            </a:endParaRPr>
          </a:p>
          <a:p>
            <a:pPr marL="342900" marR="28575" lvl="0" indent="-342900" algn="just">
              <a:lnSpc>
                <a:spcPct val="115000"/>
              </a:lnSpc>
              <a:buFont typeface="Symbol" panose="05050102010706020507" pitchFamily="18" charset="2"/>
              <a:buChar char=""/>
              <a:tabLst>
                <a:tab pos="457200" algn="l"/>
              </a:tabLst>
            </a:pP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Yonmagan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uglevodorodlar</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(HC)</a:t>
            </a:r>
            <a:endParaRPr lang="ru-RU" sz="1600" kern="100" dirty="0">
              <a:latin typeface="Times New Roman" panose="02020603050405020304" pitchFamily="18" charset="0"/>
              <a:ea typeface="Malgun Gothic" panose="020B0503020000020004" pitchFamily="34" charset="-127"/>
              <a:cs typeface="Times New Roman" panose="02020603050405020304" pitchFamily="18" charset="0"/>
            </a:endParaRPr>
          </a:p>
          <a:p>
            <a:pPr marL="342900" marR="28575" lvl="0" indent="-342900" algn="just">
              <a:lnSpc>
                <a:spcPct val="115000"/>
              </a:lnSpc>
              <a:buFont typeface="Symbol" panose="05050102010706020507" pitchFamily="18" charset="2"/>
              <a:buChar char=""/>
              <a:tabLst>
                <a:tab pos="457200" algn="l"/>
              </a:tabLst>
            </a:pP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Azot</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oksidi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(NOx)</a:t>
            </a:r>
            <a:endParaRPr lang="ru-RU" sz="1600" kern="100" dirty="0">
              <a:latin typeface="Times New Roman" panose="02020603050405020304" pitchFamily="18" charset="0"/>
              <a:ea typeface="Malgun Gothic" panose="020B0503020000020004" pitchFamily="34" charset="-127"/>
              <a:cs typeface="Times New Roman" panose="02020603050405020304" pitchFamily="18" charset="0"/>
            </a:endParaRPr>
          </a:p>
          <a:p>
            <a:pPr marL="342900" marR="28575" lvl="0" indent="-342900" algn="just">
              <a:lnSpc>
                <a:spcPct val="115000"/>
              </a:lnSpc>
              <a:buFont typeface="Symbol" panose="05050102010706020507" pitchFamily="18" charset="2"/>
              <a:buChar char=""/>
              <a:tabLst>
                <a:tab pos="457200" algn="l"/>
              </a:tabLst>
            </a:pP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Oltingugurt</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dioksidi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(SO2)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va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sulfat</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kislota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(H2SO4)</a:t>
            </a:r>
            <a:endParaRPr lang="ru-RU" sz="1600" kern="100" dirty="0">
              <a:latin typeface="Times New Roman" panose="02020603050405020304" pitchFamily="18" charset="0"/>
              <a:ea typeface="Malgun Gothic" panose="020B0503020000020004" pitchFamily="34" charset="-127"/>
              <a:cs typeface="Times New Roman" panose="02020603050405020304" pitchFamily="18" charset="0"/>
            </a:endParaRPr>
          </a:p>
          <a:p>
            <a:pPr marL="342900" marR="28575" lvl="0" indent="-342900" algn="just">
              <a:lnSpc>
                <a:spcPct val="115000"/>
              </a:lnSpc>
              <a:buFont typeface="Symbol" panose="05050102010706020507" pitchFamily="18" charset="2"/>
              <a:buChar char=""/>
              <a:tabLst>
                <a:tab pos="457200" algn="l"/>
              </a:tabLst>
            </a:pP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Qurum</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zarrachalari</a:t>
            </a:r>
            <a:endParaRPr lang="ru-RU" sz="1600" kern="100" dirty="0">
              <a:latin typeface="Times New Roman" panose="02020603050405020304" pitchFamily="18" charset="0"/>
              <a:ea typeface="Malgun Gothic" panose="020B0503020000020004" pitchFamily="34" charset="-127"/>
              <a:cs typeface="Times New Roman" panose="02020603050405020304" pitchFamily="18" charset="0"/>
            </a:endParaRPr>
          </a:p>
          <a:p>
            <a:pPr marR="28575" indent="540385" algn="just">
              <a:lnSpc>
                <a:spcPct val="115000"/>
              </a:lnSpc>
            </a:pP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Dvigatel</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sovuq</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paytida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qoldiq</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gazlarni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tashkil</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etuvchilar</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yaqqol</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seziladi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ular</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oksidlanmagan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yoki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qisman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oksidlangan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uglevodorodlar</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bo’lib</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oppoq</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yoki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havorang</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tutun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ko’rinishida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ko’zga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tashlanadi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shuningdek</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o’tkir</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hidli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aldegidda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endParaRPr lang="ru-RU" sz="1600" kern="100" dirty="0">
              <a:latin typeface="Times New Roman" panose="02020603050405020304" pitchFamily="18" charset="0"/>
              <a:ea typeface="Malgun Gothic" panose="020B0503020000020004" pitchFamily="34" charset="-127"/>
              <a:cs typeface="Times New Roman" panose="02020603050405020304" pitchFamily="18" charset="0"/>
            </a:endParaRPr>
          </a:p>
          <a:p>
            <a:pPr marR="28575" indent="540385" algn="just">
              <a:lnSpc>
                <a:spcPct val="115000"/>
              </a:lnSpc>
            </a:pPr>
            <a:r>
              <a:rPr lang="en-US" sz="2400" b="1" kern="100" dirty="0" err="1">
                <a:latin typeface="Times New Roman" panose="02020603050405020304" pitchFamily="18" charset="0"/>
                <a:ea typeface="Malgun Gothic" panose="020B0503020000020004" pitchFamily="34" charset="-127"/>
                <a:cs typeface="Times New Roman" panose="02020603050405020304" pitchFamily="18" charset="0"/>
              </a:rPr>
              <a:t>Turbokompressor</a:t>
            </a:r>
            <a:r>
              <a:rPr lang="en-US" sz="2400" b="1"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b="1" kern="100" dirty="0" err="1">
                <a:latin typeface="Times New Roman" panose="02020603050405020304" pitchFamily="18" charset="0"/>
                <a:ea typeface="Malgun Gothic" panose="020B0503020000020004" pitchFamily="34" charset="-127"/>
                <a:cs typeface="Times New Roman" panose="02020603050405020304" pitchFamily="18" charset="0"/>
              </a:rPr>
              <a:t>Interkulleri</a:t>
            </a:r>
            <a:r>
              <a:rPr lang="en-US" sz="2400" b="1" kern="100" dirty="0">
                <a:latin typeface="Times New Roman" panose="02020603050405020304" pitchFamily="18" charset="0"/>
                <a:ea typeface="Malgun Gothic" panose="020B0503020000020004" pitchFamily="34" charset="-127"/>
                <a:cs typeface="Times New Roman" panose="02020603050405020304" pitchFamily="18" charset="0"/>
              </a:rPr>
              <a:t> </a:t>
            </a:r>
            <a:endParaRPr lang="ru-RU" sz="1600" kern="100" dirty="0">
              <a:latin typeface="Times New Roman" panose="02020603050405020304" pitchFamily="18" charset="0"/>
              <a:ea typeface="Malgun Gothic" panose="020B0503020000020004" pitchFamily="34" charset="-127"/>
              <a:cs typeface="Times New Roman" panose="02020603050405020304" pitchFamily="18" charset="0"/>
            </a:endParaRPr>
          </a:p>
          <a:p>
            <a:pPr marR="28575" indent="540385" algn="just">
              <a:lnSpc>
                <a:spcPct val="115000"/>
              </a:lnSpc>
            </a:pP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Trubonadduvli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dvigatelga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so’rilgan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havoni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harorati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oshib</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borar</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ekan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yonish</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haroratini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oshishi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tabiiy</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shunday</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qilib</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azot</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oksidi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emissiyasida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turbonadduvli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dvigatellarda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siqilgan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havoni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sovitish</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azot</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oksidlari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hosil</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bo’lishini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kamaytiradigan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samarali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usul</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hisoblanadi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Azot</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oksidlari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hosil</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bo’lishini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kamaytiradigan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boshqa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usul</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bu</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ishlatilgan</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gazlarni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resulkulatsiya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qayta</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aylantirish</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EGR)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qilish</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sz="2400" kern="100" dirty="0" err="1">
                <a:latin typeface="Times New Roman" panose="02020603050405020304" pitchFamily="18" charset="0"/>
                <a:ea typeface="Malgun Gothic" panose="020B0503020000020004" pitchFamily="34" charset="-127"/>
                <a:cs typeface="Times New Roman" panose="02020603050405020304" pitchFamily="18" charset="0"/>
              </a:rPr>
              <a:t>hisoblanadi</a:t>
            </a:r>
            <a:r>
              <a:rPr lang="en-US" sz="2400" kern="100" dirty="0">
                <a:latin typeface="Times New Roman" panose="02020603050405020304" pitchFamily="18" charset="0"/>
                <a:ea typeface="Malgun Gothic" panose="020B0503020000020004" pitchFamily="34" charset="-127"/>
                <a:cs typeface="Times New Roman" panose="02020603050405020304" pitchFamily="18" charset="0"/>
              </a:rPr>
              <a:t>.</a:t>
            </a:r>
            <a:endParaRPr lang="ru-RU" sz="1600" kern="100" dirty="0">
              <a:effectLst/>
              <a:latin typeface="Times New Roman" panose="02020603050405020304" pitchFamily="18" charset="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3517967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2312" y="393701"/>
            <a:ext cx="10923588" cy="1092200"/>
          </a:xfrm>
        </p:spPr>
        <p:txBody>
          <a:bodyPr>
            <a:normAutofit fontScale="92500" lnSpcReduction="10000"/>
          </a:bodyPr>
          <a:lstStyle/>
          <a:p>
            <a:r>
              <a:rPr lang="en-US" b="1" dirty="0"/>
              <a:t>. </a:t>
            </a:r>
            <a:r>
              <a:rPr lang="en-US" b="1" dirty="0" err="1"/>
              <a:t>Dizel</a:t>
            </a:r>
            <a:r>
              <a:rPr lang="en-US" b="1" dirty="0"/>
              <a:t> </a:t>
            </a:r>
            <a:r>
              <a:rPr lang="en-US" b="1" dirty="0" err="1"/>
              <a:t>yoqilg’isini</a:t>
            </a:r>
            <a:r>
              <a:rPr lang="en-US" b="1" dirty="0"/>
              <a:t> </a:t>
            </a:r>
            <a:r>
              <a:rPr lang="en-US" b="1" dirty="0" err="1"/>
              <a:t>purkash</a:t>
            </a:r>
            <a:r>
              <a:rPr lang="en-US" b="1" dirty="0"/>
              <a:t> </a:t>
            </a:r>
            <a:r>
              <a:rPr lang="en-US" b="1" dirty="0" err="1"/>
              <a:t>tizimini</a:t>
            </a:r>
            <a:r>
              <a:rPr lang="en-US" b="1" dirty="0"/>
              <a:t> </a:t>
            </a:r>
            <a:r>
              <a:rPr lang="en-US" b="1" dirty="0" err="1"/>
              <a:t>kichik</a:t>
            </a:r>
            <a:r>
              <a:rPr lang="en-US" b="1" dirty="0"/>
              <a:t> </a:t>
            </a:r>
            <a:r>
              <a:rPr lang="en-US" b="1" dirty="0" err="1"/>
              <a:t>bo’limlari</a:t>
            </a:r>
            <a:endParaRPr lang="ru-RU" dirty="0"/>
          </a:p>
          <a:p>
            <a:r>
              <a:rPr lang="en-US" dirty="0" err="1"/>
              <a:t>Dizel</a:t>
            </a:r>
            <a:r>
              <a:rPr lang="en-US" dirty="0"/>
              <a:t> </a:t>
            </a:r>
            <a:r>
              <a:rPr lang="en-US" dirty="0" err="1"/>
              <a:t>yoqilg’isini</a:t>
            </a:r>
            <a:r>
              <a:rPr lang="en-US" dirty="0"/>
              <a:t> </a:t>
            </a:r>
            <a:r>
              <a:rPr lang="en-US" dirty="0" err="1"/>
              <a:t>purkash</a:t>
            </a:r>
            <a:r>
              <a:rPr lang="en-US" dirty="0"/>
              <a:t> </a:t>
            </a:r>
            <a:r>
              <a:rPr lang="en-US" dirty="0" err="1"/>
              <a:t>tizimining</a:t>
            </a:r>
            <a:r>
              <a:rPr lang="en-US" dirty="0"/>
              <a:t> past </a:t>
            </a:r>
            <a:r>
              <a:rPr lang="en-US" dirty="0" err="1"/>
              <a:t>bosimi</a:t>
            </a:r>
            <a:r>
              <a:rPr lang="en-US" dirty="0"/>
              <a:t> </a:t>
            </a:r>
            <a:r>
              <a:rPr lang="en-US" dirty="0" err="1"/>
              <a:t>va</a:t>
            </a:r>
            <a:r>
              <a:rPr lang="en-US" dirty="0"/>
              <a:t> </a:t>
            </a:r>
            <a:r>
              <a:rPr lang="en-US" dirty="0" err="1"/>
              <a:t>yuqori</a:t>
            </a:r>
            <a:r>
              <a:rPr lang="en-US" dirty="0"/>
              <a:t> </a:t>
            </a:r>
            <a:r>
              <a:rPr lang="en-US" dirty="0" err="1"/>
              <a:t>bosimli</a:t>
            </a:r>
            <a:r>
              <a:rPr lang="en-US" dirty="0"/>
              <a:t> </a:t>
            </a:r>
            <a:r>
              <a:rPr lang="en-US" dirty="0" err="1"/>
              <a:t>yoqilg’ini</a:t>
            </a:r>
            <a:r>
              <a:rPr lang="en-US" dirty="0"/>
              <a:t> </a:t>
            </a:r>
            <a:r>
              <a:rPr lang="en-US" dirty="0" err="1"/>
              <a:t>yetkazib</a:t>
            </a:r>
            <a:r>
              <a:rPr lang="en-US" dirty="0"/>
              <a:t> </a:t>
            </a:r>
            <a:r>
              <a:rPr lang="en-US" dirty="0" err="1"/>
              <a:t>berish</a:t>
            </a:r>
            <a:r>
              <a:rPr lang="en-US" dirty="0"/>
              <a:t> </a:t>
            </a:r>
            <a:r>
              <a:rPr lang="en-US" dirty="0" err="1"/>
              <a:t>usuli</a:t>
            </a:r>
            <a:r>
              <a:rPr lang="en-US" dirty="0"/>
              <a:t> </a:t>
            </a:r>
            <a:r>
              <a:rPr lang="en-US" dirty="0" err="1"/>
              <a:t>qo’llaniladi</a:t>
            </a:r>
            <a:r>
              <a:rPr lang="en-US" dirty="0"/>
              <a:t>. </a:t>
            </a:r>
            <a:endParaRPr lang="ru-RU" dirty="0"/>
          </a:p>
          <a:p>
            <a:endParaRPr lang="ru-RU" dirty="0"/>
          </a:p>
        </p:txBody>
      </p:sp>
      <p:pic>
        <p:nvPicPr>
          <p:cNvPr id="4098" name="그림 72" descr="Slide5"/>
          <p:cNvPicPr>
            <a:picLocks noChangeAspect="1" noChangeArrowheads="1"/>
          </p:cNvPicPr>
          <p:nvPr/>
        </p:nvPicPr>
        <p:blipFill>
          <a:blip r:embed="rId2">
            <a:extLst>
              <a:ext uri="{28A0092B-C50C-407E-A947-70E740481C1C}">
                <a14:useLocalDpi xmlns:a14="http://schemas.microsoft.com/office/drawing/2010/main" val="0"/>
              </a:ext>
            </a:extLst>
          </a:blip>
          <a:srcRect l="2544" t="12695" r="1266"/>
          <a:stretch>
            <a:fillRect/>
          </a:stretch>
        </p:blipFill>
        <p:spPr bwMode="auto">
          <a:xfrm>
            <a:off x="601662" y="1485901"/>
            <a:ext cx="11247438" cy="515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8685413" y="6119159"/>
            <a:ext cx="3163687" cy="384657"/>
          </a:xfrm>
          <a:prstGeom prst="rect">
            <a:avLst/>
          </a:prstGeom>
        </p:spPr>
        <p:txBody>
          <a:bodyPr wrap="none">
            <a:spAutoFit/>
          </a:bodyPr>
          <a:lstStyle/>
          <a:p>
            <a:pPr marR="28575" indent="540385" algn="ctr">
              <a:lnSpc>
                <a:spcPct val="115000"/>
              </a:lnSpc>
            </a:pPr>
            <a:r>
              <a:rPr lang="en-US" b="1" i="1" u="sng" kern="100" dirty="0" err="1">
                <a:solidFill>
                  <a:schemeClr val="accent2">
                    <a:lumMod val="75000"/>
                  </a:schemeClr>
                </a:solidFill>
                <a:latin typeface="Times New Roman" panose="02020603050405020304" pitchFamily="18" charset="0"/>
                <a:ea typeface="Malgun Gothic" panose="020B0503020000020004" pitchFamily="34" charset="-127"/>
                <a:cs typeface="Times New Roman" panose="02020603050405020304" pitchFamily="18" charset="0"/>
              </a:rPr>
              <a:t>Dizelning</a:t>
            </a:r>
            <a:r>
              <a:rPr lang="en-US" b="1" i="1" u="sng" kern="100" dirty="0">
                <a:solidFill>
                  <a:schemeClr val="accent2">
                    <a:lumMod val="75000"/>
                  </a:schemeClr>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b="1" i="1" u="sng" kern="100" dirty="0" err="1">
                <a:solidFill>
                  <a:schemeClr val="accent2">
                    <a:lumMod val="75000"/>
                  </a:schemeClr>
                </a:solidFill>
                <a:latin typeface="Times New Roman" panose="02020603050405020304" pitchFamily="18" charset="0"/>
                <a:ea typeface="Malgun Gothic" panose="020B0503020000020004" pitchFamily="34" charset="-127"/>
                <a:cs typeface="Times New Roman" panose="02020603050405020304" pitchFamily="18" charset="0"/>
              </a:rPr>
              <a:t>purkash</a:t>
            </a:r>
            <a:r>
              <a:rPr lang="en-US" b="1" i="1" u="sng" kern="100" dirty="0">
                <a:solidFill>
                  <a:schemeClr val="accent2">
                    <a:lumMod val="75000"/>
                  </a:schemeClr>
                </a:solidFill>
                <a:latin typeface="Times New Roman" panose="02020603050405020304" pitchFamily="18" charset="0"/>
                <a:ea typeface="Malgun Gothic" panose="020B0503020000020004" pitchFamily="34" charset="-127"/>
                <a:cs typeface="Times New Roman" panose="02020603050405020304" pitchFamily="18" charset="0"/>
              </a:rPr>
              <a:t> </a:t>
            </a:r>
            <a:r>
              <a:rPr lang="en-US" b="1" i="1" u="sng" kern="100" dirty="0" err="1">
                <a:solidFill>
                  <a:schemeClr val="accent2">
                    <a:lumMod val="75000"/>
                  </a:schemeClr>
                </a:solidFill>
                <a:latin typeface="Times New Roman" panose="02020603050405020304" pitchFamily="18" charset="0"/>
                <a:ea typeface="Malgun Gothic" panose="020B0503020000020004" pitchFamily="34" charset="-127"/>
                <a:cs typeface="Times New Roman" panose="02020603050405020304" pitchFamily="18" charset="0"/>
              </a:rPr>
              <a:t>tizimi</a:t>
            </a:r>
            <a:r>
              <a:rPr lang="en-US" b="1" i="1" u="sng" kern="100" dirty="0">
                <a:solidFill>
                  <a:schemeClr val="accent2">
                    <a:lumMod val="75000"/>
                  </a:schemeClr>
                </a:solidFill>
                <a:latin typeface="Times New Roman" panose="02020603050405020304" pitchFamily="18" charset="0"/>
                <a:ea typeface="Malgun Gothic" panose="020B0503020000020004" pitchFamily="34" charset="-127"/>
                <a:cs typeface="Times New Roman" panose="02020603050405020304" pitchFamily="18" charset="0"/>
              </a:rPr>
              <a:t>.</a:t>
            </a:r>
            <a:endParaRPr lang="ru-RU" sz="1200" b="1" u="sng" kern="100" dirty="0">
              <a:solidFill>
                <a:schemeClr val="accent2">
                  <a:lumMod val="75000"/>
                </a:schemeClr>
              </a:solidFill>
              <a:effectLst/>
              <a:latin typeface="Malgun Gothic" panose="020B0503020000020004" pitchFamily="34" charset="-127"/>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718898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1112" y="-275168"/>
            <a:ext cx="8534400" cy="1507067"/>
          </a:xfrm>
        </p:spPr>
        <p:txBody>
          <a:bodyPr/>
          <a:lstStyle/>
          <a:p>
            <a:r>
              <a:rPr lang="en-US" b="1" dirty="0" err="1"/>
              <a:t>Yoqilg’i</a:t>
            </a:r>
            <a:r>
              <a:rPr lang="en-US" b="1" dirty="0"/>
              <a:t> </a:t>
            </a:r>
            <a:r>
              <a:rPr lang="en-US" b="1" dirty="0" err="1"/>
              <a:t>filtri</a:t>
            </a:r>
            <a:r>
              <a:rPr lang="en-US" b="1" dirty="0"/>
              <a:t> </a:t>
            </a:r>
            <a:r>
              <a:rPr lang="en-US" b="1" dirty="0" err="1"/>
              <a:t>va</a:t>
            </a:r>
            <a:r>
              <a:rPr lang="en-US" b="1" dirty="0"/>
              <a:t> </a:t>
            </a:r>
            <a:r>
              <a:rPr lang="en-US" b="1" dirty="0" err="1"/>
              <a:t>suv</a:t>
            </a:r>
            <a:r>
              <a:rPr lang="en-US" b="1" dirty="0"/>
              <a:t> </a:t>
            </a:r>
            <a:r>
              <a:rPr lang="en-US" b="1" dirty="0" err="1"/>
              <a:t>separatori</a:t>
            </a:r>
            <a:endParaRPr lang="ru-RU" dirty="0"/>
          </a:p>
        </p:txBody>
      </p:sp>
      <p:pic>
        <p:nvPicPr>
          <p:cNvPr id="5122" name="그림 71" descr="Slide6"/>
          <p:cNvPicPr>
            <a:picLocks noChangeAspect="1" noChangeArrowheads="1"/>
          </p:cNvPicPr>
          <p:nvPr/>
        </p:nvPicPr>
        <p:blipFill>
          <a:blip r:embed="rId2">
            <a:extLst>
              <a:ext uri="{28A0092B-C50C-407E-A947-70E740481C1C}">
                <a14:useLocalDpi xmlns:a14="http://schemas.microsoft.com/office/drawing/2010/main" val="0"/>
              </a:ext>
            </a:extLst>
          </a:blip>
          <a:srcRect t="14740"/>
          <a:stretch>
            <a:fillRect/>
          </a:stretch>
        </p:blipFill>
        <p:spPr bwMode="auto">
          <a:xfrm>
            <a:off x="510381" y="776995"/>
            <a:ext cx="11526837" cy="3999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4272082" y="4776233"/>
            <a:ext cx="3093796" cy="369332"/>
          </a:xfrm>
          <a:prstGeom prst="rect">
            <a:avLst/>
          </a:prstGeom>
        </p:spPr>
        <p:txBody>
          <a:bodyPr wrap="none">
            <a:spAutoFit/>
          </a:bodyPr>
          <a:lstStyle/>
          <a:p>
            <a:r>
              <a:rPr lang="en-US" i="1" kern="100" dirty="0" err="1">
                <a:solidFill>
                  <a:srgbClr val="FFC000"/>
                </a:solidFill>
                <a:latin typeface="Times New Roman" panose="02020603050405020304" pitchFamily="18" charset="0"/>
                <a:ea typeface="Malgun Gothic" panose="020B0503020000020004" pitchFamily="34" charset="-127"/>
              </a:rPr>
              <a:t>Yoqilg’i</a:t>
            </a:r>
            <a:r>
              <a:rPr lang="en-US" i="1" kern="100" dirty="0">
                <a:solidFill>
                  <a:srgbClr val="FFC000"/>
                </a:solidFill>
                <a:latin typeface="Times New Roman" panose="02020603050405020304" pitchFamily="18" charset="0"/>
                <a:ea typeface="Malgun Gothic" panose="020B0503020000020004" pitchFamily="34" charset="-127"/>
              </a:rPr>
              <a:t> </a:t>
            </a:r>
            <a:r>
              <a:rPr lang="en-US" i="1" kern="100" dirty="0" err="1">
                <a:solidFill>
                  <a:srgbClr val="FFC000"/>
                </a:solidFill>
                <a:latin typeface="Times New Roman" panose="02020603050405020304" pitchFamily="18" charset="0"/>
                <a:ea typeface="Malgun Gothic" panose="020B0503020000020004" pitchFamily="34" charset="-127"/>
              </a:rPr>
              <a:t>filtri</a:t>
            </a:r>
            <a:r>
              <a:rPr lang="en-US" i="1" kern="100" dirty="0">
                <a:solidFill>
                  <a:srgbClr val="FFC000"/>
                </a:solidFill>
                <a:latin typeface="Times New Roman" panose="02020603050405020304" pitchFamily="18" charset="0"/>
                <a:ea typeface="Malgun Gothic" panose="020B0503020000020004" pitchFamily="34" charset="-127"/>
              </a:rPr>
              <a:t> </a:t>
            </a:r>
            <a:r>
              <a:rPr lang="en-US" i="1" kern="100" dirty="0" err="1">
                <a:solidFill>
                  <a:srgbClr val="FFC000"/>
                </a:solidFill>
                <a:latin typeface="Times New Roman" panose="02020603050405020304" pitchFamily="18" charset="0"/>
                <a:ea typeface="Malgun Gothic" panose="020B0503020000020004" pitchFamily="34" charset="-127"/>
              </a:rPr>
              <a:t>va</a:t>
            </a:r>
            <a:r>
              <a:rPr lang="en-US" i="1" kern="100" dirty="0">
                <a:solidFill>
                  <a:srgbClr val="FFC000"/>
                </a:solidFill>
                <a:latin typeface="Times New Roman" panose="02020603050405020304" pitchFamily="18" charset="0"/>
                <a:ea typeface="Malgun Gothic" panose="020B0503020000020004" pitchFamily="34" charset="-127"/>
              </a:rPr>
              <a:t> </a:t>
            </a:r>
            <a:r>
              <a:rPr lang="en-US" i="1" kern="100" dirty="0" err="1">
                <a:solidFill>
                  <a:srgbClr val="FFC000"/>
                </a:solidFill>
                <a:latin typeface="Times New Roman" panose="02020603050405020304" pitchFamily="18" charset="0"/>
                <a:ea typeface="Malgun Gothic" panose="020B0503020000020004" pitchFamily="34" charset="-127"/>
              </a:rPr>
              <a:t>suv</a:t>
            </a:r>
            <a:r>
              <a:rPr lang="en-US" i="1" kern="100" dirty="0">
                <a:solidFill>
                  <a:srgbClr val="FFC000"/>
                </a:solidFill>
                <a:latin typeface="Times New Roman" panose="02020603050405020304" pitchFamily="18" charset="0"/>
                <a:ea typeface="Malgun Gothic" panose="020B0503020000020004" pitchFamily="34" charset="-127"/>
              </a:rPr>
              <a:t> </a:t>
            </a:r>
            <a:r>
              <a:rPr lang="en-US" i="1" kern="100" dirty="0" err="1">
                <a:solidFill>
                  <a:srgbClr val="FFC000"/>
                </a:solidFill>
                <a:latin typeface="Times New Roman" panose="02020603050405020304" pitchFamily="18" charset="0"/>
                <a:ea typeface="Malgun Gothic" panose="020B0503020000020004" pitchFamily="34" charset="-127"/>
              </a:rPr>
              <a:t>separatori</a:t>
            </a:r>
            <a:r>
              <a:rPr lang="en-US" i="1" kern="100" dirty="0">
                <a:latin typeface="Times New Roman" panose="02020603050405020304" pitchFamily="18" charset="0"/>
                <a:ea typeface="Malgun Gothic" panose="020B0503020000020004" pitchFamily="34" charset="-127"/>
              </a:rPr>
              <a:t>.</a:t>
            </a:r>
            <a:endParaRPr lang="ru-RU" dirty="0"/>
          </a:p>
        </p:txBody>
      </p:sp>
      <p:sp>
        <p:nvSpPr>
          <p:cNvPr id="5" name="Прямоугольник 4"/>
          <p:cNvSpPr/>
          <p:nvPr/>
        </p:nvSpPr>
        <p:spPr>
          <a:xfrm>
            <a:off x="355600" y="5079828"/>
            <a:ext cx="11836400" cy="1685077"/>
          </a:xfrm>
          <a:prstGeom prst="rect">
            <a:avLst/>
          </a:prstGeom>
        </p:spPr>
        <p:txBody>
          <a:bodyPr wrap="square">
            <a:spAutoFit/>
          </a:bodyPr>
          <a:lstStyle/>
          <a:p>
            <a:pPr marR="28575" indent="540385" algn="just">
              <a:lnSpc>
                <a:spcPct val="115000"/>
              </a:lnSpc>
            </a:pP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Yoqilg’i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ifloslanishi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purkash</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tizimini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ishdan</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chiqarishga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olib</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kelishi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mumkin</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Shuning</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uchun</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konkret</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bir</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purkash</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tizimi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talablaridan</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kelib</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chiqib</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maxsusu</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shu</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tizim</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uchun</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mos</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yoqilg’i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filtridan</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foydalanish</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talab</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etiladi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aks</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holda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nuqsonsiz</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ishlash</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va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uzoq</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xizmat</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muddati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kafolatlana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olmaydi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Dizel</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yoqilg’isi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tarkibida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suv</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bog’liq</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shaklda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eritma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yoki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erkin</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shaklda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harorat</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o’zgarishi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hisobiga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suv</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kondensiyasi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mavjud</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bo’lishi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mumkin</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Agar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bu</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suv</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purkash</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tizimiga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tushib</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qolsa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korroziya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natijasida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tizimni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zararlanishiga</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olib</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kern="100" dirty="0" err="1">
                <a:latin typeface="Times New Roman" panose="02020603050405020304" pitchFamily="18" charset="0"/>
                <a:ea typeface="Malgun Gothic" panose="020B0503020000020004" pitchFamily="34" charset="-127"/>
                <a:cs typeface="Times New Roman" panose="02020603050405020304" pitchFamily="18" charset="0"/>
              </a:rPr>
              <a:t>keladi</a:t>
            </a:r>
            <a:r>
              <a:rPr lang="en-US" kern="100" dirty="0">
                <a:latin typeface="Times New Roman" panose="02020603050405020304" pitchFamily="18" charset="0"/>
                <a:ea typeface="Malgun Gothic" panose="020B0503020000020004" pitchFamily="34" charset="-127"/>
                <a:cs typeface="Times New Roman" panose="02020603050405020304" pitchFamily="18" charset="0"/>
              </a:rPr>
              <a:t>. </a:t>
            </a:r>
            <a:endParaRPr lang="ru-RU" sz="120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1506174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2212" y="2429932"/>
            <a:ext cx="8534400" cy="1507067"/>
          </a:xfrm>
        </p:spPr>
        <p:txBody>
          <a:bodyPr>
            <a:normAutofit/>
          </a:bodyPr>
          <a:lstStyle/>
          <a:p>
            <a:r>
              <a:rPr lang="en-US" sz="4400" smtClean="0">
                <a:solidFill>
                  <a:srgbClr val="FFFF00"/>
                </a:solidFill>
              </a:rPr>
              <a:t>E’tiboringiz</a:t>
            </a:r>
            <a:r>
              <a:rPr lang="en-US" sz="4400" dirty="0" smtClean="0">
                <a:solidFill>
                  <a:srgbClr val="FFFF00"/>
                </a:solidFill>
              </a:rPr>
              <a:t> </a:t>
            </a:r>
            <a:r>
              <a:rPr lang="en-US" sz="4400" dirty="0" err="1" smtClean="0">
                <a:solidFill>
                  <a:srgbClr val="FFFF00"/>
                </a:solidFill>
              </a:rPr>
              <a:t>uchun</a:t>
            </a:r>
            <a:r>
              <a:rPr lang="en-US" sz="4400" dirty="0" smtClean="0">
                <a:solidFill>
                  <a:srgbClr val="FFFF00"/>
                </a:solidFill>
              </a:rPr>
              <a:t> </a:t>
            </a:r>
            <a:r>
              <a:rPr lang="en-US" sz="4400" dirty="0" err="1" smtClean="0">
                <a:solidFill>
                  <a:srgbClr val="FFFF00"/>
                </a:solidFill>
              </a:rPr>
              <a:t>raxmat</a:t>
            </a:r>
            <a:endParaRPr lang="ru-RU" sz="4400" dirty="0">
              <a:solidFill>
                <a:srgbClr val="FFFF00"/>
              </a:solidFill>
            </a:endParaRPr>
          </a:p>
        </p:txBody>
      </p:sp>
    </p:spTree>
    <p:extLst>
      <p:ext uri="{BB962C8B-B14F-4D97-AF65-F5344CB8AC3E}">
        <p14:creationId xmlns:p14="http://schemas.microsoft.com/office/powerpoint/2010/main" val="1442107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4105</TotalTime>
  <Words>560</Words>
  <Application>Microsoft Office PowerPoint</Application>
  <PresentationFormat>Произвольный</PresentationFormat>
  <Paragraphs>25</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Сектор</vt:lpstr>
      <vt:lpstr>DIZEL DVIGATELI  Dizel va benzin dvigatellari o’rtasidagi farqlar </vt:lpstr>
      <vt:lpstr>Yonish jarayoni asoslari </vt:lpstr>
      <vt:lpstr>Презентация PowerPoint</vt:lpstr>
      <vt:lpstr>Aralashma tarkibi ta’siri dizel yoqilg’isi yonganda juda ko’p yonish qoldiqlari hosil bo’ladi. Bu reaksiya reaksiya mahsulotlari dvigatel konstruksiyasiga, purkash tizimiga dvigatel quvvatiga va ishchi yuklashishlarga bog’liq. Birinchi navbatda suv (H2O) va zaryadsiz is gazi (CO2) yig’iladi. </vt:lpstr>
      <vt:lpstr>Презентация PowerPoint</vt:lpstr>
      <vt:lpstr>Презентация PowerPoint</vt:lpstr>
      <vt:lpstr>Yoqilg’i filtri va suv separatori</vt:lpstr>
      <vt:lpstr>E’tiboringiz uchun raxmat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DIZEL DVIGATELI 3.1. Dizel va benzin dvigatellari o’rtasidagi farqlar </dc:title>
  <dc:creator>Пользователь</dc:creator>
  <cp:lastModifiedBy>Zufar</cp:lastModifiedBy>
  <cp:revision>12</cp:revision>
  <dcterms:created xsi:type="dcterms:W3CDTF">2021-10-15T07:37:11Z</dcterms:created>
  <dcterms:modified xsi:type="dcterms:W3CDTF">2023-07-01T14:59:36Z</dcterms:modified>
</cp:coreProperties>
</file>