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60" d="100"/>
          <a:sy n="60" d="100"/>
        </p:scale>
        <p:origin x="-72" y="-107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2F5F1DFC-B287-446E-B6CD-D2E583F2F7DD}" type="datetimeFigureOut">
              <a:rPr lang="ru-RU" smtClean="0"/>
              <a:t>11.07.2023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D6D670D-BA54-4881-B4E3-E1E53610169B}" type="slidenum">
              <a:rPr lang="ru-RU" smtClean="0"/>
              <a:t>‹#›</a:t>
            </a:fld>
            <a:endParaRPr lang="ru-RU"/>
          </a:p>
        </p:txBody>
      </p:sp>
    </p:spTree>
    <p:extLst>
      <p:ext uri="{BB962C8B-B14F-4D97-AF65-F5344CB8AC3E}">
        <p14:creationId xmlns:p14="http://schemas.microsoft.com/office/powerpoint/2010/main" val="2443408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2F5F1DFC-B287-446E-B6CD-D2E583F2F7DD}" type="datetimeFigureOut">
              <a:rPr lang="ru-RU" smtClean="0"/>
              <a:t>11.07.2023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D6D670D-BA54-4881-B4E3-E1E53610169B}" type="slidenum">
              <a:rPr lang="ru-RU" smtClean="0"/>
              <a:t>‹#›</a:t>
            </a:fld>
            <a:endParaRPr lang="ru-RU"/>
          </a:p>
        </p:txBody>
      </p:sp>
    </p:spTree>
    <p:extLst>
      <p:ext uri="{BB962C8B-B14F-4D97-AF65-F5344CB8AC3E}">
        <p14:creationId xmlns:p14="http://schemas.microsoft.com/office/powerpoint/2010/main" val="8158135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2F5F1DFC-B287-446E-B6CD-D2E583F2F7DD}" type="datetimeFigureOut">
              <a:rPr lang="ru-RU" smtClean="0"/>
              <a:t>11.07.2023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D6D670D-BA54-4881-B4E3-E1E53610169B}" type="slidenum">
              <a:rPr lang="ru-RU" smtClean="0"/>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980380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2F5F1DFC-B287-446E-B6CD-D2E583F2F7DD}" type="datetimeFigureOut">
              <a:rPr lang="ru-RU" smtClean="0"/>
              <a:t>11.07.2023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D6D670D-BA54-4881-B4E3-E1E53610169B}" type="slidenum">
              <a:rPr lang="ru-RU" smtClean="0"/>
              <a:t>‹#›</a:t>
            </a:fld>
            <a:endParaRPr lang="ru-RU"/>
          </a:p>
        </p:txBody>
      </p:sp>
    </p:spTree>
    <p:extLst>
      <p:ext uri="{BB962C8B-B14F-4D97-AF65-F5344CB8AC3E}">
        <p14:creationId xmlns:p14="http://schemas.microsoft.com/office/powerpoint/2010/main" val="3513573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2F5F1DFC-B287-446E-B6CD-D2E583F2F7DD}" type="datetimeFigureOut">
              <a:rPr lang="ru-RU" smtClean="0"/>
              <a:t>11.07.2023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D6D670D-BA54-4881-B4E3-E1E53610169B}"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169635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2F5F1DFC-B287-446E-B6CD-D2E583F2F7DD}" type="datetimeFigureOut">
              <a:rPr lang="ru-RU" smtClean="0"/>
              <a:t>11.07.2023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D6D670D-BA54-4881-B4E3-E1E53610169B}" type="slidenum">
              <a:rPr lang="ru-RU" smtClean="0"/>
              <a:t>‹#›</a:t>
            </a:fld>
            <a:endParaRPr lang="ru-RU"/>
          </a:p>
        </p:txBody>
      </p:sp>
    </p:spTree>
    <p:extLst>
      <p:ext uri="{BB962C8B-B14F-4D97-AF65-F5344CB8AC3E}">
        <p14:creationId xmlns:p14="http://schemas.microsoft.com/office/powerpoint/2010/main" val="41245052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2F5F1DFC-B287-446E-B6CD-D2E583F2F7DD}" type="datetimeFigureOut">
              <a:rPr lang="ru-RU" smtClean="0"/>
              <a:t>11.07.2023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D6D670D-BA54-4881-B4E3-E1E53610169B}" type="slidenum">
              <a:rPr lang="ru-RU" smtClean="0"/>
              <a:t>‹#›</a:t>
            </a:fld>
            <a:endParaRPr lang="ru-RU"/>
          </a:p>
        </p:txBody>
      </p:sp>
    </p:spTree>
    <p:extLst>
      <p:ext uri="{BB962C8B-B14F-4D97-AF65-F5344CB8AC3E}">
        <p14:creationId xmlns:p14="http://schemas.microsoft.com/office/powerpoint/2010/main" val="21666562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2F5F1DFC-B287-446E-B6CD-D2E583F2F7DD}" type="datetimeFigureOut">
              <a:rPr lang="ru-RU" smtClean="0"/>
              <a:t>11.07.2023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D6D670D-BA54-4881-B4E3-E1E53610169B}" type="slidenum">
              <a:rPr lang="ru-RU" smtClean="0"/>
              <a:t>‹#›</a:t>
            </a:fld>
            <a:endParaRPr lang="ru-RU"/>
          </a:p>
        </p:txBody>
      </p:sp>
    </p:spTree>
    <p:extLst>
      <p:ext uri="{BB962C8B-B14F-4D97-AF65-F5344CB8AC3E}">
        <p14:creationId xmlns:p14="http://schemas.microsoft.com/office/powerpoint/2010/main" val="16397822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2F5F1DFC-B287-446E-B6CD-D2E583F2F7DD}" type="datetimeFigureOut">
              <a:rPr lang="ru-RU" smtClean="0"/>
              <a:t>11.07.2023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D6D670D-BA54-4881-B4E3-E1E53610169B}" type="slidenum">
              <a:rPr lang="ru-RU" smtClean="0"/>
              <a:t>‹#›</a:t>
            </a:fld>
            <a:endParaRPr lang="ru-RU"/>
          </a:p>
        </p:txBody>
      </p:sp>
    </p:spTree>
    <p:extLst>
      <p:ext uri="{BB962C8B-B14F-4D97-AF65-F5344CB8AC3E}">
        <p14:creationId xmlns:p14="http://schemas.microsoft.com/office/powerpoint/2010/main" val="564077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2F5F1DFC-B287-446E-B6CD-D2E583F2F7DD}" type="datetimeFigureOut">
              <a:rPr lang="ru-RU" smtClean="0"/>
              <a:t>11.07.2023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D6D670D-BA54-4881-B4E3-E1E53610169B}" type="slidenum">
              <a:rPr lang="ru-RU" smtClean="0"/>
              <a:t>‹#›</a:t>
            </a:fld>
            <a:endParaRPr lang="ru-RU"/>
          </a:p>
        </p:txBody>
      </p:sp>
    </p:spTree>
    <p:extLst>
      <p:ext uri="{BB962C8B-B14F-4D97-AF65-F5344CB8AC3E}">
        <p14:creationId xmlns:p14="http://schemas.microsoft.com/office/powerpoint/2010/main" val="346362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2F5F1DFC-B287-446E-B6CD-D2E583F2F7DD}" type="datetimeFigureOut">
              <a:rPr lang="ru-RU" smtClean="0"/>
              <a:t>11.07.2023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DD6D670D-BA54-4881-B4E3-E1E53610169B}" type="slidenum">
              <a:rPr lang="ru-RU" smtClean="0"/>
              <a:t>‹#›</a:t>
            </a:fld>
            <a:endParaRPr lang="ru-RU"/>
          </a:p>
        </p:txBody>
      </p:sp>
    </p:spTree>
    <p:extLst>
      <p:ext uri="{BB962C8B-B14F-4D97-AF65-F5344CB8AC3E}">
        <p14:creationId xmlns:p14="http://schemas.microsoft.com/office/powerpoint/2010/main" val="39896706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2F5F1DFC-B287-446E-B6CD-D2E583F2F7DD}" type="datetimeFigureOut">
              <a:rPr lang="ru-RU" smtClean="0"/>
              <a:t>11.07.2023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DD6D670D-BA54-4881-B4E3-E1E53610169B}" type="slidenum">
              <a:rPr lang="ru-RU" smtClean="0"/>
              <a:t>‹#›</a:t>
            </a:fld>
            <a:endParaRPr lang="ru-RU"/>
          </a:p>
        </p:txBody>
      </p:sp>
    </p:spTree>
    <p:extLst>
      <p:ext uri="{BB962C8B-B14F-4D97-AF65-F5344CB8AC3E}">
        <p14:creationId xmlns:p14="http://schemas.microsoft.com/office/powerpoint/2010/main" val="36829593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2F5F1DFC-B287-446E-B6CD-D2E583F2F7DD}" type="datetimeFigureOut">
              <a:rPr lang="ru-RU" smtClean="0"/>
              <a:t>11.07.2023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DD6D670D-BA54-4881-B4E3-E1E53610169B}" type="slidenum">
              <a:rPr lang="ru-RU" smtClean="0"/>
              <a:t>‹#›</a:t>
            </a:fld>
            <a:endParaRPr lang="ru-RU"/>
          </a:p>
        </p:txBody>
      </p:sp>
    </p:spTree>
    <p:extLst>
      <p:ext uri="{BB962C8B-B14F-4D97-AF65-F5344CB8AC3E}">
        <p14:creationId xmlns:p14="http://schemas.microsoft.com/office/powerpoint/2010/main" val="29530503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5F1DFC-B287-446E-B6CD-D2E583F2F7DD}" type="datetimeFigureOut">
              <a:rPr lang="ru-RU" smtClean="0"/>
              <a:t>11.07.2023</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DD6D670D-BA54-4881-B4E3-E1E53610169B}" type="slidenum">
              <a:rPr lang="ru-RU" smtClean="0"/>
              <a:t>‹#›</a:t>
            </a:fld>
            <a:endParaRPr lang="ru-RU"/>
          </a:p>
        </p:txBody>
      </p:sp>
    </p:spTree>
    <p:extLst>
      <p:ext uri="{BB962C8B-B14F-4D97-AF65-F5344CB8AC3E}">
        <p14:creationId xmlns:p14="http://schemas.microsoft.com/office/powerpoint/2010/main" val="20862634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2F5F1DFC-B287-446E-B6CD-D2E583F2F7DD}" type="datetimeFigureOut">
              <a:rPr lang="ru-RU" smtClean="0"/>
              <a:t>11.07.2023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DD6D670D-BA54-4881-B4E3-E1E53610169B}" type="slidenum">
              <a:rPr lang="ru-RU" smtClean="0"/>
              <a:t>‹#›</a:t>
            </a:fld>
            <a:endParaRPr lang="ru-RU"/>
          </a:p>
        </p:txBody>
      </p:sp>
    </p:spTree>
    <p:extLst>
      <p:ext uri="{BB962C8B-B14F-4D97-AF65-F5344CB8AC3E}">
        <p14:creationId xmlns:p14="http://schemas.microsoft.com/office/powerpoint/2010/main" val="17952146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2F5F1DFC-B287-446E-B6CD-D2E583F2F7DD}" type="datetimeFigureOut">
              <a:rPr lang="ru-RU" smtClean="0"/>
              <a:t>11.07.2023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DD6D670D-BA54-4881-B4E3-E1E53610169B}" type="slidenum">
              <a:rPr lang="ru-RU" smtClean="0"/>
              <a:t>‹#›</a:t>
            </a:fld>
            <a:endParaRPr lang="ru-RU"/>
          </a:p>
        </p:txBody>
      </p:sp>
    </p:spTree>
    <p:extLst>
      <p:ext uri="{BB962C8B-B14F-4D97-AF65-F5344CB8AC3E}">
        <p14:creationId xmlns:p14="http://schemas.microsoft.com/office/powerpoint/2010/main" val="36586107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F5F1DFC-B287-446E-B6CD-D2E583F2F7DD}" type="datetimeFigureOut">
              <a:rPr lang="ru-RU" smtClean="0"/>
              <a:t>11.07.2023</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D6D670D-BA54-4881-B4E3-E1E53610169B}" type="slidenum">
              <a:rPr lang="ru-RU" smtClean="0"/>
              <a:t>‹#›</a:t>
            </a:fld>
            <a:endParaRPr lang="ru-RU"/>
          </a:p>
        </p:txBody>
      </p:sp>
    </p:spTree>
    <p:extLst>
      <p:ext uri="{BB962C8B-B14F-4D97-AF65-F5344CB8AC3E}">
        <p14:creationId xmlns:p14="http://schemas.microsoft.com/office/powerpoint/2010/main" val="2955999988"/>
      </p:ext>
    </p:extLst>
  </p:cSld>
  <p:clrMap bg1="dk1" tx1="lt1" bg2="dk2" tx2="lt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21102" y="498096"/>
            <a:ext cx="9911751" cy="769987"/>
          </a:xfrm>
        </p:spPr>
        <p:txBody>
          <a:bodyPr/>
          <a:lstStyle/>
          <a:p>
            <a:pPr algn="ctr"/>
            <a:r>
              <a:rPr lang="en-US" sz="3600" b="1" dirty="0" err="1"/>
              <a:t>Bir</a:t>
            </a:r>
            <a:r>
              <a:rPr lang="en-US" sz="3600" b="1" dirty="0"/>
              <a:t> </a:t>
            </a:r>
            <a:r>
              <a:rPr lang="en-US" sz="3600" b="1" dirty="0" err="1"/>
              <a:t>fazali</a:t>
            </a:r>
            <a:r>
              <a:rPr lang="en-US" sz="3600" b="1" dirty="0"/>
              <a:t> </a:t>
            </a:r>
            <a:r>
              <a:rPr lang="en-US" sz="3600" b="1" dirty="0" err="1"/>
              <a:t>o’zgaruvchan</a:t>
            </a:r>
            <a:r>
              <a:rPr lang="en-US" sz="3600" b="1" dirty="0"/>
              <a:t> </a:t>
            </a:r>
            <a:r>
              <a:rPr lang="en-US" sz="3600" b="1" dirty="0" err="1"/>
              <a:t>tоk</a:t>
            </a:r>
            <a:r>
              <a:rPr lang="en-US" sz="3600" b="1" dirty="0"/>
              <a:t> </a:t>
            </a:r>
            <a:r>
              <a:rPr lang="en-US" sz="3600" b="1" dirty="0" err="1"/>
              <a:t>elеktr</a:t>
            </a:r>
            <a:r>
              <a:rPr lang="en-US" sz="3600" b="1" dirty="0"/>
              <a:t> </a:t>
            </a:r>
            <a:r>
              <a:rPr lang="en-US" sz="3600" b="1" dirty="0" err="1" smtClean="0"/>
              <a:t>zanjirlari</a:t>
            </a:r>
            <a:endParaRPr lang="ru-RU" sz="3600" dirty="0"/>
          </a:p>
        </p:txBody>
      </p:sp>
      <p:sp>
        <p:nvSpPr>
          <p:cNvPr id="3" name="Прямоугольник 2"/>
          <p:cNvSpPr/>
          <p:nvPr/>
        </p:nvSpPr>
        <p:spPr>
          <a:xfrm>
            <a:off x="614855" y="2274838"/>
            <a:ext cx="10562897" cy="4031873"/>
          </a:xfrm>
          <a:prstGeom prst="rect">
            <a:avLst/>
          </a:prstGeom>
        </p:spPr>
        <p:txBody>
          <a:bodyPr wrap="square">
            <a:spAutoFit/>
          </a:bodyPr>
          <a:lstStyle/>
          <a:p>
            <a:r>
              <a:rPr lang="uz-Cyrl-UZ" sz="3200" dirty="0"/>
              <a:t>Yo’nalishi va qiymati davriy ravishda o’zgarib turadigan har qanday tok </a:t>
            </a:r>
            <a:r>
              <a:rPr lang="uz-Cyrl-UZ" sz="3200" i="1" dirty="0"/>
              <a:t>o’zgaruvchan tok</a:t>
            </a:r>
            <a:r>
              <a:rPr lang="uz-Cyrl-UZ" sz="3200" dirty="0"/>
              <a:t> dеb ataladi. </a:t>
            </a:r>
            <a:endParaRPr lang="ru-RU" sz="3200" dirty="0"/>
          </a:p>
          <a:p>
            <a:r>
              <a:rPr lang="uz-Cyrl-UZ" sz="3200" dirty="0"/>
              <a:t>Umumiy holda o’zgaruvchan tokni shartli ravishda uch turga bo’lish mumkin. </a:t>
            </a:r>
            <a:endParaRPr lang="ru-RU" sz="3200" dirty="0"/>
          </a:p>
          <a:p>
            <a:r>
              <a:rPr lang="uz-Cyrl-UZ" sz="3200" dirty="0"/>
              <a:t>1) qiymati o’zgaruvchan, ammo yunalishi o’zgarmaydigan tok (4.1a- rasm).</a:t>
            </a:r>
            <a:endParaRPr lang="ru-RU" sz="3200" dirty="0"/>
          </a:p>
          <a:p>
            <a:r>
              <a:rPr lang="uz-Cyrl-UZ" sz="3200" dirty="0"/>
              <a:t>2) qiymati va yunalishi o’zgaruvchan tok (</a:t>
            </a:r>
            <a:r>
              <a:rPr lang="en-US" sz="3200" dirty="0"/>
              <a:t>4</a:t>
            </a:r>
            <a:r>
              <a:rPr lang="uz-Cyrl-UZ" sz="3200" dirty="0"/>
              <a:t>.1a- rasm).</a:t>
            </a:r>
            <a:endParaRPr lang="ru-RU" sz="3200" dirty="0"/>
          </a:p>
          <a:p>
            <a:r>
              <a:rPr lang="uz-Cyrl-UZ" sz="3200" dirty="0"/>
              <a:t>3) davriy o’zgaruvchan tok (</a:t>
            </a:r>
            <a:r>
              <a:rPr lang="en-US" sz="3200" dirty="0"/>
              <a:t>4</a:t>
            </a:r>
            <a:r>
              <a:rPr lang="uz-Cyrl-UZ" sz="3200" dirty="0"/>
              <a:t>.1 a-rasm).</a:t>
            </a:r>
            <a:endParaRPr lang="ru-RU" sz="3200" dirty="0"/>
          </a:p>
        </p:txBody>
      </p:sp>
    </p:spTree>
    <p:extLst>
      <p:ext uri="{BB962C8B-B14F-4D97-AF65-F5344CB8AC3E}">
        <p14:creationId xmlns:p14="http://schemas.microsoft.com/office/powerpoint/2010/main" val="19773469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Рисунок 5"/>
          <p:cNvPicPr/>
          <p:nvPr/>
        </p:nvPicPr>
        <p:blipFill>
          <a:blip r:embed="rId2"/>
          <a:srcRect/>
          <a:stretch>
            <a:fillRect/>
          </a:stretch>
        </p:blipFill>
        <p:spPr bwMode="auto">
          <a:xfrm>
            <a:off x="534221" y="474279"/>
            <a:ext cx="4826055" cy="3167555"/>
          </a:xfrm>
          <a:prstGeom prst="rect">
            <a:avLst/>
          </a:prstGeom>
          <a:noFill/>
          <a:ln w="9525">
            <a:noFill/>
            <a:miter lim="800000"/>
            <a:headEnd/>
            <a:tailEnd/>
          </a:ln>
        </p:spPr>
      </p:pic>
      <p:pic>
        <p:nvPicPr>
          <p:cNvPr id="8" name="Рисунок 7"/>
          <p:cNvPicPr/>
          <p:nvPr/>
        </p:nvPicPr>
        <p:blipFill>
          <a:blip r:embed="rId3"/>
          <a:srcRect/>
          <a:stretch>
            <a:fillRect/>
          </a:stretch>
        </p:blipFill>
        <p:spPr bwMode="auto">
          <a:xfrm>
            <a:off x="6763408" y="3641833"/>
            <a:ext cx="4485946" cy="2932387"/>
          </a:xfrm>
          <a:prstGeom prst="rect">
            <a:avLst/>
          </a:prstGeom>
          <a:noFill/>
          <a:ln w="9525">
            <a:noFill/>
            <a:miter lim="800000"/>
            <a:headEnd/>
            <a:tailEnd/>
          </a:ln>
        </p:spPr>
      </p:pic>
    </p:spTree>
    <p:extLst>
      <p:ext uri="{BB962C8B-B14F-4D97-AF65-F5344CB8AC3E}">
        <p14:creationId xmlns:p14="http://schemas.microsoft.com/office/powerpoint/2010/main" val="28916063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Группа 4"/>
          <p:cNvGrpSpPr>
            <a:grpSpLocks/>
          </p:cNvGrpSpPr>
          <p:nvPr/>
        </p:nvGrpSpPr>
        <p:grpSpPr bwMode="auto">
          <a:xfrm>
            <a:off x="568830" y="488151"/>
            <a:ext cx="10767848" cy="5738648"/>
            <a:chOff x="1374" y="6530"/>
            <a:chExt cx="9480" cy="5760"/>
          </a:xfrm>
        </p:grpSpPr>
        <p:grpSp>
          <p:nvGrpSpPr>
            <p:cNvPr id="6" name="Group 143"/>
            <p:cNvGrpSpPr>
              <a:grpSpLocks/>
            </p:cNvGrpSpPr>
            <p:nvPr/>
          </p:nvGrpSpPr>
          <p:grpSpPr bwMode="auto">
            <a:xfrm>
              <a:off x="1374" y="6530"/>
              <a:ext cx="2835" cy="1800"/>
              <a:chOff x="1779" y="7254"/>
              <a:chExt cx="2835" cy="1800"/>
            </a:xfrm>
          </p:grpSpPr>
          <p:cxnSp>
            <p:nvCxnSpPr>
              <p:cNvPr id="67" name="Line 144"/>
              <p:cNvCxnSpPr>
                <a:cxnSpLocks noChangeShapeType="1"/>
              </p:cNvCxnSpPr>
              <p:nvPr/>
            </p:nvCxnSpPr>
            <p:spPr bwMode="auto">
              <a:xfrm flipV="1">
                <a:off x="2094" y="7434"/>
                <a:ext cx="0" cy="1440"/>
              </a:xfrm>
              <a:prstGeom prst="line">
                <a:avLst/>
              </a:prstGeom>
              <a:noFill/>
              <a:ln w="158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68" name="Line 145"/>
              <p:cNvCxnSpPr>
                <a:cxnSpLocks noChangeShapeType="1"/>
              </p:cNvCxnSpPr>
              <p:nvPr/>
            </p:nvCxnSpPr>
            <p:spPr bwMode="auto">
              <a:xfrm>
                <a:off x="2094" y="8874"/>
                <a:ext cx="2160" cy="0"/>
              </a:xfrm>
              <a:prstGeom prst="line">
                <a:avLst/>
              </a:prstGeom>
              <a:noFill/>
              <a:ln w="1587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69" name="Text Box 146"/>
              <p:cNvSpPr txBox="1">
                <a:spLocks noChangeArrowheads="1"/>
              </p:cNvSpPr>
              <p:nvPr/>
            </p:nvSpPr>
            <p:spPr bwMode="auto">
              <a:xfrm>
                <a:off x="1779" y="7254"/>
                <a:ext cx="48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rot="0" vert="horz" wrap="square" lIns="91440" tIns="45720" rIns="91440" bIns="45720" anchor="t" anchorCtr="0" upright="1">
                <a:noAutofit/>
              </a:bodyPr>
              <a:lstStyle/>
              <a:p>
                <a:pPr>
                  <a:lnSpc>
                    <a:spcPct val="115000"/>
                  </a:lnSpc>
                  <a:spcAft>
                    <a:spcPts val="1000"/>
                  </a:spcAft>
                </a:pPr>
                <a:r>
                  <a:rPr lang="en-US" sz="1100" i="1">
                    <a:solidFill>
                      <a:srgbClr val="FFFF00"/>
                    </a:solidFill>
                    <a:effectLst/>
                    <a:latin typeface="Calibri"/>
                    <a:ea typeface="Times New Roman"/>
                    <a:cs typeface="Times New Roman"/>
                  </a:rPr>
                  <a:t>i</a:t>
                </a:r>
                <a:endParaRPr lang="ru-RU" sz="1100">
                  <a:solidFill>
                    <a:srgbClr val="FFFF00"/>
                  </a:solidFill>
                  <a:effectLst/>
                  <a:latin typeface="Calibri"/>
                  <a:ea typeface="Times New Roman"/>
                  <a:cs typeface="Times New Roman"/>
                </a:endParaRPr>
              </a:p>
            </p:txBody>
          </p:sp>
          <p:sp>
            <p:nvSpPr>
              <p:cNvPr id="70" name="Text Box 147"/>
              <p:cNvSpPr txBox="1">
                <a:spLocks noChangeArrowheads="1"/>
              </p:cNvSpPr>
              <p:nvPr/>
            </p:nvSpPr>
            <p:spPr bwMode="auto">
              <a:xfrm>
                <a:off x="4134" y="8514"/>
                <a:ext cx="48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rot="0" vert="horz" wrap="square" lIns="91440" tIns="45720" rIns="91440" bIns="45720" anchor="t" anchorCtr="0" upright="1">
                <a:noAutofit/>
              </a:bodyPr>
              <a:lstStyle/>
              <a:p>
                <a:pPr>
                  <a:lnSpc>
                    <a:spcPct val="115000"/>
                  </a:lnSpc>
                  <a:spcAft>
                    <a:spcPts val="1000"/>
                  </a:spcAft>
                </a:pPr>
                <a:r>
                  <a:rPr lang="en-US" sz="1100" i="1">
                    <a:solidFill>
                      <a:srgbClr val="FFFF00"/>
                    </a:solidFill>
                    <a:effectLst/>
                    <a:latin typeface="Calibri"/>
                    <a:ea typeface="Times New Roman"/>
                    <a:cs typeface="Times New Roman"/>
                  </a:rPr>
                  <a:t>t</a:t>
                </a:r>
                <a:endParaRPr lang="ru-RU" sz="1100">
                  <a:solidFill>
                    <a:srgbClr val="FFFF00"/>
                  </a:solidFill>
                  <a:effectLst/>
                  <a:latin typeface="Calibri"/>
                  <a:ea typeface="Times New Roman"/>
                  <a:cs typeface="Times New Roman"/>
                </a:endParaRPr>
              </a:p>
            </p:txBody>
          </p:sp>
        </p:grpSp>
        <p:grpSp>
          <p:nvGrpSpPr>
            <p:cNvPr id="7" name="Group 148"/>
            <p:cNvGrpSpPr>
              <a:grpSpLocks/>
            </p:cNvGrpSpPr>
            <p:nvPr/>
          </p:nvGrpSpPr>
          <p:grpSpPr bwMode="auto">
            <a:xfrm>
              <a:off x="4734" y="6530"/>
              <a:ext cx="2835" cy="1800"/>
              <a:chOff x="1779" y="7254"/>
              <a:chExt cx="2835" cy="1800"/>
            </a:xfrm>
          </p:grpSpPr>
          <p:cxnSp>
            <p:nvCxnSpPr>
              <p:cNvPr id="63" name="Line 149"/>
              <p:cNvCxnSpPr>
                <a:cxnSpLocks noChangeShapeType="1"/>
              </p:cNvCxnSpPr>
              <p:nvPr/>
            </p:nvCxnSpPr>
            <p:spPr bwMode="auto">
              <a:xfrm flipV="1">
                <a:off x="2094" y="7434"/>
                <a:ext cx="0" cy="1440"/>
              </a:xfrm>
              <a:prstGeom prst="line">
                <a:avLst/>
              </a:prstGeom>
              <a:noFill/>
              <a:ln w="158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64" name="Line 150"/>
              <p:cNvCxnSpPr>
                <a:cxnSpLocks noChangeShapeType="1"/>
              </p:cNvCxnSpPr>
              <p:nvPr/>
            </p:nvCxnSpPr>
            <p:spPr bwMode="auto">
              <a:xfrm>
                <a:off x="2094" y="8874"/>
                <a:ext cx="2160" cy="0"/>
              </a:xfrm>
              <a:prstGeom prst="line">
                <a:avLst/>
              </a:prstGeom>
              <a:noFill/>
              <a:ln w="1587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65" name="Text Box 151"/>
              <p:cNvSpPr txBox="1">
                <a:spLocks noChangeArrowheads="1"/>
              </p:cNvSpPr>
              <p:nvPr/>
            </p:nvSpPr>
            <p:spPr bwMode="auto">
              <a:xfrm>
                <a:off x="1779" y="7254"/>
                <a:ext cx="48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rot="0" vert="horz" wrap="square" lIns="91440" tIns="45720" rIns="91440" bIns="45720" anchor="t" anchorCtr="0" upright="1">
                <a:noAutofit/>
              </a:bodyPr>
              <a:lstStyle/>
              <a:p>
                <a:pPr>
                  <a:lnSpc>
                    <a:spcPct val="115000"/>
                  </a:lnSpc>
                  <a:spcAft>
                    <a:spcPts val="1000"/>
                  </a:spcAft>
                </a:pPr>
                <a:r>
                  <a:rPr lang="en-US" sz="1100" i="1">
                    <a:solidFill>
                      <a:srgbClr val="FFFF00"/>
                    </a:solidFill>
                    <a:effectLst/>
                    <a:latin typeface="Calibri"/>
                    <a:ea typeface="Times New Roman"/>
                    <a:cs typeface="Times New Roman"/>
                  </a:rPr>
                  <a:t>i</a:t>
                </a:r>
                <a:endParaRPr lang="ru-RU" sz="1100">
                  <a:solidFill>
                    <a:srgbClr val="FFFF00"/>
                  </a:solidFill>
                  <a:effectLst/>
                  <a:latin typeface="Calibri"/>
                  <a:ea typeface="Times New Roman"/>
                  <a:cs typeface="Times New Roman"/>
                </a:endParaRPr>
              </a:p>
            </p:txBody>
          </p:sp>
          <p:sp>
            <p:nvSpPr>
              <p:cNvPr id="66" name="Text Box 152"/>
              <p:cNvSpPr txBox="1">
                <a:spLocks noChangeArrowheads="1"/>
              </p:cNvSpPr>
              <p:nvPr/>
            </p:nvSpPr>
            <p:spPr bwMode="auto">
              <a:xfrm>
                <a:off x="4134" y="8514"/>
                <a:ext cx="48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rot="0" vert="horz" wrap="square" lIns="91440" tIns="45720" rIns="91440" bIns="45720" anchor="t" anchorCtr="0" upright="1">
                <a:noAutofit/>
              </a:bodyPr>
              <a:lstStyle/>
              <a:p>
                <a:pPr>
                  <a:lnSpc>
                    <a:spcPct val="115000"/>
                  </a:lnSpc>
                  <a:spcAft>
                    <a:spcPts val="1000"/>
                  </a:spcAft>
                </a:pPr>
                <a:r>
                  <a:rPr lang="en-US" sz="1100" i="1">
                    <a:solidFill>
                      <a:srgbClr val="FFFF00"/>
                    </a:solidFill>
                    <a:effectLst/>
                    <a:latin typeface="Calibri"/>
                    <a:ea typeface="Times New Roman"/>
                    <a:cs typeface="Times New Roman"/>
                  </a:rPr>
                  <a:t>t</a:t>
                </a:r>
                <a:endParaRPr lang="ru-RU" sz="1100">
                  <a:solidFill>
                    <a:srgbClr val="FFFF00"/>
                  </a:solidFill>
                  <a:effectLst/>
                  <a:latin typeface="Calibri"/>
                  <a:ea typeface="Times New Roman"/>
                  <a:cs typeface="Times New Roman"/>
                </a:endParaRPr>
              </a:p>
            </p:txBody>
          </p:sp>
        </p:grpSp>
        <p:grpSp>
          <p:nvGrpSpPr>
            <p:cNvPr id="8" name="Group 153"/>
            <p:cNvGrpSpPr>
              <a:grpSpLocks/>
            </p:cNvGrpSpPr>
            <p:nvPr/>
          </p:nvGrpSpPr>
          <p:grpSpPr bwMode="auto">
            <a:xfrm>
              <a:off x="7974" y="6530"/>
              <a:ext cx="2835" cy="1800"/>
              <a:chOff x="1779" y="7254"/>
              <a:chExt cx="2835" cy="1800"/>
            </a:xfrm>
          </p:grpSpPr>
          <p:cxnSp>
            <p:nvCxnSpPr>
              <p:cNvPr id="59" name="Line 154"/>
              <p:cNvCxnSpPr>
                <a:cxnSpLocks noChangeShapeType="1"/>
              </p:cNvCxnSpPr>
              <p:nvPr/>
            </p:nvCxnSpPr>
            <p:spPr bwMode="auto">
              <a:xfrm flipV="1">
                <a:off x="2094" y="7434"/>
                <a:ext cx="0" cy="1440"/>
              </a:xfrm>
              <a:prstGeom prst="line">
                <a:avLst/>
              </a:prstGeom>
              <a:noFill/>
              <a:ln w="158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60" name="Line 155"/>
              <p:cNvCxnSpPr>
                <a:cxnSpLocks noChangeShapeType="1"/>
              </p:cNvCxnSpPr>
              <p:nvPr/>
            </p:nvCxnSpPr>
            <p:spPr bwMode="auto">
              <a:xfrm>
                <a:off x="2094" y="8874"/>
                <a:ext cx="2160" cy="0"/>
              </a:xfrm>
              <a:prstGeom prst="line">
                <a:avLst/>
              </a:prstGeom>
              <a:noFill/>
              <a:ln w="1587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61" name="Text Box 156"/>
              <p:cNvSpPr txBox="1">
                <a:spLocks noChangeArrowheads="1"/>
              </p:cNvSpPr>
              <p:nvPr/>
            </p:nvSpPr>
            <p:spPr bwMode="auto">
              <a:xfrm>
                <a:off x="1779" y="7254"/>
                <a:ext cx="48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rot="0" vert="horz" wrap="square" lIns="91440" tIns="45720" rIns="91440" bIns="45720" anchor="t" anchorCtr="0" upright="1">
                <a:noAutofit/>
              </a:bodyPr>
              <a:lstStyle/>
              <a:p>
                <a:pPr>
                  <a:lnSpc>
                    <a:spcPct val="115000"/>
                  </a:lnSpc>
                  <a:spcAft>
                    <a:spcPts val="1000"/>
                  </a:spcAft>
                </a:pPr>
                <a:r>
                  <a:rPr lang="en-US" sz="1100" i="1">
                    <a:solidFill>
                      <a:srgbClr val="FFFF00"/>
                    </a:solidFill>
                    <a:effectLst/>
                    <a:latin typeface="Calibri"/>
                    <a:ea typeface="Times New Roman"/>
                    <a:cs typeface="Times New Roman"/>
                  </a:rPr>
                  <a:t>i</a:t>
                </a:r>
                <a:endParaRPr lang="ru-RU" sz="1100">
                  <a:solidFill>
                    <a:srgbClr val="FFFF00"/>
                  </a:solidFill>
                  <a:effectLst/>
                  <a:latin typeface="Calibri"/>
                  <a:ea typeface="Times New Roman"/>
                  <a:cs typeface="Times New Roman"/>
                </a:endParaRPr>
              </a:p>
            </p:txBody>
          </p:sp>
          <p:sp>
            <p:nvSpPr>
              <p:cNvPr id="62" name="Text Box 157"/>
              <p:cNvSpPr txBox="1">
                <a:spLocks noChangeArrowheads="1"/>
              </p:cNvSpPr>
              <p:nvPr/>
            </p:nvSpPr>
            <p:spPr bwMode="auto">
              <a:xfrm>
                <a:off x="4134" y="8514"/>
                <a:ext cx="48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rot="0" vert="horz" wrap="square" lIns="91440" tIns="45720" rIns="91440" bIns="45720" anchor="t" anchorCtr="0" upright="1">
                <a:noAutofit/>
              </a:bodyPr>
              <a:lstStyle/>
              <a:p>
                <a:pPr>
                  <a:lnSpc>
                    <a:spcPct val="115000"/>
                  </a:lnSpc>
                  <a:spcAft>
                    <a:spcPts val="1000"/>
                  </a:spcAft>
                </a:pPr>
                <a:r>
                  <a:rPr lang="en-US" sz="1100" i="1">
                    <a:solidFill>
                      <a:srgbClr val="FFFF00"/>
                    </a:solidFill>
                    <a:effectLst/>
                    <a:latin typeface="Calibri"/>
                    <a:ea typeface="Times New Roman"/>
                    <a:cs typeface="Times New Roman"/>
                  </a:rPr>
                  <a:t>t</a:t>
                </a:r>
                <a:endParaRPr lang="ru-RU" sz="1100">
                  <a:solidFill>
                    <a:srgbClr val="FFFF00"/>
                  </a:solidFill>
                  <a:effectLst/>
                  <a:latin typeface="Calibri"/>
                  <a:ea typeface="Times New Roman"/>
                  <a:cs typeface="Times New Roman"/>
                </a:endParaRPr>
              </a:p>
            </p:txBody>
          </p:sp>
        </p:grpSp>
        <p:sp>
          <p:nvSpPr>
            <p:cNvPr id="9" name="Freeform 158"/>
            <p:cNvSpPr>
              <a:spLocks/>
            </p:cNvSpPr>
            <p:nvPr/>
          </p:nvSpPr>
          <p:spPr bwMode="auto">
            <a:xfrm>
              <a:off x="1689" y="6746"/>
              <a:ext cx="1956" cy="1029"/>
            </a:xfrm>
            <a:custGeom>
              <a:avLst/>
              <a:gdLst>
                <a:gd name="T0" fmla="*/ 0 w 1956"/>
                <a:gd name="T1" fmla="*/ 1029 h 1029"/>
                <a:gd name="T2" fmla="*/ 246 w 1956"/>
                <a:gd name="T3" fmla="*/ 375 h 1029"/>
                <a:gd name="T4" fmla="*/ 426 w 1956"/>
                <a:gd name="T5" fmla="*/ 765 h 1029"/>
                <a:gd name="T6" fmla="*/ 786 w 1956"/>
                <a:gd name="T7" fmla="*/ 765 h 1029"/>
                <a:gd name="T8" fmla="*/ 996 w 1956"/>
                <a:gd name="T9" fmla="*/ 0 h 1029"/>
                <a:gd name="T10" fmla="*/ 1311 w 1956"/>
                <a:gd name="T11" fmla="*/ 30 h 1029"/>
                <a:gd name="T12" fmla="*/ 1401 w 1956"/>
                <a:gd name="T13" fmla="*/ 555 h 1029"/>
                <a:gd name="T14" fmla="*/ 1656 w 1956"/>
                <a:gd name="T15" fmla="*/ 765 h 1029"/>
                <a:gd name="T16" fmla="*/ 1956 w 1956"/>
                <a:gd name="T17" fmla="*/ 585 h 10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56" h="1029">
                  <a:moveTo>
                    <a:pt x="0" y="1029"/>
                  </a:moveTo>
                  <a:lnTo>
                    <a:pt x="246" y="375"/>
                  </a:lnTo>
                  <a:lnTo>
                    <a:pt x="426" y="765"/>
                  </a:lnTo>
                  <a:lnTo>
                    <a:pt x="786" y="765"/>
                  </a:lnTo>
                  <a:lnTo>
                    <a:pt x="996" y="0"/>
                  </a:lnTo>
                  <a:lnTo>
                    <a:pt x="1311" y="30"/>
                  </a:lnTo>
                  <a:lnTo>
                    <a:pt x="1401" y="555"/>
                  </a:lnTo>
                  <a:lnTo>
                    <a:pt x="1656" y="765"/>
                  </a:lnTo>
                  <a:lnTo>
                    <a:pt x="1956" y="585"/>
                  </a:lnTo>
                </a:path>
              </a:pathLst>
            </a:custGeom>
            <a:noFill/>
            <a:ln w="15875">
              <a:solidFill>
                <a:srgbClr val="8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ru-RU">
                <a:solidFill>
                  <a:srgbClr val="FFFF00"/>
                </a:solidFill>
              </a:endParaRPr>
            </a:p>
          </p:txBody>
        </p:sp>
        <p:sp>
          <p:nvSpPr>
            <p:cNvPr id="10" name="Text Box 159"/>
            <p:cNvSpPr txBox="1">
              <a:spLocks noChangeArrowheads="1"/>
            </p:cNvSpPr>
            <p:nvPr/>
          </p:nvSpPr>
          <p:spPr bwMode="auto">
            <a:xfrm>
              <a:off x="2454" y="7430"/>
              <a:ext cx="84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rot="0" vert="horz" wrap="square" lIns="91440" tIns="45720" rIns="91440" bIns="45720" anchor="t" anchorCtr="0" upright="1">
              <a:noAutofit/>
            </a:bodyPr>
            <a:lstStyle/>
            <a:p>
              <a:pPr>
                <a:lnSpc>
                  <a:spcPct val="115000"/>
                </a:lnSpc>
                <a:spcAft>
                  <a:spcPts val="1000"/>
                </a:spcAft>
              </a:pPr>
              <a:r>
                <a:rPr lang="en-US" sz="1100">
                  <a:solidFill>
                    <a:srgbClr val="FFFF00"/>
                  </a:solidFill>
                  <a:effectLst/>
                  <a:latin typeface="Calibri"/>
                  <a:ea typeface="Times New Roman"/>
                  <a:cs typeface="Times New Roman"/>
                </a:rPr>
                <a:t>F (t)</a:t>
              </a:r>
              <a:endParaRPr lang="ru-RU" sz="1100">
                <a:solidFill>
                  <a:srgbClr val="FFFF00"/>
                </a:solidFill>
                <a:effectLst/>
                <a:latin typeface="Calibri"/>
                <a:ea typeface="Times New Roman"/>
                <a:cs typeface="Times New Roman"/>
              </a:endParaRPr>
            </a:p>
          </p:txBody>
        </p:sp>
        <p:sp>
          <p:nvSpPr>
            <p:cNvPr id="11" name="Arc 160"/>
            <p:cNvSpPr>
              <a:spLocks/>
            </p:cNvSpPr>
            <p:nvPr/>
          </p:nvSpPr>
          <p:spPr bwMode="auto">
            <a:xfrm rot="10911790" flipV="1">
              <a:off x="5060" y="7081"/>
              <a:ext cx="1890" cy="1069"/>
            </a:xfrm>
            <a:custGeom>
              <a:avLst/>
              <a:gdLst>
                <a:gd name="G0" fmla="+- 0 0 0"/>
                <a:gd name="G1" fmla="+- 21371 0 0"/>
                <a:gd name="G2" fmla="+- 21600 0 0"/>
                <a:gd name="T0" fmla="*/ 3134 w 21600"/>
                <a:gd name="T1" fmla="*/ 0 h 21371"/>
                <a:gd name="T2" fmla="*/ 21600 w 21600"/>
                <a:gd name="T3" fmla="*/ 21371 h 21371"/>
                <a:gd name="T4" fmla="*/ 0 w 21600"/>
                <a:gd name="T5" fmla="*/ 21371 h 21371"/>
              </a:gdLst>
              <a:ahLst/>
              <a:cxnLst>
                <a:cxn ang="0">
                  <a:pos x="T0" y="T1"/>
                </a:cxn>
                <a:cxn ang="0">
                  <a:pos x="T2" y="T3"/>
                </a:cxn>
                <a:cxn ang="0">
                  <a:pos x="T4" y="T5"/>
                </a:cxn>
              </a:cxnLst>
              <a:rect l="0" t="0" r="r" b="b"/>
              <a:pathLst>
                <a:path w="21600" h="21371" fill="none" extrusionOk="0">
                  <a:moveTo>
                    <a:pt x="3134" y="-1"/>
                  </a:moveTo>
                  <a:cubicBezTo>
                    <a:pt x="13739" y="1554"/>
                    <a:pt x="21600" y="10652"/>
                    <a:pt x="21600" y="21371"/>
                  </a:cubicBezTo>
                </a:path>
                <a:path w="21600" h="21371" stroke="0" extrusionOk="0">
                  <a:moveTo>
                    <a:pt x="3134" y="-1"/>
                  </a:moveTo>
                  <a:cubicBezTo>
                    <a:pt x="13739" y="1554"/>
                    <a:pt x="21600" y="10652"/>
                    <a:pt x="21600" y="21371"/>
                  </a:cubicBezTo>
                  <a:lnTo>
                    <a:pt x="0" y="21371"/>
                  </a:lnTo>
                  <a:close/>
                </a:path>
              </a:pathLst>
            </a:custGeom>
            <a:noFill/>
            <a:ln w="15875">
              <a:solidFill>
                <a:srgbClr val="8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ru-RU">
                <a:solidFill>
                  <a:srgbClr val="FFFF00"/>
                </a:solidFill>
              </a:endParaRPr>
            </a:p>
          </p:txBody>
        </p:sp>
        <p:cxnSp>
          <p:nvCxnSpPr>
            <p:cNvPr id="12" name="Line 161"/>
            <p:cNvCxnSpPr>
              <a:cxnSpLocks noChangeShapeType="1"/>
            </p:cNvCxnSpPr>
            <p:nvPr/>
          </p:nvCxnSpPr>
          <p:spPr bwMode="auto">
            <a:xfrm>
              <a:off x="5034" y="7070"/>
              <a:ext cx="1680" cy="0"/>
            </a:xfrm>
            <a:prstGeom prst="line">
              <a:avLst/>
            </a:prstGeom>
            <a:noFill/>
            <a:ln w="15875">
              <a:solidFill>
                <a:srgbClr val="000000"/>
              </a:solidFill>
              <a:prstDash val="lgDash"/>
              <a:round/>
              <a:headEnd/>
              <a:tailEnd/>
            </a:ln>
            <a:extLst>
              <a:ext uri="{909E8E84-426E-40DD-AFC4-6F175D3DCCD1}">
                <a14:hiddenFill xmlns:a14="http://schemas.microsoft.com/office/drawing/2010/main">
                  <a:noFill/>
                </a14:hiddenFill>
              </a:ext>
            </a:extLst>
          </p:spPr>
        </p:cxnSp>
        <p:sp>
          <p:nvSpPr>
            <p:cNvPr id="13" name="Text Box 162"/>
            <p:cNvSpPr txBox="1">
              <a:spLocks noChangeArrowheads="1"/>
            </p:cNvSpPr>
            <p:nvPr/>
          </p:nvSpPr>
          <p:spPr bwMode="auto">
            <a:xfrm>
              <a:off x="5694" y="7250"/>
              <a:ext cx="84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rot="0" vert="horz" wrap="square" lIns="91440" tIns="45720" rIns="91440" bIns="45720" anchor="t" anchorCtr="0" upright="1">
              <a:noAutofit/>
            </a:bodyPr>
            <a:lstStyle/>
            <a:p>
              <a:pPr>
                <a:lnSpc>
                  <a:spcPct val="115000"/>
                </a:lnSpc>
                <a:spcAft>
                  <a:spcPts val="1000"/>
                </a:spcAft>
              </a:pPr>
              <a:r>
                <a:rPr lang="en-US" sz="1100">
                  <a:solidFill>
                    <a:srgbClr val="FFFF00"/>
                  </a:solidFill>
                  <a:effectLst/>
                  <a:latin typeface="Calibri"/>
                  <a:ea typeface="Times New Roman"/>
                  <a:cs typeface="Times New Roman"/>
                </a:rPr>
                <a:t>F (t)</a:t>
              </a:r>
              <a:endParaRPr lang="ru-RU" sz="1100">
                <a:solidFill>
                  <a:srgbClr val="FFFF00"/>
                </a:solidFill>
                <a:effectLst/>
                <a:latin typeface="Calibri"/>
                <a:ea typeface="Times New Roman"/>
                <a:cs typeface="Times New Roman"/>
              </a:endParaRPr>
            </a:p>
          </p:txBody>
        </p:sp>
        <p:sp>
          <p:nvSpPr>
            <p:cNvPr id="14" name="Freeform 163"/>
            <p:cNvSpPr>
              <a:spLocks/>
            </p:cNvSpPr>
            <p:nvPr/>
          </p:nvSpPr>
          <p:spPr bwMode="auto">
            <a:xfrm>
              <a:off x="8289" y="7430"/>
              <a:ext cx="1920" cy="1440"/>
            </a:xfrm>
            <a:custGeom>
              <a:avLst/>
              <a:gdLst>
                <a:gd name="T0" fmla="*/ 0 w 3240"/>
                <a:gd name="T1" fmla="*/ 1080 h 2160"/>
                <a:gd name="T2" fmla="*/ 540 w 3240"/>
                <a:gd name="T3" fmla="*/ 0 h 2160"/>
                <a:gd name="T4" fmla="*/ 1080 w 3240"/>
                <a:gd name="T5" fmla="*/ 1080 h 2160"/>
                <a:gd name="T6" fmla="*/ 1620 w 3240"/>
                <a:gd name="T7" fmla="*/ 2160 h 2160"/>
                <a:gd name="T8" fmla="*/ 2160 w 3240"/>
                <a:gd name="T9" fmla="*/ 1080 h 2160"/>
                <a:gd name="T10" fmla="*/ 2700 w 3240"/>
                <a:gd name="T11" fmla="*/ 0 h 2160"/>
                <a:gd name="T12" fmla="*/ 3240 w 3240"/>
                <a:gd name="T13" fmla="*/ 1080 h 2160"/>
              </a:gdLst>
              <a:ahLst/>
              <a:cxnLst>
                <a:cxn ang="0">
                  <a:pos x="T0" y="T1"/>
                </a:cxn>
                <a:cxn ang="0">
                  <a:pos x="T2" y="T3"/>
                </a:cxn>
                <a:cxn ang="0">
                  <a:pos x="T4" y="T5"/>
                </a:cxn>
                <a:cxn ang="0">
                  <a:pos x="T6" y="T7"/>
                </a:cxn>
                <a:cxn ang="0">
                  <a:pos x="T8" y="T9"/>
                </a:cxn>
                <a:cxn ang="0">
                  <a:pos x="T10" y="T11"/>
                </a:cxn>
                <a:cxn ang="0">
                  <a:pos x="T12" y="T13"/>
                </a:cxn>
              </a:cxnLst>
              <a:rect l="0" t="0" r="r" b="b"/>
              <a:pathLst>
                <a:path w="3240" h="2160">
                  <a:moveTo>
                    <a:pt x="0" y="1080"/>
                  </a:moveTo>
                  <a:cubicBezTo>
                    <a:pt x="180" y="540"/>
                    <a:pt x="360" y="0"/>
                    <a:pt x="540" y="0"/>
                  </a:cubicBezTo>
                  <a:cubicBezTo>
                    <a:pt x="720" y="0"/>
                    <a:pt x="900" y="720"/>
                    <a:pt x="1080" y="1080"/>
                  </a:cubicBezTo>
                  <a:cubicBezTo>
                    <a:pt x="1260" y="1440"/>
                    <a:pt x="1440" y="2160"/>
                    <a:pt x="1620" y="2160"/>
                  </a:cubicBezTo>
                  <a:cubicBezTo>
                    <a:pt x="1800" y="2160"/>
                    <a:pt x="1980" y="1440"/>
                    <a:pt x="2160" y="1080"/>
                  </a:cubicBezTo>
                  <a:cubicBezTo>
                    <a:pt x="2340" y="720"/>
                    <a:pt x="2520" y="0"/>
                    <a:pt x="2700" y="0"/>
                  </a:cubicBezTo>
                  <a:cubicBezTo>
                    <a:pt x="2880" y="0"/>
                    <a:pt x="3060" y="540"/>
                    <a:pt x="3240" y="1080"/>
                  </a:cubicBezTo>
                </a:path>
              </a:pathLst>
            </a:custGeom>
            <a:noFill/>
            <a:ln w="15875">
              <a:solidFill>
                <a:srgbClr val="8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ru-RU">
                <a:solidFill>
                  <a:srgbClr val="FFFF00"/>
                </a:solidFill>
              </a:endParaRPr>
            </a:p>
          </p:txBody>
        </p:sp>
        <p:cxnSp>
          <p:nvCxnSpPr>
            <p:cNvPr id="15" name="Line 164"/>
            <p:cNvCxnSpPr>
              <a:cxnSpLocks noChangeShapeType="1"/>
            </p:cNvCxnSpPr>
            <p:nvPr/>
          </p:nvCxnSpPr>
          <p:spPr bwMode="auto">
            <a:xfrm flipV="1">
              <a:off x="9564" y="7430"/>
              <a:ext cx="0" cy="720"/>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cxnSp>
        <p:cxnSp>
          <p:nvCxnSpPr>
            <p:cNvPr id="16" name="Line 165"/>
            <p:cNvCxnSpPr>
              <a:cxnSpLocks noChangeShapeType="1"/>
            </p:cNvCxnSpPr>
            <p:nvPr/>
          </p:nvCxnSpPr>
          <p:spPr bwMode="auto">
            <a:xfrm>
              <a:off x="8277" y="7610"/>
              <a:ext cx="1264" cy="0"/>
            </a:xfrm>
            <a:prstGeom prst="line">
              <a:avLst/>
            </a:prstGeom>
            <a:noFill/>
            <a:ln w="15875">
              <a:solidFill>
                <a:srgbClr val="000000"/>
              </a:solidFill>
              <a:round/>
              <a:headEnd type="stealth" w="med" len="med"/>
              <a:tailEnd type="stealth" w="med" len="med"/>
            </a:ln>
            <a:extLst>
              <a:ext uri="{909E8E84-426E-40DD-AFC4-6F175D3DCCD1}">
                <a14:hiddenFill xmlns:a14="http://schemas.microsoft.com/office/drawing/2010/main">
                  <a:noFill/>
                </a14:hiddenFill>
              </a:ext>
            </a:extLst>
          </p:spPr>
        </p:cxnSp>
        <p:sp>
          <p:nvSpPr>
            <p:cNvPr id="17" name="Text Box 166"/>
            <p:cNvSpPr txBox="1">
              <a:spLocks noChangeArrowheads="1"/>
            </p:cNvSpPr>
            <p:nvPr/>
          </p:nvSpPr>
          <p:spPr bwMode="auto">
            <a:xfrm>
              <a:off x="8454" y="6980"/>
              <a:ext cx="84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rot="0" vert="horz" wrap="square" lIns="91440" tIns="45720" rIns="91440" bIns="45720" anchor="t" anchorCtr="0" upright="1">
              <a:noAutofit/>
            </a:bodyPr>
            <a:lstStyle/>
            <a:p>
              <a:pPr>
                <a:lnSpc>
                  <a:spcPct val="115000"/>
                </a:lnSpc>
                <a:spcAft>
                  <a:spcPts val="1000"/>
                </a:spcAft>
              </a:pPr>
              <a:r>
                <a:rPr lang="en-US" sz="1100">
                  <a:solidFill>
                    <a:srgbClr val="FFFF00"/>
                  </a:solidFill>
                  <a:effectLst/>
                  <a:latin typeface="Calibri"/>
                  <a:ea typeface="Times New Roman"/>
                  <a:cs typeface="Times New Roman"/>
                </a:rPr>
                <a:t>F (t)</a:t>
              </a:r>
              <a:endParaRPr lang="ru-RU" sz="1100">
                <a:solidFill>
                  <a:srgbClr val="FFFF00"/>
                </a:solidFill>
                <a:effectLst/>
                <a:latin typeface="Calibri"/>
                <a:ea typeface="Times New Roman"/>
                <a:cs typeface="Times New Roman"/>
              </a:endParaRPr>
            </a:p>
          </p:txBody>
        </p:sp>
        <p:sp>
          <p:nvSpPr>
            <p:cNvPr id="18" name="Text Box 167"/>
            <p:cNvSpPr txBox="1">
              <a:spLocks noChangeArrowheads="1"/>
            </p:cNvSpPr>
            <p:nvPr/>
          </p:nvSpPr>
          <p:spPr bwMode="auto">
            <a:xfrm>
              <a:off x="8934" y="7535"/>
              <a:ext cx="84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rot="0" vert="horz" wrap="square" lIns="91440" tIns="45720" rIns="91440" bIns="45720" anchor="t" anchorCtr="0" upright="1">
              <a:noAutofit/>
            </a:bodyPr>
            <a:lstStyle/>
            <a:p>
              <a:pPr marL="449580" indent="-449580">
                <a:lnSpc>
                  <a:spcPct val="115000"/>
                </a:lnSpc>
                <a:spcAft>
                  <a:spcPts val="1000"/>
                </a:spcAft>
              </a:pPr>
              <a:r>
                <a:rPr lang="en-US" sz="1100">
                  <a:solidFill>
                    <a:srgbClr val="FFFF00"/>
                  </a:solidFill>
                  <a:effectLst/>
                  <a:latin typeface="Calibri"/>
                  <a:ea typeface="Times New Roman"/>
                  <a:cs typeface="Times New Roman"/>
                </a:rPr>
                <a:t>T</a:t>
              </a:r>
              <a:endParaRPr lang="ru-RU" sz="1100">
                <a:solidFill>
                  <a:srgbClr val="FFFF00"/>
                </a:solidFill>
                <a:effectLst/>
                <a:latin typeface="Calibri"/>
                <a:ea typeface="Times New Roman"/>
                <a:cs typeface="Times New Roman"/>
              </a:endParaRPr>
            </a:p>
          </p:txBody>
        </p:sp>
        <p:sp>
          <p:nvSpPr>
            <p:cNvPr id="19" name="Rectangle 168"/>
            <p:cNvSpPr>
              <a:spLocks noChangeArrowheads="1"/>
            </p:cNvSpPr>
            <p:nvPr/>
          </p:nvSpPr>
          <p:spPr bwMode="auto">
            <a:xfrm>
              <a:off x="8829" y="8180"/>
              <a:ext cx="840" cy="720"/>
            </a:xfrm>
            <a:prstGeom prst="rect">
              <a:avLst/>
            </a:prstGeom>
            <a:solidFill>
              <a:schemeClr val="tx1"/>
            </a:solidFill>
            <a:ln w="15875">
              <a:solidFill>
                <a:srgbClr val="FFFFFF"/>
              </a:solidFill>
              <a:miter lim="800000"/>
              <a:headEnd/>
              <a:tailEnd/>
            </a:ln>
          </p:spPr>
          <p:txBody>
            <a:bodyPr rot="0" vert="horz" wrap="square" lIns="91440" tIns="45720" rIns="91440" bIns="45720" anchor="t" anchorCtr="0" upright="1">
              <a:noAutofit/>
            </a:bodyPr>
            <a:lstStyle/>
            <a:p>
              <a:endParaRPr lang="ru-RU">
                <a:solidFill>
                  <a:srgbClr val="FFFF00"/>
                </a:solidFill>
              </a:endParaRPr>
            </a:p>
          </p:txBody>
        </p:sp>
        <p:grpSp>
          <p:nvGrpSpPr>
            <p:cNvPr id="20" name="Group 169"/>
            <p:cNvGrpSpPr>
              <a:grpSpLocks/>
            </p:cNvGrpSpPr>
            <p:nvPr/>
          </p:nvGrpSpPr>
          <p:grpSpPr bwMode="auto">
            <a:xfrm>
              <a:off x="1374" y="8754"/>
              <a:ext cx="2835" cy="2636"/>
              <a:chOff x="1494" y="9681"/>
              <a:chExt cx="2835" cy="2636"/>
            </a:xfrm>
          </p:grpSpPr>
          <p:cxnSp>
            <p:nvCxnSpPr>
              <p:cNvPr id="51" name="Line 170"/>
              <p:cNvCxnSpPr>
                <a:cxnSpLocks noChangeShapeType="1"/>
              </p:cNvCxnSpPr>
              <p:nvPr/>
            </p:nvCxnSpPr>
            <p:spPr bwMode="auto">
              <a:xfrm flipH="1" flipV="1">
                <a:off x="1809" y="9681"/>
                <a:ext cx="0" cy="2636"/>
              </a:xfrm>
              <a:prstGeom prst="line">
                <a:avLst/>
              </a:prstGeom>
              <a:noFill/>
              <a:ln w="158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52" name="Line 171"/>
              <p:cNvCxnSpPr>
                <a:cxnSpLocks noChangeShapeType="1"/>
              </p:cNvCxnSpPr>
              <p:nvPr/>
            </p:nvCxnSpPr>
            <p:spPr bwMode="auto">
              <a:xfrm>
                <a:off x="1809" y="11031"/>
                <a:ext cx="2330" cy="0"/>
              </a:xfrm>
              <a:prstGeom prst="line">
                <a:avLst/>
              </a:prstGeom>
              <a:noFill/>
              <a:ln w="1587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53" name="Text Box 172"/>
              <p:cNvSpPr txBox="1">
                <a:spLocks noChangeArrowheads="1"/>
              </p:cNvSpPr>
              <p:nvPr/>
            </p:nvSpPr>
            <p:spPr bwMode="auto">
              <a:xfrm>
                <a:off x="1494" y="9774"/>
                <a:ext cx="48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rot="0" vert="horz" wrap="square" lIns="91440" tIns="45720" rIns="91440" bIns="45720" anchor="t" anchorCtr="0" upright="1">
                <a:noAutofit/>
              </a:bodyPr>
              <a:lstStyle/>
              <a:p>
                <a:pPr>
                  <a:lnSpc>
                    <a:spcPct val="115000"/>
                  </a:lnSpc>
                  <a:spcAft>
                    <a:spcPts val="1000"/>
                  </a:spcAft>
                </a:pPr>
                <a:r>
                  <a:rPr lang="en-US" sz="1100" i="1">
                    <a:solidFill>
                      <a:srgbClr val="FFFF00"/>
                    </a:solidFill>
                    <a:effectLst/>
                    <a:latin typeface="Calibri"/>
                    <a:ea typeface="Times New Roman"/>
                    <a:cs typeface="Times New Roman"/>
                  </a:rPr>
                  <a:t>i</a:t>
                </a:r>
                <a:endParaRPr lang="ru-RU" sz="1100">
                  <a:solidFill>
                    <a:srgbClr val="FFFF00"/>
                  </a:solidFill>
                  <a:effectLst/>
                  <a:latin typeface="Calibri"/>
                  <a:ea typeface="Times New Roman"/>
                  <a:cs typeface="Times New Roman"/>
                </a:endParaRPr>
              </a:p>
            </p:txBody>
          </p:sp>
          <p:sp>
            <p:nvSpPr>
              <p:cNvPr id="54" name="Text Box 173"/>
              <p:cNvSpPr txBox="1">
                <a:spLocks noChangeArrowheads="1"/>
              </p:cNvSpPr>
              <p:nvPr/>
            </p:nvSpPr>
            <p:spPr bwMode="auto">
              <a:xfrm>
                <a:off x="3849" y="11034"/>
                <a:ext cx="48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rot="0" vert="horz" wrap="square" lIns="91440" tIns="45720" rIns="91440" bIns="45720" anchor="t" anchorCtr="0" upright="1">
                <a:noAutofit/>
              </a:bodyPr>
              <a:lstStyle/>
              <a:p>
                <a:pPr>
                  <a:lnSpc>
                    <a:spcPct val="115000"/>
                  </a:lnSpc>
                  <a:spcAft>
                    <a:spcPts val="1000"/>
                  </a:spcAft>
                </a:pPr>
                <a:r>
                  <a:rPr lang="en-US" sz="1100" i="1">
                    <a:solidFill>
                      <a:srgbClr val="FFFF00"/>
                    </a:solidFill>
                    <a:effectLst/>
                    <a:latin typeface="Calibri"/>
                    <a:ea typeface="Times New Roman"/>
                    <a:cs typeface="Times New Roman"/>
                  </a:rPr>
                  <a:t>t</a:t>
                </a:r>
                <a:endParaRPr lang="ru-RU" sz="1100">
                  <a:solidFill>
                    <a:srgbClr val="FFFF00"/>
                  </a:solidFill>
                  <a:effectLst/>
                  <a:latin typeface="Calibri"/>
                  <a:ea typeface="Times New Roman"/>
                  <a:cs typeface="Times New Roman"/>
                </a:endParaRPr>
              </a:p>
            </p:txBody>
          </p:sp>
          <p:sp>
            <p:nvSpPr>
              <p:cNvPr id="55" name="Text Box 174"/>
              <p:cNvSpPr txBox="1">
                <a:spLocks noChangeArrowheads="1"/>
              </p:cNvSpPr>
              <p:nvPr/>
            </p:nvSpPr>
            <p:spPr bwMode="auto">
              <a:xfrm>
                <a:off x="2364" y="10509"/>
                <a:ext cx="84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rot="0" vert="horz" wrap="square" lIns="91440" tIns="45720" rIns="91440" bIns="45720" anchor="t" anchorCtr="0" upright="1">
                <a:noAutofit/>
              </a:bodyPr>
              <a:lstStyle/>
              <a:p>
                <a:pPr>
                  <a:lnSpc>
                    <a:spcPct val="115000"/>
                  </a:lnSpc>
                  <a:spcAft>
                    <a:spcPts val="1000"/>
                  </a:spcAft>
                </a:pPr>
                <a:r>
                  <a:rPr lang="en-US" sz="1100">
                    <a:solidFill>
                      <a:srgbClr val="FFFF00"/>
                    </a:solidFill>
                    <a:effectLst/>
                    <a:latin typeface="Calibri"/>
                    <a:ea typeface="Times New Roman"/>
                    <a:cs typeface="Times New Roman"/>
                  </a:rPr>
                  <a:t>F (t)</a:t>
                </a:r>
                <a:endParaRPr lang="ru-RU" sz="1100">
                  <a:solidFill>
                    <a:srgbClr val="FFFF00"/>
                  </a:solidFill>
                  <a:effectLst/>
                  <a:latin typeface="Calibri"/>
                  <a:ea typeface="Times New Roman"/>
                  <a:cs typeface="Times New Roman"/>
                </a:endParaRPr>
              </a:p>
            </p:txBody>
          </p:sp>
          <p:sp>
            <p:nvSpPr>
              <p:cNvPr id="56" name="Freeform 175"/>
              <p:cNvSpPr>
                <a:spLocks/>
              </p:cNvSpPr>
              <p:nvPr/>
            </p:nvSpPr>
            <p:spPr bwMode="auto">
              <a:xfrm>
                <a:off x="1824" y="10194"/>
                <a:ext cx="2031" cy="1407"/>
              </a:xfrm>
              <a:custGeom>
                <a:avLst/>
                <a:gdLst>
                  <a:gd name="T0" fmla="*/ 0 w 2031"/>
                  <a:gd name="T1" fmla="*/ 840 h 1407"/>
                  <a:gd name="T2" fmla="*/ 306 w 2031"/>
                  <a:gd name="T3" fmla="*/ 36 h 1407"/>
                  <a:gd name="T4" fmla="*/ 591 w 2031"/>
                  <a:gd name="T5" fmla="*/ 621 h 1407"/>
                  <a:gd name="T6" fmla="*/ 696 w 2031"/>
                  <a:gd name="T7" fmla="*/ 876 h 1407"/>
                  <a:gd name="T8" fmla="*/ 936 w 2031"/>
                  <a:gd name="T9" fmla="*/ 1401 h 1407"/>
                  <a:gd name="T10" fmla="*/ 1280 w 2031"/>
                  <a:gd name="T11" fmla="*/ 840 h 1407"/>
                  <a:gd name="T12" fmla="*/ 1596 w 2031"/>
                  <a:gd name="T13" fmla="*/ 516 h 1407"/>
                  <a:gd name="T14" fmla="*/ 2031 w 2031"/>
                  <a:gd name="T15" fmla="*/ 1101 h 140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031" h="1407">
                    <a:moveTo>
                      <a:pt x="0" y="840"/>
                    </a:moveTo>
                    <a:cubicBezTo>
                      <a:pt x="51" y="706"/>
                      <a:pt x="208" y="72"/>
                      <a:pt x="306" y="36"/>
                    </a:cubicBezTo>
                    <a:cubicBezTo>
                      <a:pt x="404" y="0"/>
                      <a:pt x="526" y="481"/>
                      <a:pt x="591" y="621"/>
                    </a:cubicBezTo>
                    <a:cubicBezTo>
                      <a:pt x="656" y="761"/>
                      <a:pt x="639" y="746"/>
                      <a:pt x="696" y="876"/>
                    </a:cubicBezTo>
                    <a:cubicBezTo>
                      <a:pt x="753" y="1006"/>
                      <a:pt x="839" y="1407"/>
                      <a:pt x="936" y="1401"/>
                    </a:cubicBezTo>
                    <a:cubicBezTo>
                      <a:pt x="1033" y="1395"/>
                      <a:pt x="1170" y="987"/>
                      <a:pt x="1280" y="840"/>
                    </a:cubicBezTo>
                    <a:cubicBezTo>
                      <a:pt x="1390" y="693"/>
                      <a:pt x="1471" y="473"/>
                      <a:pt x="1596" y="516"/>
                    </a:cubicBezTo>
                    <a:cubicBezTo>
                      <a:pt x="1721" y="559"/>
                      <a:pt x="1941" y="979"/>
                      <a:pt x="2031" y="1101"/>
                    </a:cubicBezTo>
                  </a:path>
                </a:pathLst>
              </a:custGeom>
              <a:noFill/>
              <a:ln w="15875">
                <a:solidFill>
                  <a:srgbClr val="8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ru-RU">
                  <a:solidFill>
                    <a:srgbClr val="FFFF00"/>
                  </a:solidFill>
                </a:endParaRPr>
              </a:p>
            </p:txBody>
          </p:sp>
          <p:sp>
            <p:nvSpPr>
              <p:cNvPr id="57" name="Arc 176"/>
              <p:cNvSpPr>
                <a:spLocks/>
              </p:cNvSpPr>
              <p:nvPr/>
            </p:nvSpPr>
            <p:spPr bwMode="auto">
              <a:xfrm rot="9830109" flipV="1">
                <a:off x="2038" y="11516"/>
                <a:ext cx="1931" cy="540"/>
              </a:xfrm>
              <a:custGeom>
                <a:avLst/>
                <a:gdLst>
                  <a:gd name="G0" fmla="+- 7661 0 0"/>
                  <a:gd name="G1" fmla="+- 21600 0 0"/>
                  <a:gd name="G2" fmla="+- 21600 0 0"/>
                  <a:gd name="T0" fmla="*/ 0 w 24818"/>
                  <a:gd name="T1" fmla="*/ 1404 h 21600"/>
                  <a:gd name="T2" fmla="*/ 24818 w 24818"/>
                  <a:gd name="T3" fmla="*/ 8478 h 21600"/>
                  <a:gd name="T4" fmla="*/ 7661 w 24818"/>
                  <a:gd name="T5" fmla="*/ 21600 h 21600"/>
                </a:gdLst>
                <a:ahLst/>
                <a:cxnLst>
                  <a:cxn ang="0">
                    <a:pos x="T0" y="T1"/>
                  </a:cxn>
                  <a:cxn ang="0">
                    <a:pos x="T2" y="T3"/>
                  </a:cxn>
                  <a:cxn ang="0">
                    <a:pos x="T4" y="T5"/>
                  </a:cxn>
                </a:cxnLst>
                <a:rect l="0" t="0" r="r" b="b"/>
                <a:pathLst>
                  <a:path w="24818" h="21600" fill="none" extrusionOk="0">
                    <a:moveTo>
                      <a:pt x="0" y="1404"/>
                    </a:moveTo>
                    <a:cubicBezTo>
                      <a:pt x="2447" y="475"/>
                      <a:pt x="5043" y="0"/>
                      <a:pt x="7661" y="0"/>
                    </a:cubicBezTo>
                    <a:cubicBezTo>
                      <a:pt x="14388" y="0"/>
                      <a:pt x="20731" y="3134"/>
                      <a:pt x="24818" y="8477"/>
                    </a:cubicBezTo>
                  </a:path>
                  <a:path w="24818" h="21600" stroke="0" extrusionOk="0">
                    <a:moveTo>
                      <a:pt x="0" y="1404"/>
                    </a:moveTo>
                    <a:cubicBezTo>
                      <a:pt x="2447" y="475"/>
                      <a:pt x="5043" y="0"/>
                      <a:pt x="7661" y="0"/>
                    </a:cubicBezTo>
                    <a:cubicBezTo>
                      <a:pt x="14388" y="0"/>
                      <a:pt x="20731" y="3134"/>
                      <a:pt x="24818" y="8477"/>
                    </a:cubicBezTo>
                    <a:lnTo>
                      <a:pt x="7661" y="21600"/>
                    </a:lnTo>
                    <a:close/>
                  </a:path>
                </a:pathLst>
              </a:custGeom>
              <a:noFill/>
              <a:ln w="15875">
                <a:solidFill>
                  <a:srgbClr val="000000"/>
                </a:solidFill>
                <a:prstDash val="lgDash"/>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ru-RU">
                  <a:solidFill>
                    <a:srgbClr val="FFFF00"/>
                  </a:solidFill>
                </a:endParaRPr>
              </a:p>
            </p:txBody>
          </p:sp>
          <p:sp>
            <p:nvSpPr>
              <p:cNvPr id="58" name="Arc 177"/>
              <p:cNvSpPr>
                <a:spLocks/>
              </p:cNvSpPr>
              <p:nvPr/>
            </p:nvSpPr>
            <p:spPr bwMode="auto">
              <a:xfrm rot="11713375" flipV="1">
                <a:off x="1900" y="10042"/>
                <a:ext cx="2158" cy="540"/>
              </a:xfrm>
              <a:custGeom>
                <a:avLst/>
                <a:gdLst>
                  <a:gd name="G0" fmla="+- 9400 0 0"/>
                  <a:gd name="G1" fmla="+- 0 0 0"/>
                  <a:gd name="G2" fmla="+- 21600 0 0"/>
                  <a:gd name="T0" fmla="*/ 27744 w 27744"/>
                  <a:gd name="T1" fmla="*/ 11405 h 21600"/>
                  <a:gd name="T2" fmla="*/ 0 w 27744"/>
                  <a:gd name="T3" fmla="*/ 19447 h 21600"/>
                  <a:gd name="T4" fmla="*/ 9400 w 27744"/>
                  <a:gd name="T5" fmla="*/ 0 h 21600"/>
                </a:gdLst>
                <a:ahLst/>
                <a:cxnLst>
                  <a:cxn ang="0">
                    <a:pos x="T0" y="T1"/>
                  </a:cxn>
                  <a:cxn ang="0">
                    <a:pos x="T2" y="T3"/>
                  </a:cxn>
                  <a:cxn ang="0">
                    <a:pos x="T4" y="T5"/>
                  </a:cxn>
                </a:cxnLst>
                <a:rect l="0" t="0" r="r" b="b"/>
                <a:pathLst>
                  <a:path w="27744" h="21600" fill="none" extrusionOk="0">
                    <a:moveTo>
                      <a:pt x="27743" y="11404"/>
                    </a:moveTo>
                    <a:cubicBezTo>
                      <a:pt x="23801" y="17744"/>
                      <a:pt x="16865" y="21600"/>
                      <a:pt x="9400" y="21600"/>
                    </a:cubicBezTo>
                    <a:cubicBezTo>
                      <a:pt x="6144" y="21600"/>
                      <a:pt x="2930" y="20864"/>
                      <a:pt x="-1" y="19447"/>
                    </a:cubicBezTo>
                  </a:path>
                  <a:path w="27744" h="21600" stroke="0" extrusionOk="0">
                    <a:moveTo>
                      <a:pt x="27743" y="11404"/>
                    </a:moveTo>
                    <a:cubicBezTo>
                      <a:pt x="23801" y="17744"/>
                      <a:pt x="16865" y="21600"/>
                      <a:pt x="9400" y="21600"/>
                    </a:cubicBezTo>
                    <a:cubicBezTo>
                      <a:pt x="6144" y="21600"/>
                      <a:pt x="2930" y="20864"/>
                      <a:pt x="-1" y="19447"/>
                    </a:cubicBezTo>
                    <a:lnTo>
                      <a:pt x="9400" y="0"/>
                    </a:lnTo>
                    <a:close/>
                  </a:path>
                </a:pathLst>
              </a:custGeom>
              <a:noFill/>
              <a:ln w="15875">
                <a:solidFill>
                  <a:srgbClr val="000000"/>
                </a:solidFill>
                <a:prstDash val="lgDash"/>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ru-RU">
                  <a:solidFill>
                    <a:srgbClr val="FFFF00"/>
                  </a:solidFill>
                </a:endParaRPr>
              </a:p>
            </p:txBody>
          </p:sp>
        </p:grpSp>
        <p:grpSp>
          <p:nvGrpSpPr>
            <p:cNvPr id="21" name="Group 178"/>
            <p:cNvGrpSpPr>
              <a:grpSpLocks/>
            </p:cNvGrpSpPr>
            <p:nvPr/>
          </p:nvGrpSpPr>
          <p:grpSpPr bwMode="auto">
            <a:xfrm>
              <a:off x="4734" y="8754"/>
              <a:ext cx="2835" cy="2636"/>
              <a:chOff x="4614" y="9478"/>
              <a:chExt cx="2835" cy="2636"/>
            </a:xfrm>
          </p:grpSpPr>
          <p:cxnSp>
            <p:nvCxnSpPr>
              <p:cNvPr id="37" name="Line 179"/>
              <p:cNvCxnSpPr>
                <a:cxnSpLocks noChangeShapeType="1"/>
              </p:cNvCxnSpPr>
              <p:nvPr/>
            </p:nvCxnSpPr>
            <p:spPr bwMode="auto">
              <a:xfrm flipH="1" flipV="1">
                <a:off x="4929" y="9478"/>
                <a:ext cx="0" cy="2636"/>
              </a:xfrm>
              <a:prstGeom prst="line">
                <a:avLst/>
              </a:prstGeom>
              <a:noFill/>
              <a:ln w="158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38" name="Line 180"/>
              <p:cNvCxnSpPr>
                <a:cxnSpLocks noChangeShapeType="1"/>
              </p:cNvCxnSpPr>
              <p:nvPr/>
            </p:nvCxnSpPr>
            <p:spPr bwMode="auto">
              <a:xfrm>
                <a:off x="4929" y="10828"/>
                <a:ext cx="2330" cy="0"/>
              </a:xfrm>
              <a:prstGeom prst="line">
                <a:avLst/>
              </a:prstGeom>
              <a:noFill/>
              <a:ln w="1587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39" name="Text Box 181"/>
              <p:cNvSpPr txBox="1">
                <a:spLocks noChangeArrowheads="1"/>
              </p:cNvSpPr>
              <p:nvPr/>
            </p:nvSpPr>
            <p:spPr bwMode="auto">
              <a:xfrm>
                <a:off x="4614" y="9571"/>
                <a:ext cx="48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rot="0" vert="horz" wrap="square" lIns="91440" tIns="45720" rIns="91440" bIns="45720" anchor="t" anchorCtr="0" upright="1">
                <a:noAutofit/>
              </a:bodyPr>
              <a:lstStyle/>
              <a:p>
                <a:pPr>
                  <a:lnSpc>
                    <a:spcPct val="115000"/>
                  </a:lnSpc>
                  <a:spcAft>
                    <a:spcPts val="1000"/>
                  </a:spcAft>
                </a:pPr>
                <a:r>
                  <a:rPr lang="en-US" sz="1100" i="1">
                    <a:solidFill>
                      <a:srgbClr val="FFFF00"/>
                    </a:solidFill>
                    <a:effectLst/>
                    <a:latin typeface="Calibri"/>
                    <a:ea typeface="Times New Roman"/>
                    <a:cs typeface="Times New Roman"/>
                  </a:rPr>
                  <a:t>i</a:t>
                </a:r>
                <a:endParaRPr lang="ru-RU" sz="1100">
                  <a:solidFill>
                    <a:srgbClr val="FFFF00"/>
                  </a:solidFill>
                  <a:effectLst/>
                  <a:latin typeface="Calibri"/>
                  <a:ea typeface="Times New Roman"/>
                  <a:cs typeface="Times New Roman"/>
                </a:endParaRPr>
              </a:p>
            </p:txBody>
          </p:sp>
          <p:sp>
            <p:nvSpPr>
              <p:cNvPr id="40" name="Text Box 182"/>
              <p:cNvSpPr txBox="1">
                <a:spLocks noChangeArrowheads="1"/>
              </p:cNvSpPr>
              <p:nvPr/>
            </p:nvSpPr>
            <p:spPr bwMode="auto">
              <a:xfrm>
                <a:off x="6969" y="10831"/>
                <a:ext cx="48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rot="0" vert="horz" wrap="square" lIns="91440" tIns="45720" rIns="91440" bIns="45720" anchor="t" anchorCtr="0" upright="1">
                <a:noAutofit/>
              </a:bodyPr>
              <a:lstStyle/>
              <a:p>
                <a:pPr>
                  <a:lnSpc>
                    <a:spcPct val="115000"/>
                  </a:lnSpc>
                  <a:spcAft>
                    <a:spcPts val="1000"/>
                  </a:spcAft>
                </a:pPr>
                <a:r>
                  <a:rPr lang="en-US" sz="1100" i="1">
                    <a:solidFill>
                      <a:srgbClr val="FFFF00"/>
                    </a:solidFill>
                    <a:effectLst/>
                    <a:latin typeface="Calibri"/>
                    <a:ea typeface="Times New Roman"/>
                    <a:cs typeface="Times New Roman"/>
                  </a:rPr>
                  <a:t>t</a:t>
                </a:r>
                <a:endParaRPr lang="ru-RU" sz="1100">
                  <a:solidFill>
                    <a:srgbClr val="FFFF00"/>
                  </a:solidFill>
                  <a:effectLst/>
                  <a:latin typeface="Calibri"/>
                  <a:ea typeface="Times New Roman"/>
                  <a:cs typeface="Times New Roman"/>
                </a:endParaRPr>
              </a:p>
            </p:txBody>
          </p:sp>
          <p:sp>
            <p:nvSpPr>
              <p:cNvPr id="41" name="Text Box 183"/>
              <p:cNvSpPr txBox="1">
                <a:spLocks noChangeArrowheads="1"/>
              </p:cNvSpPr>
              <p:nvPr/>
            </p:nvSpPr>
            <p:spPr bwMode="auto">
              <a:xfrm>
                <a:off x="5484" y="10306"/>
                <a:ext cx="84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rot="0" vert="horz" wrap="square" lIns="91440" tIns="45720" rIns="91440" bIns="45720" anchor="t" anchorCtr="0" upright="1">
                <a:noAutofit/>
              </a:bodyPr>
              <a:lstStyle/>
              <a:p>
                <a:pPr>
                  <a:lnSpc>
                    <a:spcPct val="115000"/>
                  </a:lnSpc>
                  <a:spcAft>
                    <a:spcPts val="1000"/>
                  </a:spcAft>
                </a:pPr>
                <a:r>
                  <a:rPr lang="en-US" sz="1100">
                    <a:solidFill>
                      <a:srgbClr val="FFFF00"/>
                    </a:solidFill>
                    <a:effectLst/>
                    <a:latin typeface="Calibri"/>
                    <a:ea typeface="Times New Roman"/>
                    <a:cs typeface="Times New Roman"/>
                  </a:rPr>
                  <a:t>F (t)</a:t>
                </a:r>
                <a:endParaRPr lang="ru-RU" sz="1100">
                  <a:solidFill>
                    <a:srgbClr val="FFFF00"/>
                  </a:solidFill>
                  <a:effectLst/>
                  <a:latin typeface="Calibri"/>
                  <a:ea typeface="Times New Roman"/>
                  <a:cs typeface="Times New Roman"/>
                </a:endParaRPr>
              </a:p>
            </p:txBody>
          </p:sp>
          <p:grpSp>
            <p:nvGrpSpPr>
              <p:cNvPr id="42" name="Group 184"/>
              <p:cNvGrpSpPr>
                <a:grpSpLocks/>
              </p:cNvGrpSpPr>
              <p:nvPr/>
            </p:nvGrpSpPr>
            <p:grpSpPr bwMode="auto">
              <a:xfrm>
                <a:off x="4959" y="9924"/>
                <a:ext cx="599" cy="900"/>
                <a:chOff x="7854" y="11754"/>
                <a:chExt cx="599" cy="900"/>
              </a:xfrm>
            </p:grpSpPr>
            <p:cxnSp>
              <p:nvCxnSpPr>
                <p:cNvPr id="49" name="Line 185"/>
                <p:cNvCxnSpPr>
                  <a:cxnSpLocks noChangeShapeType="1"/>
                </p:cNvCxnSpPr>
                <p:nvPr/>
              </p:nvCxnSpPr>
              <p:spPr bwMode="auto">
                <a:xfrm rot="180000" flipV="1">
                  <a:off x="7854" y="11754"/>
                  <a:ext cx="240" cy="900"/>
                </a:xfrm>
                <a:prstGeom prst="line">
                  <a:avLst/>
                </a:prstGeom>
                <a:noFill/>
                <a:ln w="15875">
                  <a:solidFill>
                    <a:srgbClr val="800000"/>
                  </a:solidFill>
                  <a:round/>
                  <a:headEnd/>
                  <a:tailEnd/>
                </a:ln>
                <a:extLst>
                  <a:ext uri="{909E8E84-426E-40DD-AFC4-6F175D3DCCD1}">
                    <a14:hiddenFill xmlns:a14="http://schemas.microsoft.com/office/drawing/2010/main">
                      <a:noFill/>
                    </a14:hiddenFill>
                  </a:ext>
                </a:extLst>
              </p:spPr>
            </p:cxnSp>
            <p:cxnSp>
              <p:nvCxnSpPr>
                <p:cNvPr id="50" name="Line 186"/>
                <p:cNvCxnSpPr>
                  <a:cxnSpLocks noChangeShapeType="1"/>
                </p:cNvCxnSpPr>
                <p:nvPr/>
              </p:nvCxnSpPr>
              <p:spPr bwMode="auto">
                <a:xfrm rot="180000" flipH="1" flipV="1">
                  <a:off x="8096" y="11783"/>
                  <a:ext cx="357" cy="870"/>
                </a:xfrm>
                <a:prstGeom prst="line">
                  <a:avLst/>
                </a:prstGeom>
                <a:noFill/>
                <a:ln w="15875">
                  <a:solidFill>
                    <a:srgbClr val="800000"/>
                  </a:solidFill>
                  <a:round/>
                  <a:headEnd/>
                  <a:tailEnd/>
                </a:ln>
                <a:extLst>
                  <a:ext uri="{909E8E84-426E-40DD-AFC4-6F175D3DCCD1}">
                    <a14:hiddenFill xmlns:a14="http://schemas.microsoft.com/office/drawing/2010/main">
                      <a:noFill/>
                    </a14:hiddenFill>
                  </a:ext>
                </a:extLst>
              </p:spPr>
            </p:cxnSp>
          </p:grpSp>
          <p:grpSp>
            <p:nvGrpSpPr>
              <p:cNvPr id="43" name="Group 187"/>
              <p:cNvGrpSpPr>
                <a:grpSpLocks/>
              </p:cNvGrpSpPr>
              <p:nvPr/>
            </p:nvGrpSpPr>
            <p:grpSpPr bwMode="auto">
              <a:xfrm rot="10800000">
                <a:off x="5499" y="10794"/>
                <a:ext cx="599" cy="900"/>
                <a:chOff x="7854" y="11754"/>
                <a:chExt cx="599" cy="900"/>
              </a:xfrm>
            </p:grpSpPr>
            <p:cxnSp>
              <p:nvCxnSpPr>
                <p:cNvPr id="47" name="Line 188"/>
                <p:cNvCxnSpPr>
                  <a:cxnSpLocks noChangeShapeType="1"/>
                </p:cNvCxnSpPr>
                <p:nvPr/>
              </p:nvCxnSpPr>
              <p:spPr bwMode="auto">
                <a:xfrm rot="180000" flipV="1">
                  <a:off x="7854" y="11754"/>
                  <a:ext cx="240" cy="900"/>
                </a:xfrm>
                <a:prstGeom prst="line">
                  <a:avLst/>
                </a:prstGeom>
                <a:noFill/>
                <a:ln w="15875">
                  <a:solidFill>
                    <a:srgbClr val="800000"/>
                  </a:solidFill>
                  <a:round/>
                  <a:headEnd/>
                  <a:tailEnd/>
                </a:ln>
                <a:extLst>
                  <a:ext uri="{909E8E84-426E-40DD-AFC4-6F175D3DCCD1}">
                    <a14:hiddenFill xmlns:a14="http://schemas.microsoft.com/office/drawing/2010/main">
                      <a:noFill/>
                    </a14:hiddenFill>
                  </a:ext>
                </a:extLst>
              </p:spPr>
            </p:cxnSp>
            <p:cxnSp>
              <p:nvCxnSpPr>
                <p:cNvPr id="48" name="Line 189"/>
                <p:cNvCxnSpPr>
                  <a:cxnSpLocks noChangeShapeType="1"/>
                </p:cNvCxnSpPr>
                <p:nvPr/>
              </p:nvCxnSpPr>
              <p:spPr bwMode="auto">
                <a:xfrm rot="180000" flipH="1" flipV="1">
                  <a:off x="8096" y="11783"/>
                  <a:ext cx="357" cy="870"/>
                </a:xfrm>
                <a:prstGeom prst="line">
                  <a:avLst/>
                </a:prstGeom>
                <a:noFill/>
                <a:ln w="15875">
                  <a:solidFill>
                    <a:srgbClr val="800000"/>
                  </a:solidFill>
                  <a:round/>
                  <a:headEnd/>
                  <a:tailEnd/>
                </a:ln>
                <a:extLst>
                  <a:ext uri="{909E8E84-426E-40DD-AFC4-6F175D3DCCD1}">
                    <a14:hiddenFill xmlns:a14="http://schemas.microsoft.com/office/drawing/2010/main">
                      <a:noFill/>
                    </a14:hiddenFill>
                  </a:ext>
                </a:extLst>
              </p:spPr>
            </p:cxnSp>
          </p:grpSp>
          <p:grpSp>
            <p:nvGrpSpPr>
              <p:cNvPr id="44" name="Group 190"/>
              <p:cNvGrpSpPr>
                <a:grpSpLocks/>
              </p:cNvGrpSpPr>
              <p:nvPr/>
            </p:nvGrpSpPr>
            <p:grpSpPr bwMode="auto">
              <a:xfrm>
                <a:off x="6144" y="9924"/>
                <a:ext cx="599" cy="900"/>
                <a:chOff x="7854" y="11754"/>
                <a:chExt cx="599" cy="900"/>
              </a:xfrm>
            </p:grpSpPr>
            <p:cxnSp>
              <p:nvCxnSpPr>
                <p:cNvPr id="45" name="Line 191"/>
                <p:cNvCxnSpPr>
                  <a:cxnSpLocks noChangeShapeType="1"/>
                </p:cNvCxnSpPr>
                <p:nvPr/>
              </p:nvCxnSpPr>
              <p:spPr bwMode="auto">
                <a:xfrm rot="180000" flipV="1">
                  <a:off x="7854" y="11754"/>
                  <a:ext cx="240" cy="900"/>
                </a:xfrm>
                <a:prstGeom prst="line">
                  <a:avLst/>
                </a:prstGeom>
                <a:noFill/>
                <a:ln w="15875">
                  <a:solidFill>
                    <a:srgbClr val="800000"/>
                  </a:solidFill>
                  <a:round/>
                  <a:headEnd/>
                  <a:tailEnd/>
                </a:ln>
                <a:extLst>
                  <a:ext uri="{909E8E84-426E-40DD-AFC4-6F175D3DCCD1}">
                    <a14:hiddenFill xmlns:a14="http://schemas.microsoft.com/office/drawing/2010/main">
                      <a:noFill/>
                    </a14:hiddenFill>
                  </a:ext>
                </a:extLst>
              </p:spPr>
            </p:cxnSp>
            <p:cxnSp>
              <p:nvCxnSpPr>
                <p:cNvPr id="46" name="Line 192"/>
                <p:cNvCxnSpPr>
                  <a:cxnSpLocks noChangeShapeType="1"/>
                </p:cNvCxnSpPr>
                <p:nvPr/>
              </p:nvCxnSpPr>
              <p:spPr bwMode="auto">
                <a:xfrm rot="180000" flipH="1" flipV="1">
                  <a:off x="8096" y="11783"/>
                  <a:ext cx="357" cy="870"/>
                </a:xfrm>
                <a:prstGeom prst="line">
                  <a:avLst/>
                </a:prstGeom>
                <a:noFill/>
                <a:ln w="15875">
                  <a:solidFill>
                    <a:srgbClr val="800000"/>
                  </a:solidFill>
                  <a:round/>
                  <a:headEnd/>
                  <a:tailEnd/>
                </a:ln>
                <a:extLst>
                  <a:ext uri="{909E8E84-426E-40DD-AFC4-6F175D3DCCD1}">
                    <a14:hiddenFill xmlns:a14="http://schemas.microsoft.com/office/drawing/2010/main">
                      <a:noFill/>
                    </a14:hiddenFill>
                  </a:ext>
                </a:extLst>
              </p:spPr>
            </p:cxnSp>
          </p:grpSp>
        </p:grpSp>
        <p:grpSp>
          <p:nvGrpSpPr>
            <p:cNvPr id="22" name="Group 193"/>
            <p:cNvGrpSpPr>
              <a:grpSpLocks/>
            </p:cNvGrpSpPr>
            <p:nvPr/>
          </p:nvGrpSpPr>
          <p:grpSpPr bwMode="auto">
            <a:xfrm>
              <a:off x="7494" y="8690"/>
              <a:ext cx="3360" cy="2636"/>
              <a:chOff x="7374" y="9414"/>
              <a:chExt cx="3360" cy="2636"/>
            </a:xfrm>
          </p:grpSpPr>
          <p:cxnSp>
            <p:nvCxnSpPr>
              <p:cNvPr id="25" name="Line 194"/>
              <p:cNvCxnSpPr>
                <a:cxnSpLocks noChangeShapeType="1"/>
              </p:cNvCxnSpPr>
              <p:nvPr/>
            </p:nvCxnSpPr>
            <p:spPr bwMode="auto">
              <a:xfrm flipH="1" flipV="1">
                <a:off x="8214" y="9414"/>
                <a:ext cx="0" cy="2636"/>
              </a:xfrm>
              <a:prstGeom prst="line">
                <a:avLst/>
              </a:prstGeom>
              <a:noFill/>
              <a:ln w="158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26" name="Line 195"/>
              <p:cNvCxnSpPr>
                <a:cxnSpLocks noChangeShapeType="1"/>
              </p:cNvCxnSpPr>
              <p:nvPr/>
            </p:nvCxnSpPr>
            <p:spPr bwMode="auto">
              <a:xfrm>
                <a:off x="8214" y="10764"/>
                <a:ext cx="2330" cy="0"/>
              </a:xfrm>
              <a:prstGeom prst="line">
                <a:avLst/>
              </a:prstGeom>
              <a:noFill/>
              <a:ln w="1587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27" name="Text Box 196"/>
              <p:cNvSpPr txBox="1">
                <a:spLocks noChangeArrowheads="1"/>
              </p:cNvSpPr>
              <p:nvPr/>
            </p:nvSpPr>
            <p:spPr bwMode="auto">
              <a:xfrm>
                <a:off x="7374" y="9414"/>
                <a:ext cx="1035"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rot="0" vert="horz" wrap="square" lIns="91440" tIns="45720" rIns="91440" bIns="45720" anchor="t" anchorCtr="0" upright="1">
                <a:noAutofit/>
              </a:bodyPr>
              <a:lstStyle/>
              <a:p>
                <a:pPr>
                  <a:lnSpc>
                    <a:spcPct val="115000"/>
                  </a:lnSpc>
                  <a:spcAft>
                    <a:spcPts val="1000"/>
                  </a:spcAft>
                </a:pPr>
                <a:r>
                  <a:rPr lang="en-US" sz="1100" i="1">
                    <a:solidFill>
                      <a:srgbClr val="FFFF00"/>
                    </a:solidFill>
                    <a:effectLst/>
                    <a:latin typeface="Calibri"/>
                    <a:ea typeface="Times New Roman"/>
                    <a:cs typeface="Times New Roman"/>
                  </a:rPr>
                  <a:t>e,u,i,</a:t>
                </a:r>
                <a:endParaRPr lang="ru-RU" sz="1100">
                  <a:solidFill>
                    <a:srgbClr val="FFFF00"/>
                  </a:solidFill>
                  <a:effectLst/>
                  <a:latin typeface="Calibri"/>
                  <a:ea typeface="Times New Roman"/>
                  <a:cs typeface="Times New Roman"/>
                </a:endParaRPr>
              </a:p>
            </p:txBody>
          </p:sp>
          <p:sp>
            <p:nvSpPr>
              <p:cNvPr id="28" name="Text Box 197"/>
              <p:cNvSpPr txBox="1">
                <a:spLocks noChangeArrowheads="1"/>
              </p:cNvSpPr>
              <p:nvPr/>
            </p:nvSpPr>
            <p:spPr bwMode="auto">
              <a:xfrm>
                <a:off x="10254" y="10767"/>
                <a:ext cx="48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rot="0" vert="horz" wrap="square" lIns="91440" tIns="45720" rIns="91440" bIns="45720" anchor="t" anchorCtr="0" upright="1">
                <a:noAutofit/>
              </a:bodyPr>
              <a:lstStyle/>
              <a:p>
                <a:pPr>
                  <a:lnSpc>
                    <a:spcPct val="115000"/>
                  </a:lnSpc>
                  <a:spcAft>
                    <a:spcPts val="1000"/>
                  </a:spcAft>
                </a:pPr>
                <a:r>
                  <a:rPr lang="en-US" sz="1100" i="1">
                    <a:solidFill>
                      <a:srgbClr val="FFFF00"/>
                    </a:solidFill>
                    <a:effectLst/>
                    <a:latin typeface="Calibri"/>
                    <a:ea typeface="Times New Roman"/>
                    <a:cs typeface="Times New Roman"/>
                  </a:rPr>
                  <a:t>t</a:t>
                </a:r>
                <a:endParaRPr lang="ru-RU" sz="1100">
                  <a:solidFill>
                    <a:srgbClr val="FFFF00"/>
                  </a:solidFill>
                  <a:effectLst/>
                  <a:latin typeface="Calibri"/>
                  <a:ea typeface="Times New Roman"/>
                  <a:cs typeface="Times New Roman"/>
                </a:endParaRPr>
              </a:p>
            </p:txBody>
          </p:sp>
          <p:sp>
            <p:nvSpPr>
              <p:cNvPr id="29" name="Text Box 198"/>
              <p:cNvSpPr txBox="1">
                <a:spLocks noChangeArrowheads="1"/>
              </p:cNvSpPr>
              <p:nvPr/>
            </p:nvSpPr>
            <p:spPr bwMode="auto">
              <a:xfrm>
                <a:off x="8769" y="10242"/>
                <a:ext cx="84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rot="0" vert="horz" wrap="square" lIns="91440" tIns="45720" rIns="91440" bIns="45720" anchor="t" anchorCtr="0" upright="1">
                <a:noAutofit/>
              </a:bodyPr>
              <a:lstStyle/>
              <a:p>
                <a:pPr>
                  <a:lnSpc>
                    <a:spcPct val="115000"/>
                  </a:lnSpc>
                  <a:spcAft>
                    <a:spcPts val="1000"/>
                  </a:spcAft>
                </a:pPr>
                <a:r>
                  <a:rPr lang="en-US" sz="1100">
                    <a:solidFill>
                      <a:srgbClr val="FFFF00"/>
                    </a:solidFill>
                    <a:effectLst/>
                    <a:latin typeface="Calibri"/>
                    <a:ea typeface="Times New Roman"/>
                    <a:cs typeface="Times New Roman"/>
                  </a:rPr>
                  <a:t>F (t)</a:t>
                </a:r>
                <a:endParaRPr lang="ru-RU" sz="1100">
                  <a:solidFill>
                    <a:srgbClr val="FFFF00"/>
                  </a:solidFill>
                  <a:effectLst/>
                  <a:latin typeface="Calibri"/>
                  <a:ea typeface="Times New Roman"/>
                  <a:cs typeface="Times New Roman"/>
                </a:endParaRPr>
              </a:p>
            </p:txBody>
          </p:sp>
          <p:sp>
            <p:nvSpPr>
              <p:cNvPr id="30" name="Freeform 199"/>
              <p:cNvSpPr>
                <a:spLocks/>
              </p:cNvSpPr>
              <p:nvPr/>
            </p:nvSpPr>
            <p:spPr bwMode="auto">
              <a:xfrm>
                <a:off x="8229" y="9924"/>
                <a:ext cx="2127" cy="1560"/>
              </a:xfrm>
              <a:custGeom>
                <a:avLst/>
                <a:gdLst>
                  <a:gd name="T0" fmla="*/ 0 w 2127"/>
                  <a:gd name="T1" fmla="*/ 840 h 1560"/>
                  <a:gd name="T2" fmla="*/ 360 w 2127"/>
                  <a:gd name="T3" fmla="*/ 120 h 1560"/>
                  <a:gd name="T4" fmla="*/ 960 w 2127"/>
                  <a:gd name="T5" fmla="*/ 1560 h 1560"/>
                  <a:gd name="T6" fmla="*/ 1560 w 2127"/>
                  <a:gd name="T7" fmla="*/ 120 h 1560"/>
                  <a:gd name="T8" fmla="*/ 2046 w 2127"/>
                  <a:gd name="T9" fmla="*/ 1071 h 1560"/>
                  <a:gd name="T10" fmla="*/ 2046 w 2127"/>
                  <a:gd name="T11" fmla="*/ 1041 h 1560"/>
                </a:gdLst>
                <a:ahLst/>
                <a:cxnLst>
                  <a:cxn ang="0">
                    <a:pos x="T0" y="T1"/>
                  </a:cxn>
                  <a:cxn ang="0">
                    <a:pos x="T2" y="T3"/>
                  </a:cxn>
                  <a:cxn ang="0">
                    <a:pos x="T4" y="T5"/>
                  </a:cxn>
                  <a:cxn ang="0">
                    <a:pos x="T6" y="T7"/>
                  </a:cxn>
                  <a:cxn ang="0">
                    <a:pos x="T8" y="T9"/>
                  </a:cxn>
                  <a:cxn ang="0">
                    <a:pos x="T10" y="T11"/>
                  </a:cxn>
                </a:cxnLst>
                <a:rect l="0" t="0" r="r" b="b"/>
                <a:pathLst>
                  <a:path w="2127" h="1560">
                    <a:moveTo>
                      <a:pt x="0" y="840"/>
                    </a:moveTo>
                    <a:cubicBezTo>
                      <a:pt x="100" y="420"/>
                      <a:pt x="200" y="0"/>
                      <a:pt x="360" y="120"/>
                    </a:cubicBezTo>
                    <a:cubicBezTo>
                      <a:pt x="520" y="240"/>
                      <a:pt x="760" y="1560"/>
                      <a:pt x="960" y="1560"/>
                    </a:cubicBezTo>
                    <a:cubicBezTo>
                      <a:pt x="1160" y="1560"/>
                      <a:pt x="1379" y="202"/>
                      <a:pt x="1560" y="120"/>
                    </a:cubicBezTo>
                    <a:cubicBezTo>
                      <a:pt x="1741" y="38"/>
                      <a:pt x="1965" y="918"/>
                      <a:pt x="2046" y="1071"/>
                    </a:cubicBezTo>
                    <a:cubicBezTo>
                      <a:pt x="2127" y="1224"/>
                      <a:pt x="2046" y="1047"/>
                      <a:pt x="2046" y="1041"/>
                    </a:cubicBezTo>
                  </a:path>
                </a:pathLst>
              </a:custGeom>
              <a:noFill/>
              <a:ln w="15875">
                <a:solidFill>
                  <a:srgbClr val="8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ru-RU">
                  <a:solidFill>
                    <a:srgbClr val="FFFF00"/>
                  </a:solidFill>
                </a:endParaRPr>
              </a:p>
            </p:txBody>
          </p:sp>
          <p:cxnSp>
            <p:nvCxnSpPr>
              <p:cNvPr id="31" name="Line 200"/>
              <p:cNvCxnSpPr>
                <a:cxnSpLocks noChangeShapeType="1"/>
              </p:cNvCxnSpPr>
              <p:nvPr/>
            </p:nvCxnSpPr>
            <p:spPr bwMode="auto">
              <a:xfrm>
                <a:off x="9519" y="10719"/>
                <a:ext cx="0" cy="900"/>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cxnSp>
          <p:cxnSp>
            <p:nvCxnSpPr>
              <p:cNvPr id="32" name="Line 201"/>
              <p:cNvCxnSpPr>
                <a:cxnSpLocks noChangeShapeType="1"/>
              </p:cNvCxnSpPr>
              <p:nvPr/>
            </p:nvCxnSpPr>
            <p:spPr bwMode="auto">
              <a:xfrm>
                <a:off x="8214" y="11574"/>
                <a:ext cx="1320" cy="0"/>
              </a:xfrm>
              <a:prstGeom prst="line">
                <a:avLst/>
              </a:prstGeom>
              <a:noFill/>
              <a:ln w="15875">
                <a:solidFill>
                  <a:srgbClr val="000000"/>
                </a:solidFill>
                <a:round/>
                <a:headEnd type="stealth" w="med" len="med"/>
                <a:tailEnd type="stealth" w="med" len="med"/>
              </a:ln>
              <a:extLst>
                <a:ext uri="{909E8E84-426E-40DD-AFC4-6F175D3DCCD1}">
                  <a14:hiddenFill xmlns:a14="http://schemas.microsoft.com/office/drawing/2010/main">
                    <a:noFill/>
                  </a14:hiddenFill>
                </a:ext>
              </a:extLst>
            </p:spPr>
          </p:cxnSp>
          <p:sp>
            <p:nvSpPr>
              <p:cNvPr id="33" name="Text Box 202"/>
              <p:cNvSpPr txBox="1">
                <a:spLocks noChangeArrowheads="1"/>
              </p:cNvSpPr>
              <p:nvPr/>
            </p:nvSpPr>
            <p:spPr bwMode="auto">
              <a:xfrm>
                <a:off x="8334" y="11214"/>
                <a:ext cx="84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rot="0" vert="horz" wrap="square" lIns="91440" tIns="45720" rIns="91440" bIns="45720" anchor="t" anchorCtr="0" upright="1">
                <a:noAutofit/>
              </a:bodyPr>
              <a:lstStyle/>
              <a:p>
                <a:pPr>
                  <a:lnSpc>
                    <a:spcPct val="115000"/>
                  </a:lnSpc>
                  <a:spcAft>
                    <a:spcPts val="1000"/>
                  </a:spcAft>
                </a:pPr>
                <a:r>
                  <a:rPr lang="ru-RU" sz="1100">
                    <a:solidFill>
                      <a:srgbClr val="FFFF00"/>
                    </a:solidFill>
                    <a:effectLst/>
                    <a:latin typeface="Calibri"/>
                    <a:ea typeface="Times New Roman"/>
                    <a:cs typeface="Times New Roman"/>
                  </a:rPr>
                  <a:t>Т</a:t>
                </a:r>
              </a:p>
            </p:txBody>
          </p:sp>
          <p:cxnSp>
            <p:nvCxnSpPr>
              <p:cNvPr id="34" name="Line 203"/>
              <p:cNvCxnSpPr>
                <a:cxnSpLocks noChangeShapeType="1"/>
              </p:cNvCxnSpPr>
              <p:nvPr/>
            </p:nvCxnSpPr>
            <p:spPr bwMode="auto">
              <a:xfrm flipV="1">
                <a:off x="8544" y="10044"/>
                <a:ext cx="0" cy="720"/>
              </a:xfrm>
              <a:prstGeom prst="line">
                <a:avLst/>
              </a:prstGeom>
              <a:noFill/>
              <a:ln w="15875">
                <a:solidFill>
                  <a:srgbClr val="000000"/>
                </a:solidFill>
                <a:round/>
                <a:headEnd type="stealth" w="med" len="med"/>
                <a:tailEnd type="stealth" w="med" len="med"/>
              </a:ln>
              <a:extLst>
                <a:ext uri="{909E8E84-426E-40DD-AFC4-6F175D3DCCD1}">
                  <a14:hiddenFill xmlns:a14="http://schemas.microsoft.com/office/drawing/2010/main">
                    <a:noFill/>
                  </a14:hiddenFill>
                </a:ext>
              </a:extLst>
            </p:spPr>
          </p:cxnSp>
          <p:sp>
            <p:nvSpPr>
              <p:cNvPr id="35" name="Rectangle 204"/>
              <p:cNvSpPr>
                <a:spLocks noChangeArrowheads="1"/>
              </p:cNvSpPr>
              <p:nvPr/>
            </p:nvSpPr>
            <p:spPr bwMode="auto">
              <a:xfrm>
                <a:off x="8484" y="10209"/>
                <a:ext cx="120" cy="295"/>
              </a:xfrm>
              <a:prstGeom prst="rect">
                <a:avLst/>
              </a:prstGeom>
              <a:solidFill>
                <a:srgbClr val="FFFFFF"/>
              </a:solidFill>
              <a:ln>
                <a:noFill/>
              </a:ln>
              <a:extLst>
                <a:ext uri="{91240B29-F687-4F45-9708-019B960494DF}">
                  <a14:hiddenLine xmlns:a14="http://schemas.microsoft.com/office/drawing/2010/main" w="15875">
                    <a:solidFill>
                      <a:srgbClr val="000000"/>
                    </a:solidFill>
                    <a:miter lim="800000"/>
                    <a:headEnd/>
                    <a:tailEnd/>
                  </a14:hiddenLine>
                </a:ext>
              </a:extLst>
            </p:spPr>
            <p:txBody>
              <a:bodyPr rot="0" vert="horz" wrap="square" lIns="91440" tIns="45720" rIns="91440" bIns="45720" anchor="t" anchorCtr="0" upright="1">
                <a:noAutofit/>
              </a:bodyPr>
              <a:lstStyle/>
              <a:p>
                <a:endParaRPr lang="ru-RU">
                  <a:solidFill>
                    <a:srgbClr val="FFFF00"/>
                  </a:solidFill>
                </a:endParaRPr>
              </a:p>
            </p:txBody>
          </p:sp>
          <p:sp>
            <p:nvSpPr>
              <p:cNvPr id="36" name="Text Box 205"/>
              <p:cNvSpPr txBox="1">
                <a:spLocks noChangeArrowheads="1"/>
              </p:cNvSpPr>
              <p:nvPr/>
            </p:nvSpPr>
            <p:spPr bwMode="auto">
              <a:xfrm>
                <a:off x="8289" y="10134"/>
                <a:ext cx="60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rot="0" vert="horz" wrap="square" lIns="91440" tIns="45720" rIns="91440" bIns="45720" anchor="t" anchorCtr="0" upright="1">
                <a:noAutofit/>
              </a:bodyPr>
              <a:lstStyle/>
              <a:p>
                <a:pPr>
                  <a:lnSpc>
                    <a:spcPct val="115000"/>
                  </a:lnSpc>
                  <a:spcAft>
                    <a:spcPts val="1000"/>
                  </a:spcAft>
                </a:pPr>
                <a:r>
                  <a:rPr lang="en-US" sz="1100">
                    <a:solidFill>
                      <a:srgbClr val="FFFF00"/>
                    </a:solidFill>
                    <a:effectLst/>
                    <a:latin typeface="Calibri"/>
                    <a:ea typeface="Times New Roman"/>
                    <a:cs typeface="Times New Roman"/>
                  </a:rPr>
                  <a:t>E</a:t>
                </a:r>
                <a:r>
                  <a:rPr lang="en-US" sz="1100" baseline="-25000">
                    <a:solidFill>
                      <a:srgbClr val="FFFF00"/>
                    </a:solidFill>
                    <a:effectLst/>
                    <a:latin typeface="Calibri"/>
                    <a:ea typeface="Times New Roman"/>
                    <a:cs typeface="Times New Roman"/>
                  </a:rPr>
                  <a:t>m</a:t>
                </a:r>
                <a:endParaRPr lang="ru-RU" sz="1100">
                  <a:solidFill>
                    <a:srgbClr val="FFFF00"/>
                  </a:solidFill>
                  <a:effectLst/>
                  <a:latin typeface="Calibri"/>
                  <a:ea typeface="Times New Roman"/>
                  <a:cs typeface="Times New Roman"/>
                </a:endParaRPr>
              </a:p>
            </p:txBody>
          </p:sp>
        </p:grpSp>
        <p:sp>
          <p:nvSpPr>
            <p:cNvPr id="23" name="Text Box 206"/>
            <p:cNvSpPr txBox="1">
              <a:spLocks noChangeArrowheads="1"/>
            </p:cNvSpPr>
            <p:nvPr/>
          </p:nvSpPr>
          <p:spPr bwMode="auto">
            <a:xfrm>
              <a:off x="2454" y="8334"/>
              <a:ext cx="804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rot="0" vert="horz" wrap="square" lIns="91440" tIns="45720" rIns="91440" bIns="45720" anchor="t" anchorCtr="0" upright="1">
              <a:noAutofit/>
            </a:bodyPr>
            <a:lstStyle/>
            <a:p>
              <a:pPr>
                <a:lnSpc>
                  <a:spcPct val="115000"/>
                </a:lnSpc>
                <a:spcAft>
                  <a:spcPts val="1000"/>
                </a:spcAft>
              </a:pPr>
              <a:r>
                <a:rPr lang="uz-Cyrl-UZ" sz="1400" dirty="0">
                  <a:solidFill>
                    <a:srgbClr val="FFFF00"/>
                  </a:solidFill>
                  <a:effectLst/>
                  <a:latin typeface="Calibri"/>
                  <a:ea typeface="Times New Roman"/>
                  <a:cs typeface="Times New Roman"/>
                </a:rPr>
                <a:t>а)				</a:t>
              </a:r>
              <a:r>
                <a:rPr lang="en-US" sz="1400" dirty="0">
                  <a:solidFill>
                    <a:srgbClr val="FFFF00"/>
                  </a:solidFill>
                  <a:effectLst/>
                  <a:latin typeface="Calibri"/>
                  <a:ea typeface="Times New Roman"/>
                  <a:cs typeface="Times New Roman"/>
                </a:rPr>
                <a:t>b</a:t>
              </a:r>
              <a:r>
                <a:rPr lang="uz-Cyrl-UZ" sz="1400" dirty="0">
                  <a:solidFill>
                    <a:srgbClr val="FFFF00"/>
                  </a:solidFill>
                  <a:effectLst/>
                  <a:latin typeface="Calibri"/>
                  <a:ea typeface="Times New Roman"/>
                  <a:cs typeface="Times New Roman"/>
                </a:rPr>
                <a:t>)					</a:t>
              </a:r>
              <a:r>
                <a:rPr lang="en-US" sz="1400" dirty="0">
                  <a:solidFill>
                    <a:srgbClr val="FFFF00"/>
                  </a:solidFill>
                  <a:effectLst/>
                  <a:latin typeface="Calibri"/>
                  <a:ea typeface="Times New Roman"/>
                  <a:cs typeface="Times New Roman"/>
                </a:rPr>
                <a:t>c</a:t>
              </a:r>
              <a:r>
                <a:rPr lang="uz-Cyrl-UZ" sz="1400" dirty="0">
                  <a:solidFill>
                    <a:srgbClr val="FFFF00"/>
                  </a:solidFill>
                  <a:effectLst/>
                  <a:latin typeface="Calibri"/>
                  <a:ea typeface="Times New Roman"/>
                  <a:cs typeface="Times New Roman"/>
                </a:rPr>
                <a:t>)</a:t>
              </a:r>
              <a:endParaRPr lang="ru-RU" sz="1100" dirty="0">
                <a:solidFill>
                  <a:srgbClr val="FFFF00"/>
                </a:solidFill>
                <a:effectLst/>
                <a:latin typeface="Calibri"/>
                <a:ea typeface="Times New Roman"/>
                <a:cs typeface="Times New Roman"/>
              </a:endParaRPr>
            </a:p>
          </p:txBody>
        </p:sp>
        <p:sp>
          <p:nvSpPr>
            <p:cNvPr id="24" name="Text Box 207"/>
            <p:cNvSpPr txBox="1">
              <a:spLocks noChangeArrowheads="1"/>
            </p:cNvSpPr>
            <p:nvPr/>
          </p:nvSpPr>
          <p:spPr bwMode="auto">
            <a:xfrm>
              <a:off x="2574" y="11390"/>
              <a:ext cx="8040" cy="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rot="0" vert="horz" wrap="square" lIns="91440" tIns="45720" rIns="91440" bIns="45720" anchor="t" anchorCtr="0" upright="1">
              <a:noAutofit/>
            </a:bodyPr>
            <a:lstStyle/>
            <a:p>
              <a:pPr>
                <a:lnSpc>
                  <a:spcPct val="115000"/>
                </a:lnSpc>
                <a:spcAft>
                  <a:spcPts val="1000"/>
                </a:spcAft>
              </a:pPr>
              <a:r>
                <a:rPr lang="en-US" sz="1400">
                  <a:solidFill>
                    <a:srgbClr val="FFFF00"/>
                  </a:solidFill>
                  <a:effectLst/>
                  <a:latin typeface="Calibri"/>
                  <a:ea typeface="Times New Roman"/>
                  <a:cs typeface="Times New Roman"/>
                </a:rPr>
                <a:t>d</a:t>
              </a:r>
              <a:r>
                <a:rPr lang="uz-Cyrl-UZ" sz="1400">
                  <a:solidFill>
                    <a:srgbClr val="FFFF00"/>
                  </a:solidFill>
                  <a:effectLst/>
                  <a:latin typeface="Calibri"/>
                  <a:ea typeface="Times New Roman"/>
                  <a:cs typeface="Times New Roman"/>
                </a:rPr>
                <a:t>)				</a:t>
              </a:r>
              <a:r>
                <a:rPr lang="en-US" sz="1400">
                  <a:solidFill>
                    <a:srgbClr val="FFFF00"/>
                  </a:solidFill>
                  <a:effectLst/>
                  <a:latin typeface="Calibri"/>
                  <a:ea typeface="Times New Roman"/>
                  <a:cs typeface="Times New Roman"/>
                </a:rPr>
                <a:t>e</a:t>
              </a:r>
              <a:r>
                <a:rPr lang="uz-Cyrl-UZ" sz="1400">
                  <a:solidFill>
                    <a:srgbClr val="FFFF00"/>
                  </a:solidFill>
                  <a:effectLst/>
                  <a:latin typeface="Calibri"/>
                  <a:ea typeface="Times New Roman"/>
                  <a:cs typeface="Times New Roman"/>
                </a:rPr>
                <a:t>)					</a:t>
              </a:r>
              <a:r>
                <a:rPr lang="en-US" sz="1400">
                  <a:solidFill>
                    <a:srgbClr val="FFFF00"/>
                  </a:solidFill>
                  <a:effectLst/>
                  <a:latin typeface="Calibri"/>
                  <a:ea typeface="Times New Roman"/>
                  <a:cs typeface="Times New Roman"/>
                </a:rPr>
                <a:t>f </a:t>
              </a:r>
              <a:r>
                <a:rPr lang="uz-Cyrl-UZ" sz="1400">
                  <a:solidFill>
                    <a:srgbClr val="FFFF00"/>
                  </a:solidFill>
                  <a:effectLst/>
                  <a:latin typeface="Calibri"/>
                  <a:ea typeface="Times New Roman"/>
                  <a:cs typeface="Times New Roman"/>
                </a:rPr>
                <a:t>)</a:t>
              </a:r>
              <a:endParaRPr lang="ru-RU" sz="1100">
                <a:solidFill>
                  <a:srgbClr val="FFFF00"/>
                </a:solidFill>
                <a:effectLst/>
                <a:latin typeface="Calibri"/>
                <a:ea typeface="Times New Roman"/>
                <a:cs typeface="Times New Roman"/>
              </a:endParaRPr>
            </a:p>
            <a:p>
              <a:pPr algn="ctr">
                <a:lnSpc>
                  <a:spcPct val="115000"/>
                </a:lnSpc>
                <a:spcAft>
                  <a:spcPts val="1000"/>
                </a:spcAft>
              </a:pPr>
              <a:r>
                <a:rPr lang="en-US" sz="1100">
                  <a:solidFill>
                    <a:srgbClr val="FFFF00"/>
                  </a:solidFill>
                  <a:effectLst/>
                  <a:latin typeface="Calibri"/>
                  <a:ea typeface="Times New Roman"/>
                  <a:cs typeface="Times New Roman"/>
                </a:rPr>
                <a:t>4</a:t>
              </a:r>
              <a:r>
                <a:rPr lang="uz-Cyrl-UZ" sz="1100">
                  <a:solidFill>
                    <a:srgbClr val="FFFF00"/>
                  </a:solidFill>
                  <a:effectLst/>
                  <a:latin typeface="Calibri"/>
                  <a:ea typeface="Times New Roman"/>
                  <a:cs typeface="Times New Roman"/>
                </a:rPr>
                <a:t>.1-</a:t>
              </a:r>
              <a:r>
                <a:rPr lang="en-US" sz="1100">
                  <a:solidFill>
                    <a:srgbClr val="FFFF00"/>
                  </a:solidFill>
                  <a:effectLst/>
                  <a:latin typeface="Calibri"/>
                  <a:ea typeface="Times New Roman"/>
                  <a:cs typeface="Times New Roman"/>
                </a:rPr>
                <a:t>rasm</a:t>
              </a:r>
              <a:endParaRPr lang="ru-RU" sz="1100">
                <a:solidFill>
                  <a:srgbClr val="FFFF00"/>
                </a:solidFill>
                <a:effectLst/>
                <a:latin typeface="Calibri"/>
                <a:ea typeface="Times New Roman"/>
                <a:cs typeface="Times New Roman"/>
              </a:endParaRPr>
            </a:p>
          </p:txBody>
        </p:sp>
      </p:grpSp>
    </p:spTree>
    <p:extLst>
      <p:ext uri="{BB962C8B-B14F-4D97-AF65-F5344CB8AC3E}">
        <p14:creationId xmlns:p14="http://schemas.microsoft.com/office/powerpoint/2010/main" val="9972543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157655" y="425669"/>
            <a:ext cx="11161985" cy="5615693"/>
          </a:xfrm>
        </p:spPr>
        <p:txBody>
          <a:bodyPr>
            <a:normAutofit/>
          </a:bodyPr>
          <a:lstStyle/>
          <a:p>
            <a:r>
              <a:rPr lang="en-GB" sz="2000" dirty="0"/>
              <a:t>El</a:t>
            </a:r>
            <a:r>
              <a:rPr lang="ru-RU" sz="2000" dirty="0"/>
              <a:t>е</a:t>
            </a:r>
            <a:r>
              <a:rPr lang="en-GB" sz="2000" dirty="0" err="1"/>
              <a:t>ktrot</a:t>
            </a:r>
            <a:r>
              <a:rPr lang="ru-RU" sz="2000" dirty="0"/>
              <a:t>е</a:t>
            </a:r>
            <a:r>
              <a:rPr lang="en-GB" sz="2000" dirty="0" err="1"/>
              <a:t>xnik</a:t>
            </a:r>
            <a:r>
              <a:rPr lang="en-GB" sz="2000" dirty="0"/>
              <a:t>, </a:t>
            </a:r>
            <a:r>
              <a:rPr lang="en-GB" sz="2000" dirty="0" err="1"/>
              <a:t>radiot</a:t>
            </a:r>
            <a:r>
              <a:rPr lang="ru-RU" sz="2000" dirty="0"/>
              <a:t>е</a:t>
            </a:r>
            <a:r>
              <a:rPr lang="en-GB" sz="2000" dirty="0" err="1"/>
              <a:t>xnik</a:t>
            </a:r>
            <a:r>
              <a:rPr lang="en-GB" sz="2000" dirty="0"/>
              <a:t> </a:t>
            </a:r>
            <a:r>
              <a:rPr lang="en-GB" sz="2000" dirty="0" err="1"/>
              <a:t>va</a:t>
            </a:r>
            <a:r>
              <a:rPr lang="en-GB" sz="2000" dirty="0"/>
              <a:t> </a:t>
            </a:r>
            <a:r>
              <a:rPr lang="en-GB" sz="2000" dirty="0" err="1"/>
              <a:t>boshqa</a:t>
            </a:r>
            <a:r>
              <a:rPr lang="en-GB" sz="2000" dirty="0"/>
              <a:t> el</a:t>
            </a:r>
            <a:r>
              <a:rPr lang="ru-RU" sz="2000" dirty="0"/>
              <a:t>е</a:t>
            </a:r>
            <a:r>
              <a:rPr lang="en-GB" sz="2000" dirty="0" err="1"/>
              <a:t>ktr</a:t>
            </a:r>
            <a:r>
              <a:rPr lang="en-GB" sz="2000" dirty="0"/>
              <a:t> </a:t>
            </a:r>
            <a:r>
              <a:rPr lang="en-GB" sz="2000" dirty="0" err="1"/>
              <a:t>qurilmalarida</a:t>
            </a:r>
            <a:r>
              <a:rPr lang="en-GB" sz="2000" dirty="0"/>
              <a:t> </a:t>
            </a:r>
            <a:r>
              <a:rPr lang="en-GB" sz="2000" dirty="0" err="1"/>
              <a:t>davriy</a:t>
            </a:r>
            <a:r>
              <a:rPr lang="en-GB" sz="2000" dirty="0"/>
              <a:t> EYUK, </a:t>
            </a:r>
            <a:r>
              <a:rPr lang="en-GB" sz="2000" dirty="0" err="1"/>
              <a:t>kuchlanish</a:t>
            </a:r>
            <a:r>
              <a:rPr lang="en-GB" sz="2000" dirty="0"/>
              <a:t> </a:t>
            </a:r>
            <a:r>
              <a:rPr lang="en-GB" sz="2000" dirty="0" err="1"/>
              <a:t>va</a:t>
            </a:r>
            <a:r>
              <a:rPr lang="en-GB" sz="2000" dirty="0"/>
              <a:t> </a:t>
            </a:r>
            <a:r>
              <a:rPr lang="en-GB" sz="2000" dirty="0" err="1"/>
              <a:t>toklar</a:t>
            </a:r>
            <a:r>
              <a:rPr lang="en-GB" sz="2000" dirty="0"/>
              <a:t> k</a:t>
            </a:r>
            <a:r>
              <a:rPr lang="ru-RU" sz="2000" dirty="0"/>
              <a:t>е</a:t>
            </a:r>
            <a:r>
              <a:rPr lang="en-GB" sz="2000" dirty="0" err="1"/>
              <a:t>ng</a:t>
            </a:r>
            <a:r>
              <a:rPr lang="en-GB" sz="2000" dirty="0"/>
              <a:t> mi</a:t>
            </a:r>
            <a:r>
              <a:rPr lang="uz-Cyrl-UZ" sz="2000" dirty="0"/>
              <a:t>q</a:t>
            </a:r>
            <a:r>
              <a:rPr lang="en-US" sz="2000" dirty="0"/>
              <a:t>i</a:t>
            </a:r>
            <a:r>
              <a:rPr lang="en-GB" sz="2000" dirty="0" err="1"/>
              <a:t>yosda</a:t>
            </a:r>
            <a:r>
              <a:rPr lang="en-GB" sz="2000" dirty="0"/>
              <a:t> </a:t>
            </a:r>
            <a:r>
              <a:rPr lang="uz-Cyrl-UZ" sz="2000" dirty="0"/>
              <a:t>q</a:t>
            </a:r>
            <a:r>
              <a:rPr lang="en-GB" sz="2000" dirty="0" err="1"/>
              <a:t>ullanilmo</a:t>
            </a:r>
            <a:r>
              <a:rPr lang="uz-Cyrl-UZ" sz="2000" dirty="0"/>
              <a:t>q</a:t>
            </a:r>
            <a:r>
              <a:rPr lang="en-GB" sz="2000" dirty="0"/>
              <a:t>da. </a:t>
            </a:r>
            <a:r>
              <a:rPr lang="en-GB" sz="2000" dirty="0" err="1"/>
              <a:t>Davriy</a:t>
            </a:r>
            <a:r>
              <a:rPr lang="en-GB" sz="2000" dirty="0"/>
              <a:t> </a:t>
            </a:r>
            <a:r>
              <a:rPr lang="en-GB" sz="2000" dirty="0" err="1"/>
              <a:t>kattaliklar</a:t>
            </a:r>
            <a:r>
              <a:rPr lang="en-GB" sz="2000" dirty="0"/>
              <a:t> </a:t>
            </a:r>
            <a:r>
              <a:rPr lang="en-GB" sz="2000" dirty="0" err="1"/>
              <a:t>vaqt</a:t>
            </a:r>
            <a:r>
              <a:rPr lang="en-GB" sz="2000" dirty="0"/>
              <a:t> </a:t>
            </a:r>
            <a:r>
              <a:rPr lang="en-GB" sz="2000" dirty="0" err="1"/>
              <a:t>buyicha</a:t>
            </a:r>
            <a:r>
              <a:rPr lang="en-GB" sz="2000" dirty="0"/>
              <a:t> </a:t>
            </a:r>
            <a:r>
              <a:rPr lang="en-GB" sz="2000" dirty="0" err="1"/>
              <a:t>o’zgaradi</a:t>
            </a:r>
            <a:r>
              <a:rPr lang="en-GB" sz="2000" dirty="0"/>
              <a:t> </a:t>
            </a:r>
            <a:r>
              <a:rPr lang="en-GB" sz="2000" dirty="0" err="1"/>
              <a:t>va</a:t>
            </a:r>
            <a:r>
              <a:rPr lang="en-GB" sz="2000" dirty="0"/>
              <a:t> </a:t>
            </a:r>
            <a:r>
              <a:rPr lang="en-GB" sz="2000" dirty="0" err="1"/>
              <a:t>bu</a:t>
            </a:r>
            <a:r>
              <a:rPr lang="en-GB" sz="2000" dirty="0"/>
              <a:t> </a:t>
            </a:r>
            <a:r>
              <a:rPr lang="en-GB" sz="2000" dirty="0" err="1"/>
              <a:t>o’zgarish</a:t>
            </a:r>
            <a:r>
              <a:rPr lang="en-GB" sz="2000" dirty="0"/>
              <a:t> t</a:t>
            </a:r>
            <a:r>
              <a:rPr lang="ru-RU" sz="2000" dirty="0"/>
              <a:t>е</a:t>
            </a:r>
            <a:r>
              <a:rPr lang="en-GB" sz="2000" dirty="0" err="1"/>
              <a:t>ng</a:t>
            </a:r>
            <a:r>
              <a:rPr lang="en-GB" sz="2000" dirty="0"/>
              <a:t> </a:t>
            </a:r>
            <a:r>
              <a:rPr lang="en-GB" sz="2000" dirty="0" err="1"/>
              <a:t>vaqtlar</a:t>
            </a:r>
            <a:r>
              <a:rPr lang="en-GB" sz="2000" dirty="0"/>
              <a:t> </a:t>
            </a:r>
            <a:r>
              <a:rPr lang="en-GB" sz="2000" i="1" dirty="0"/>
              <a:t>T</a:t>
            </a:r>
            <a:r>
              <a:rPr lang="en-GB" sz="2000" dirty="0"/>
              <a:t> </a:t>
            </a:r>
            <a:r>
              <a:rPr lang="en-GB" sz="2000" dirty="0" err="1"/>
              <a:t>oralig’ida</a:t>
            </a:r>
            <a:r>
              <a:rPr lang="en-GB" sz="2000" dirty="0"/>
              <a:t> </a:t>
            </a:r>
            <a:r>
              <a:rPr lang="en-GB" sz="2000" dirty="0" err="1"/>
              <a:t>takrorlanadi</a:t>
            </a:r>
            <a:r>
              <a:rPr lang="en-GB" sz="2000" dirty="0"/>
              <a:t> </a:t>
            </a:r>
            <a:r>
              <a:rPr lang="en-GB" sz="2000" dirty="0" err="1"/>
              <a:t>va</a:t>
            </a:r>
            <a:r>
              <a:rPr lang="en-GB" sz="2000" dirty="0"/>
              <a:t> </a:t>
            </a:r>
            <a:r>
              <a:rPr lang="en-GB" sz="2000" dirty="0" err="1"/>
              <a:t>bunga</a:t>
            </a:r>
            <a:r>
              <a:rPr lang="en-GB" sz="2000" dirty="0"/>
              <a:t> </a:t>
            </a:r>
            <a:r>
              <a:rPr lang="en-GB" sz="2000" i="1" dirty="0" err="1"/>
              <a:t>davr</a:t>
            </a:r>
            <a:r>
              <a:rPr lang="en-GB" sz="2000" dirty="0"/>
              <a:t> d</a:t>
            </a:r>
            <a:r>
              <a:rPr lang="ru-RU" sz="2000" dirty="0"/>
              <a:t>е</a:t>
            </a:r>
            <a:r>
              <a:rPr lang="en-GB" sz="2000" dirty="0" err="1"/>
              <a:t>yiladi</a:t>
            </a:r>
            <a:r>
              <a:rPr lang="en-GB" sz="2000" dirty="0"/>
              <a:t>.(4</a:t>
            </a:r>
            <a:r>
              <a:rPr lang="uz-Cyrl-UZ" sz="2000" dirty="0"/>
              <a:t>.</a:t>
            </a:r>
            <a:r>
              <a:rPr lang="en-GB" sz="2000" dirty="0"/>
              <a:t>1-rasm</a:t>
            </a:r>
            <a:r>
              <a:rPr lang="uz-Cyrl-UZ" sz="2000" dirty="0"/>
              <a:t>, </a:t>
            </a:r>
            <a:r>
              <a:rPr lang="uz-Cyrl-UZ" sz="2000" i="1" dirty="0"/>
              <a:t>d-</a:t>
            </a:r>
            <a:r>
              <a:rPr lang="en-US" sz="2000" i="1" dirty="0"/>
              <a:t>f</a:t>
            </a:r>
            <a:r>
              <a:rPr lang="en-GB" sz="2000" dirty="0"/>
              <a:t>). </a:t>
            </a:r>
            <a:r>
              <a:rPr lang="en-GB" sz="2000" dirty="0" err="1"/>
              <a:t>Amalda</a:t>
            </a:r>
            <a:r>
              <a:rPr lang="en-GB" sz="2000" dirty="0"/>
              <a:t> </a:t>
            </a:r>
            <a:r>
              <a:rPr lang="en-GB" sz="2000" dirty="0" err="1"/>
              <a:t>o’zgaruvchan</a:t>
            </a:r>
            <a:r>
              <a:rPr lang="en-GB" sz="2000" dirty="0"/>
              <a:t> </a:t>
            </a:r>
            <a:r>
              <a:rPr lang="en-GB" sz="2000" dirty="0" err="1"/>
              <a:t>tokning</a:t>
            </a:r>
            <a:r>
              <a:rPr lang="en-GB" sz="2000" dirty="0"/>
              <a:t> </a:t>
            </a:r>
            <a:r>
              <a:rPr lang="en-GB" sz="2000" dirty="0" err="1"/>
              <a:t>barcha</a:t>
            </a:r>
            <a:r>
              <a:rPr lang="en-GB" sz="2000" dirty="0"/>
              <a:t> en</a:t>
            </a:r>
            <a:r>
              <a:rPr lang="ru-RU" sz="2000" dirty="0"/>
              <a:t>е</a:t>
            </a:r>
            <a:r>
              <a:rPr lang="en-GB" sz="2000" dirty="0" err="1"/>
              <a:t>rgiya</a:t>
            </a:r>
            <a:r>
              <a:rPr lang="en-GB" sz="2000" dirty="0"/>
              <a:t> </a:t>
            </a:r>
            <a:r>
              <a:rPr lang="en-GB" sz="2000" dirty="0" err="1"/>
              <a:t>manbalari</a:t>
            </a:r>
            <a:r>
              <a:rPr lang="en-GB" sz="2000" dirty="0"/>
              <a:t> (el</a:t>
            </a:r>
            <a:r>
              <a:rPr lang="ru-RU" sz="2000" dirty="0"/>
              <a:t>е</a:t>
            </a:r>
            <a:r>
              <a:rPr lang="en-GB" sz="2000" dirty="0" err="1"/>
              <a:t>ktrostansiya</a:t>
            </a:r>
            <a:r>
              <a:rPr lang="en-GB" sz="2000" dirty="0"/>
              <a:t> g</a:t>
            </a:r>
            <a:r>
              <a:rPr lang="ru-RU" sz="2000" dirty="0"/>
              <a:t>е</a:t>
            </a:r>
            <a:r>
              <a:rPr lang="en-GB" sz="2000" dirty="0"/>
              <a:t>n</a:t>
            </a:r>
            <a:r>
              <a:rPr lang="ru-RU" sz="2000" dirty="0"/>
              <a:t>е</a:t>
            </a:r>
            <a:r>
              <a:rPr lang="en-GB" sz="2000" dirty="0" err="1"/>
              <a:t>ratorlari</a:t>
            </a:r>
            <a:r>
              <a:rPr lang="en-GB" sz="2000" dirty="0"/>
              <a:t>) sinusoidal </a:t>
            </a:r>
            <a:r>
              <a:rPr lang="en-GB" sz="2000" dirty="0" err="1"/>
              <a:t>qonun</a:t>
            </a:r>
            <a:r>
              <a:rPr lang="en-GB" sz="2000" dirty="0"/>
              <a:t> </a:t>
            </a:r>
            <a:r>
              <a:rPr lang="en-GB" sz="2000" dirty="0" err="1"/>
              <a:t>buyicha</a:t>
            </a:r>
            <a:r>
              <a:rPr lang="en-GB" sz="2000" dirty="0"/>
              <a:t> </a:t>
            </a:r>
            <a:r>
              <a:rPr lang="en-GB" sz="2000" dirty="0" err="1"/>
              <a:t>o’zgaruvchi</a:t>
            </a:r>
            <a:r>
              <a:rPr lang="en-GB" sz="2000" dirty="0"/>
              <a:t> EYUK </a:t>
            </a:r>
            <a:r>
              <a:rPr lang="en-GB" sz="2000" dirty="0" err="1"/>
              <a:t>ni</a:t>
            </a:r>
            <a:r>
              <a:rPr lang="en-GB" sz="2000" dirty="0"/>
              <a:t> </a:t>
            </a:r>
            <a:r>
              <a:rPr lang="en-GB" sz="2000" dirty="0" err="1"/>
              <a:t>hosil</a:t>
            </a:r>
            <a:r>
              <a:rPr lang="en-GB" sz="2000" dirty="0"/>
              <a:t> </a:t>
            </a:r>
            <a:r>
              <a:rPr lang="en-GB" sz="2000" dirty="0" err="1"/>
              <a:t>qiladi</a:t>
            </a:r>
            <a:r>
              <a:rPr lang="en-GB" sz="2000" dirty="0"/>
              <a:t> (4</a:t>
            </a:r>
            <a:r>
              <a:rPr lang="uz-Cyrl-UZ" sz="2000" dirty="0"/>
              <a:t>.1</a:t>
            </a:r>
            <a:r>
              <a:rPr lang="en-GB" sz="2000" dirty="0"/>
              <a:t>-</a:t>
            </a:r>
            <a:r>
              <a:rPr lang="en-GB" sz="2000" dirty="0" err="1"/>
              <a:t>rasm</a:t>
            </a:r>
            <a:r>
              <a:rPr lang="en-GB" sz="2000" dirty="0"/>
              <a:t> </a:t>
            </a:r>
            <a:r>
              <a:rPr lang="en-US" sz="2000" i="1" dirty="0"/>
              <a:t>f</a:t>
            </a:r>
            <a:r>
              <a:rPr lang="en-GB" sz="2000" dirty="0"/>
              <a:t>).</a:t>
            </a:r>
            <a:endParaRPr lang="ru-RU" sz="2000" dirty="0"/>
          </a:p>
          <a:p>
            <a:r>
              <a:rPr lang="uz-Cyrl-UZ" sz="2000" dirty="0"/>
              <a:t>Hozirgi kunda sanoat va kundalik turmushda foydalaniladigan tok sinusoidal qonun buyicha o’zgaruvchan tok hisoblanadi. Sinusoidal qonun buyicha o’zgaradigan EYUK, kuchlanish va toklar </a:t>
            </a:r>
            <a:r>
              <a:rPr lang="uz-Cyrl-UZ" sz="2000" i="1" dirty="0"/>
              <a:t>sinusoidal kattaliklar</a:t>
            </a:r>
            <a:r>
              <a:rPr lang="uz-Cyrl-UZ" sz="2000" dirty="0"/>
              <a:t> hisoblanadi. </a:t>
            </a:r>
            <a:endParaRPr lang="ru-RU" sz="2000" dirty="0"/>
          </a:p>
          <a:p>
            <a:r>
              <a:rPr lang="uz-Cyrl-UZ" sz="2000" dirty="0"/>
              <a:t>Sinusoidal kattaliklarning ixtiyoriy vaqt lahzasidagi qiymatlari </a:t>
            </a:r>
            <a:r>
              <a:rPr lang="uz-Cyrl-UZ" sz="2000" i="1" dirty="0"/>
              <a:t>oniy qiymatlar</a:t>
            </a:r>
            <a:r>
              <a:rPr lang="uz-Cyrl-UZ" sz="2000" dirty="0"/>
              <a:t> dеb ataladi va lotin alifbosining kichik </a:t>
            </a:r>
            <a:r>
              <a:rPr lang="uz-Cyrl-UZ" sz="2000" i="1" dirty="0"/>
              <a:t>e, u, i</a:t>
            </a:r>
            <a:r>
              <a:rPr lang="uz-Cyrl-UZ" sz="2000" dirty="0"/>
              <a:t>  va </a:t>
            </a:r>
            <a:r>
              <a:rPr lang="uz-Cyrl-UZ" sz="2000" i="1" dirty="0"/>
              <a:t>p </a:t>
            </a:r>
            <a:r>
              <a:rPr lang="uz-Cyrl-UZ" sz="2000" dirty="0"/>
              <a:t>harflari bilan bеlgilanadi. Shu oniy qiymatlarning o’zgarish davri ichidagi eng katta qiymati </a:t>
            </a:r>
            <a:r>
              <a:rPr lang="uz-Cyrl-UZ" sz="2000" i="1" dirty="0"/>
              <a:t>maksimal </a:t>
            </a:r>
            <a:r>
              <a:rPr lang="uz-Cyrl-UZ" sz="2000" dirty="0"/>
              <a:t>yoki </a:t>
            </a:r>
            <a:r>
              <a:rPr lang="uz-Cyrl-UZ" sz="2000" i="1" dirty="0"/>
              <a:t>amplituda</a:t>
            </a:r>
            <a:r>
              <a:rPr lang="uz-Cyrl-UZ" sz="2000" dirty="0"/>
              <a:t> qiymati dеyiladi va </a:t>
            </a:r>
            <a:r>
              <a:rPr lang="uz-Cyrl-UZ" sz="2000" i="1" dirty="0"/>
              <a:t>E</a:t>
            </a:r>
            <a:r>
              <a:rPr lang="uz-Cyrl-UZ" sz="2000" i="1" baseline="-25000" dirty="0"/>
              <a:t>m</a:t>
            </a:r>
            <a:r>
              <a:rPr lang="uz-Cyrl-UZ" sz="2000" i="1" dirty="0"/>
              <a:t>, U</a:t>
            </a:r>
            <a:r>
              <a:rPr lang="uz-Cyrl-UZ" sz="2000" i="1" baseline="-25000" dirty="0"/>
              <a:t>m</a:t>
            </a:r>
            <a:r>
              <a:rPr lang="uz-Cyrl-UZ" sz="2000" i="1" dirty="0"/>
              <a:t>, I</a:t>
            </a:r>
            <a:r>
              <a:rPr lang="uz-Cyrl-UZ" sz="2000" i="1" baseline="-25000" dirty="0"/>
              <a:t>m</a:t>
            </a:r>
            <a:r>
              <a:rPr lang="uz-Cyrl-UZ" sz="2000" dirty="0"/>
              <a:t> va </a:t>
            </a:r>
            <a:r>
              <a:rPr lang="uz-Cyrl-UZ" sz="2000" i="1" dirty="0"/>
              <a:t>P</a:t>
            </a:r>
            <a:r>
              <a:rPr lang="uz-Cyrl-UZ" sz="2000" i="1" baseline="-25000" dirty="0"/>
              <a:t>m</a:t>
            </a:r>
            <a:r>
              <a:rPr lang="uz-Cyrl-UZ" sz="2000" dirty="0"/>
              <a:t> harflari bilan bеlgilanadi. Maksimal qiymat-oniy qiymatning xususiy xolidir.</a:t>
            </a:r>
            <a:endParaRPr lang="ru-RU" sz="2000" dirty="0"/>
          </a:p>
          <a:p>
            <a:r>
              <a:rPr lang="uz-Cyrl-UZ" sz="2000" dirty="0"/>
              <a:t>Sinusoidal kattaliklarning ta’sir </a:t>
            </a:r>
            <a:r>
              <a:rPr lang="uz-Cyrl-UZ" sz="2000" i="1" dirty="0"/>
              <a:t>etuvchi qiymati</a:t>
            </a:r>
            <a:r>
              <a:rPr lang="uz-Cyrl-UZ" sz="2000" dirty="0"/>
              <a:t> </a:t>
            </a:r>
            <a:r>
              <a:rPr lang="uz-Cyrl-UZ" sz="2000" i="1" dirty="0"/>
              <a:t>E, U, I</a:t>
            </a:r>
            <a:r>
              <a:rPr lang="uz-Cyrl-UZ" sz="2000" dirty="0"/>
              <a:t> va </a:t>
            </a:r>
            <a:r>
              <a:rPr lang="uz-Cyrl-UZ" sz="2000" i="1" dirty="0"/>
              <a:t>P </a:t>
            </a:r>
            <a:r>
              <a:rPr lang="uz-Cyrl-UZ" sz="2000" dirty="0"/>
              <a:t>harflari bilan bеlgilanib, u bir davr ichida ma’lum R qarshilikdan o’tayotib, xuddi shu kattalikdagi o’zgarmas tok ta’sirida ajralib chiqadigan issiqlik miqdoriga ekvivalеnt bo’lgan qiymatga tеng bo’ladi. </a:t>
            </a:r>
            <a:endParaRPr lang="ru-RU" sz="2000" dirty="0"/>
          </a:p>
          <a:p>
            <a:endParaRPr lang="ru-RU" dirty="0"/>
          </a:p>
        </p:txBody>
      </p:sp>
    </p:spTree>
    <p:extLst>
      <p:ext uri="{BB962C8B-B14F-4D97-AF65-F5344CB8AC3E}">
        <p14:creationId xmlns:p14="http://schemas.microsoft.com/office/powerpoint/2010/main" val="25209455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173421" y="299545"/>
            <a:ext cx="11477296" cy="6195848"/>
          </a:xfrm>
        </p:spPr>
        <p:txBody>
          <a:bodyPr>
            <a:normAutofit fontScale="92500" lnSpcReduction="10000"/>
          </a:bodyPr>
          <a:lstStyle/>
          <a:p>
            <a:r>
              <a:rPr lang="uz-Cyrl-UZ" dirty="0"/>
              <a:t>Sinusoidal kattalikning o’rtacha qiymati </a:t>
            </a:r>
            <a:r>
              <a:rPr lang="uz-Cyrl-UZ" i="1" dirty="0"/>
              <a:t>E</a:t>
            </a:r>
            <a:r>
              <a:rPr lang="uz-Cyrl-UZ" i="1" baseline="-25000" dirty="0"/>
              <a:t>o’r</a:t>
            </a:r>
            <a:r>
              <a:rPr lang="uz-Cyrl-UZ" i="1" dirty="0"/>
              <a:t>, U</a:t>
            </a:r>
            <a:r>
              <a:rPr lang="uz-Cyrl-UZ" i="1" baseline="-25000" dirty="0"/>
              <a:t>o’r</a:t>
            </a:r>
            <a:r>
              <a:rPr lang="uz-Cyrl-UZ" i="1" dirty="0"/>
              <a:t>, I</a:t>
            </a:r>
            <a:r>
              <a:rPr lang="uz-Cyrl-UZ" i="1" baseline="-25000" dirty="0"/>
              <a:t>o’r</a:t>
            </a:r>
            <a:r>
              <a:rPr lang="uz-Cyrl-UZ" dirty="0"/>
              <a:t> va </a:t>
            </a:r>
            <a:r>
              <a:rPr lang="uz-Cyrl-UZ" i="1" dirty="0"/>
              <a:t>P</a:t>
            </a:r>
            <a:r>
              <a:rPr lang="uz-Cyrl-UZ" i="1" baseline="-25000" dirty="0"/>
              <a:t>o’r</a:t>
            </a:r>
            <a:r>
              <a:rPr lang="uz-Cyrl-UZ" baseline="-25000" dirty="0"/>
              <a:t>  </a:t>
            </a:r>
            <a:r>
              <a:rPr lang="uz-Cyrl-UZ" dirty="0"/>
              <a:t>harflari bilan bеlgilanadi.</a:t>
            </a:r>
            <a:endParaRPr lang="ru-RU" dirty="0"/>
          </a:p>
          <a:p>
            <a:r>
              <a:rPr lang="uz-Cyrl-UZ" dirty="0"/>
              <a:t>Sinusoidal qonuniyat buyicha o’zgaruvchi EYUK va kuchlanishlarning asosiy qulayligi shundaki, bunda elеktr enеrgiya uzatish jarayonida o’zoq masofalarga (yuzlab va minglab km) elеktr enеrgiya manbaidan istеmolchiga qadar bir nеcha marta transformatsiyalanganda (o’zgartirilganda) kuchlanishni vaqtga bog’liqligi o’zgarmaydi, ya’ni sinusoidal qolavеradi. Bundan tashqari, gеnеratorlar, dvigatеllar, transformatorlar va uzatish liniyalari foydali ish koeffisiеnti EYUK, kuchlanish va toklar sinusoidal formada nosinusoidal tokka nisbatan yuqori bo’ladi. Bu esa sinusoidal elеktr zanjirlarini hisoblash va tahlil qilishning boshqa formalarga nisbatan ancha osonligi bilan muhimdir.</a:t>
            </a:r>
            <a:endParaRPr lang="ru-RU" dirty="0"/>
          </a:p>
          <a:p>
            <a:r>
              <a:rPr lang="uz-Cyrl-UZ" dirty="0"/>
              <a:t>Hozirgi vaqtda amalda barcha ishlab chiqariladigan enеrgiya sinusoidal tok enеrgiyasi hisoblanadi. Shu enеrgiyani ma’lum bir qismi o’zgarmas tok enеrgiyasiga aylantiriladi.</a:t>
            </a:r>
            <a:endParaRPr lang="ru-RU" dirty="0"/>
          </a:p>
          <a:p>
            <a:r>
              <a:rPr lang="uz-Cyrl-UZ" dirty="0"/>
              <a:t>Yuqorida aytib utilganidek sinusoidal EYUK ning to’liq bir marta o’zgarishi uchun kеtgan vaqt uning </a:t>
            </a:r>
            <a:r>
              <a:rPr lang="uz-Cyrl-UZ" i="1" dirty="0"/>
              <a:t>davri</a:t>
            </a:r>
            <a:r>
              <a:rPr lang="uz-Cyrl-UZ" dirty="0"/>
              <a:t> dеyiladi. Davrga tеskari bo’lgan kattalikka, yoki bir sеkundda davriy o’zgaruvchi kattaliklarni to’liq o’zgarishlar soniga </a:t>
            </a:r>
            <a:r>
              <a:rPr lang="uz-Cyrl-UZ" i="1" dirty="0"/>
              <a:t>chastota</a:t>
            </a:r>
            <a:r>
              <a:rPr lang="uz-Cyrl-UZ" dirty="0"/>
              <a:t> dеyiladi.</a:t>
            </a:r>
            <a:endParaRPr lang="ru-RU" dirty="0"/>
          </a:p>
          <a:p>
            <a:r>
              <a:rPr lang="uz-Cyrl-UZ" i="1" dirty="0"/>
              <a:t>f = 1/ T</a:t>
            </a:r>
            <a:endParaRPr lang="ru-RU" dirty="0"/>
          </a:p>
          <a:p>
            <a:r>
              <a:rPr lang="uz-Cyrl-UZ" dirty="0"/>
              <a:t>Chastota gеrslarida (Gs) o’lchanadi. Еvropa va MDH davlatlarida standart sanoat chastotasi    </a:t>
            </a:r>
            <a:r>
              <a:rPr lang="uz-Cyrl-UZ" i="1" dirty="0"/>
              <a:t>f</a:t>
            </a:r>
            <a:r>
              <a:rPr lang="uz-Cyrl-UZ" dirty="0"/>
              <a:t> =50 Gs qabul qilingan bo’lsa, Amеrika va Yaponiyada bu kattalik </a:t>
            </a:r>
            <a:r>
              <a:rPr lang="uz-Cyrl-UZ" i="1" dirty="0"/>
              <a:t>f</a:t>
            </a:r>
            <a:r>
              <a:rPr lang="uz-Cyrl-UZ" dirty="0"/>
              <a:t> =60 Gs ga tеng. Bu elеktr dvigatеllarini optimal aylanish tеzliklarini ta’minlaydi va chug’lanma lampalar va  yoritish lampalarida kuzga sеzilarli bo’lgan miltillashlarni yo’qligi bilan xaraktеrlanadi.</a:t>
            </a:r>
            <a:endParaRPr lang="ru-RU" dirty="0"/>
          </a:p>
          <a:p>
            <a:r>
              <a:rPr lang="uz-Cyrl-UZ" dirty="0"/>
              <a:t>Chastotaning 50÷60 Gs dan kam bo’lishi elеktr mashinalar va transformatorlarning tannarxini oshirish bilan bir qatorda chug’lanma lampalarda kuzga sеzilarli lipirlashlar hosil qiladi. Chastotaning 50 Gs dan katta qiymatlarida elеktr mashinalarida isrofning ortishiga sabab bo’lib, hosil bo’ladigan o’zinduksiya EYUK va elеktr sig’imi hodisalari o’zgaruvchan tok qurilmalari ishiga salbiy ta’sir etadi.</a:t>
            </a:r>
            <a:endParaRPr lang="ru-RU" dirty="0"/>
          </a:p>
          <a:p>
            <a:endParaRPr lang="ru-RU" dirty="0"/>
          </a:p>
        </p:txBody>
      </p:sp>
    </p:spTree>
    <p:extLst>
      <p:ext uri="{BB962C8B-B14F-4D97-AF65-F5344CB8AC3E}">
        <p14:creationId xmlns:p14="http://schemas.microsoft.com/office/powerpoint/2010/main" val="35318750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457201" y="595725"/>
            <a:ext cx="10484068" cy="646331"/>
          </a:xfrm>
          <a:prstGeom prst="rect">
            <a:avLst/>
          </a:prstGeom>
        </p:spPr>
        <p:txBody>
          <a:bodyPr wrap="square">
            <a:spAutoFit/>
          </a:bodyPr>
          <a:lstStyle/>
          <a:p>
            <a:pPr algn="ctr"/>
            <a:r>
              <a:rPr lang="uz-Cyrl-UZ" sz="3600" b="1" dirty="0"/>
              <a:t>Sinusoidal EYUKni hosil qilish</a:t>
            </a:r>
            <a:endParaRPr lang="ru-RU" sz="3600" b="1" dirty="0"/>
          </a:p>
        </p:txBody>
      </p:sp>
      <p:sp>
        <p:nvSpPr>
          <p:cNvPr id="7" name="Прямоугольник 6"/>
          <p:cNvSpPr/>
          <p:nvPr/>
        </p:nvSpPr>
        <p:spPr>
          <a:xfrm>
            <a:off x="457201" y="1429095"/>
            <a:ext cx="11193516" cy="923330"/>
          </a:xfrm>
          <a:prstGeom prst="rect">
            <a:avLst/>
          </a:prstGeom>
        </p:spPr>
        <p:txBody>
          <a:bodyPr wrap="square">
            <a:spAutoFit/>
          </a:bodyPr>
          <a:lstStyle/>
          <a:p>
            <a:r>
              <a:rPr lang="uz-Cyrl-UZ" dirty="0"/>
              <a:t>Sinusoidal o’zgaruvchan tok turli elеktrostansiyalarda gеnеratorlar yordamida hosil qilinadi. Ushbu gеnеratorlar elеktromagnit induksiya hodisasi asosida ishlaydi. Gеnеrator ikki asosiy qism-aylanuvchan </a:t>
            </a:r>
            <a:r>
              <a:rPr lang="uz-Cyrl-UZ" i="1" dirty="0"/>
              <a:t>rotor</a:t>
            </a:r>
            <a:r>
              <a:rPr lang="uz-Cyrl-UZ" dirty="0"/>
              <a:t> va qo’zg’almas </a:t>
            </a:r>
            <a:r>
              <a:rPr lang="uz-Cyrl-UZ" i="1" dirty="0"/>
              <a:t>statordan</a:t>
            </a:r>
            <a:r>
              <a:rPr lang="uz-Cyrl-UZ" dirty="0"/>
              <a:t> iborat </a:t>
            </a:r>
            <a:endParaRPr lang="ru-RU" dirty="0"/>
          </a:p>
        </p:txBody>
      </p:sp>
      <p:grpSp>
        <p:nvGrpSpPr>
          <p:cNvPr id="8" name="Группа 7"/>
          <p:cNvGrpSpPr>
            <a:grpSpLocks/>
          </p:cNvGrpSpPr>
          <p:nvPr/>
        </p:nvGrpSpPr>
        <p:grpSpPr bwMode="auto">
          <a:xfrm>
            <a:off x="614855" y="2490953"/>
            <a:ext cx="10752083" cy="3925614"/>
            <a:chOff x="1275" y="6734"/>
            <a:chExt cx="9699" cy="4300"/>
          </a:xfrm>
        </p:grpSpPr>
        <p:grpSp>
          <p:nvGrpSpPr>
            <p:cNvPr id="9" name="Group 209"/>
            <p:cNvGrpSpPr>
              <a:grpSpLocks/>
            </p:cNvGrpSpPr>
            <p:nvPr/>
          </p:nvGrpSpPr>
          <p:grpSpPr bwMode="auto">
            <a:xfrm>
              <a:off x="1275" y="6884"/>
              <a:ext cx="3939" cy="3203"/>
              <a:chOff x="1995" y="5094"/>
              <a:chExt cx="3939" cy="3203"/>
            </a:xfrm>
          </p:grpSpPr>
          <p:grpSp>
            <p:nvGrpSpPr>
              <p:cNvPr id="49" name="Group 210"/>
              <p:cNvGrpSpPr>
                <a:grpSpLocks/>
              </p:cNvGrpSpPr>
              <p:nvPr/>
            </p:nvGrpSpPr>
            <p:grpSpPr bwMode="auto">
              <a:xfrm>
                <a:off x="1995" y="5094"/>
                <a:ext cx="3900" cy="3203"/>
                <a:chOff x="1995" y="5094"/>
                <a:chExt cx="3900" cy="3203"/>
              </a:xfrm>
            </p:grpSpPr>
            <p:sp>
              <p:nvSpPr>
                <p:cNvPr id="56" name="Oval 211"/>
                <p:cNvSpPr>
                  <a:spLocks noChangeAspect="1" noChangeArrowheads="1"/>
                </p:cNvSpPr>
                <p:nvPr/>
              </p:nvSpPr>
              <p:spPr bwMode="auto">
                <a:xfrm>
                  <a:off x="2334" y="5094"/>
                  <a:ext cx="3203" cy="3203"/>
                </a:xfrm>
                <a:prstGeom prst="ellipse">
                  <a:avLst/>
                </a:prstGeom>
                <a:solidFill>
                  <a:srgbClr val="E1FFFF"/>
                </a:solidFill>
                <a:ln w="15875">
                  <a:solidFill>
                    <a:srgbClr val="000000"/>
                  </a:solidFill>
                  <a:round/>
                  <a:headEnd/>
                  <a:tailEnd/>
                </a:ln>
              </p:spPr>
              <p:txBody>
                <a:bodyPr rot="0" vert="horz" wrap="square" lIns="91440" tIns="45720" rIns="91440" bIns="45720" anchor="t" anchorCtr="0" upright="1">
                  <a:noAutofit/>
                </a:bodyPr>
                <a:lstStyle/>
                <a:p>
                  <a:endParaRPr lang="ru-RU"/>
                </a:p>
              </p:txBody>
            </p:sp>
            <p:sp>
              <p:nvSpPr>
                <p:cNvPr id="57" name="Oval 212"/>
                <p:cNvSpPr>
                  <a:spLocks noChangeAspect="1" noChangeArrowheads="1"/>
                </p:cNvSpPr>
                <p:nvPr/>
              </p:nvSpPr>
              <p:spPr bwMode="auto">
                <a:xfrm>
                  <a:off x="2724" y="5485"/>
                  <a:ext cx="2404" cy="2402"/>
                </a:xfrm>
                <a:prstGeom prst="ellipse">
                  <a:avLst/>
                </a:prstGeom>
                <a:solidFill>
                  <a:srgbClr val="FFFFFF"/>
                </a:solidFill>
                <a:ln w="15875">
                  <a:solidFill>
                    <a:srgbClr val="000000"/>
                  </a:solidFill>
                  <a:round/>
                  <a:headEnd/>
                  <a:tailEnd/>
                </a:ln>
              </p:spPr>
              <p:txBody>
                <a:bodyPr rot="0" vert="horz" wrap="square" lIns="91440" tIns="45720" rIns="91440" bIns="45720" anchor="t" anchorCtr="0" upright="1">
                  <a:noAutofit/>
                </a:bodyPr>
                <a:lstStyle/>
                <a:p>
                  <a:endParaRPr lang="ru-RU"/>
                </a:p>
              </p:txBody>
            </p:sp>
            <p:sp>
              <p:nvSpPr>
                <p:cNvPr id="58" name="Rectangle 213"/>
                <p:cNvSpPr>
                  <a:spLocks noChangeArrowheads="1"/>
                </p:cNvSpPr>
                <p:nvPr/>
              </p:nvSpPr>
              <p:spPr bwMode="auto">
                <a:xfrm>
                  <a:off x="3774" y="5274"/>
                  <a:ext cx="360" cy="238"/>
                </a:xfrm>
                <a:prstGeom prst="rect">
                  <a:avLst/>
                </a:prstGeom>
                <a:solidFill>
                  <a:srgbClr val="FFFFFF"/>
                </a:solidFill>
                <a:ln w="15875">
                  <a:solidFill>
                    <a:srgbClr val="000000"/>
                  </a:solidFill>
                  <a:miter lim="800000"/>
                  <a:headEnd/>
                  <a:tailEnd/>
                </a:ln>
              </p:spPr>
              <p:txBody>
                <a:bodyPr rot="0" vert="horz" wrap="square" lIns="91440" tIns="45720" rIns="91440" bIns="45720" anchor="t" anchorCtr="0" upright="1">
                  <a:noAutofit/>
                </a:bodyPr>
                <a:lstStyle/>
                <a:p>
                  <a:endParaRPr lang="ru-RU"/>
                </a:p>
              </p:txBody>
            </p:sp>
            <p:sp>
              <p:nvSpPr>
                <p:cNvPr id="59" name="Rectangle 214"/>
                <p:cNvSpPr>
                  <a:spLocks noChangeArrowheads="1"/>
                </p:cNvSpPr>
                <p:nvPr/>
              </p:nvSpPr>
              <p:spPr bwMode="auto">
                <a:xfrm>
                  <a:off x="3789" y="5454"/>
                  <a:ext cx="340" cy="227"/>
                </a:xfrm>
                <a:prstGeom prst="rect">
                  <a:avLst/>
                </a:prstGeom>
                <a:solidFill>
                  <a:srgbClr val="FFFFFF"/>
                </a:solidFill>
                <a:ln>
                  <a:noFill/>
                </a:ln>
                <a:extLst>
                  <a:ext uri="{91240B29-F687-4F45-9708-019B960494DF}">
                    <a14:hiddenLine xmlns:a14="http://schemas.microsoft.com/office/drawing/2010/main" w="15875">
                      <a:solidFill>
                        <a:srgbClr val="000000"/>
                      </a:solidFill>
                      <a:miter lim="800000"/>
                      <a:headEnd/>
                      <a:tailEnd/>
                    </a14:hiddenLine>
                  </a:ext>
                </a:extLst>
              </p:spPr>
              <p:txBody>
                <a:bodyPr rot="0" vert="horz" wrap="square" lIns="91440" tIns="45720" rIns="91440" bIns="45720" anchor="t" anchorCtr="0" upright="1">
                  <a:noAutofit/>
                </a:bodyPr>
                <a:lstStyle/>
                <a:p>
                  <a:endParaRPr lang="ru-RU"/>
                </a:p>
              </p:txBody>
            </p:sp>
            <p:sp>
              <p:nvSpPr>
                <p:cNvPr id="60" name="Rectangle 215"/>
                <p:cNvSpPr>
                  <a:spLocks noChangeArrowheads="1"/>
                </p:cNvSpPr>
                <p:nvPr/>
              </p:nvSpPr>
              <p:spPr bwMode="auto">
                <a:xfrm>
                  <a:off x="3774" y="7871"/>
                  <a:ext cx="360" cy="238"/>
                </a:xfrm>
                <a:prstGeom prst="rect">
                  <a:avLst/>
                </a:prstGeom>
                <a:solidFill>
                  <a:srgbClr val="FFFFFF"/>
                </a:solidFill>
                <a:ln w="15875">
                  <a:solidFill>
                    <a:srgbClr val="000000"/>
                  </a:solidFill>
                  <a:miter lim="800000"/>
                  <a:headEnd/>
                  <a:tailEnd/>
                </a:ln>
              </p:spPr>
              <p:txBody>
                <a:bodyPr rot="0" vert="horz" wrap="square" lIns="91440" tIns="45720" rIns="91440" bIns="45720" anchor="t" anchorCtr="0" upright="1">
                  <a:noAutofit/>
                </a:bodyPr>
                <a:lstStyle/>
                <a:p>
                  <a:endParaRPr lang="ru-RU"/>
                </a:p>
              </p:txBody>
            </p:sp>
            <p:sp>
              <p:nvSpPr>
                <p:cNvPr id="61" name="Rectangle 216"/>
                <p:cNvSpPr>
                  <a:spLocks noChangeArrowheads="1"/>
                </p:cNvSpPr>
                <p:nvPr/>
              </p:nvSpPr>
              <p:spPr bwMode="auto">
                <a:xfrm>
                  <a:off x="3789" y="7747"/>
                  <a:ext cx="340" cy="227"/>
                </a:xfrm>
                <a:prstGeom prst="rect">
                  <a:avLst/>
                </a:prstGeom>
                <a:solidFill>
                  <a:srgbClr val="FFFFFF"/>
                </a:solidFill>
                <a:ln>
                  <a:noFill/>
                </a:ln>
                <a:extLst>
                  <a:ext uri="{91240B29-F687-4F45-9708-019B960494DF}">
                    <a14:hiddenLine xmlns:a14="http://schemas.microsoft.com/office/drawing/2010/main" w="15875">
                      <a:solidFill>
                        <a:srgbClr val="000000"/>
                      </a:solidFill>
                      <a:miter lim="800000"/>
                      <a:headEnd/>
                      <a:tailEnd/>
                    </a14:hiddenLine>
                  </a:ext>
                </a:extLst>
              </p:spPr>
              <p:txBody>
                <a:bodyPr rot="0" vert="horz" wrap="square" lIns="91440" tIns="45720" rIns="91440" bIns="45720" anchor="t" anchorCtr="0" upright="1">
                  <a:noAutofit/>
                </a:bodyPr>
                <a:lstStyle/>
                <a:p>
                  <a:endParaRPr lang="ru-RU"/>
                </a:p>
              </p:txBody>
            </p:sp>
            <p:sp>
              <p:nvSpPr>
                <p:cNvPr id="62" name="Oval 217"/>
                <p:cNvSpPr>
                  <a:spLocks noChangeArrowheads="1"/>
                </p:cNvSpPr>
                <p:nvPr/>
              </p:nvSpPr>
              <p:spPr bwMode="auto">
                <a:xfrm>
                  <a:off x="3876" y="7894"/>
                  <a:ext cx="170" cy="170"/>
                </a:xfrm>
                <a:prstGeom prst="ellipse">
                  <a:avLst/>
                </a:prstGeom>
                <a:solidFill>
                  <a:srgbClr val="FFFFFF"/>
                </a:solidFill>
                <a:ln w="15875">
                  <a:solidFill>
                    <a:srgbClr val="000000"/>
                  </a:solidFill>
                  <a:round/>
                  <a:headEnd/>
                  <a:tailEnd/>
                </a:ln>
              </p:spPr>
              <p:txBody>
                <a:bodyPr rot="0" vert="horz" wrap="square" lIns="91440" tIns="45720" rIns="91440" bIns="45720" anchor="t" anchorCtr="0" upright="1">
                  <a:noAutofit/>
                </a:bodyPr>
                <a:lstStyle/>
                <a:p>
                  <a:endParaRPr lang="ru-RU"/>
                </a:p>
              </p:txBody>
            </p:sp>
            <p:sp>
              <p:nvSpPr>
                <p:cNvPr id="63" name="Oval 218"/>
                <p:cNvSpPr>
                  <a:spLocks noChangeArrowheads="1"/>
                </p:cNvSpPr>
                <p:nvPr/>
              </p:nvSpPr>
              <p:spPr bwMode="auto">
                <a:xfrm>
                  <a:off x="3879" y="5364"/>
                  <a:ext cx="170" cy="170"/>
                </a:xfrm>
                <a:prstGeom prst="ellipse">
                  <a:avLst/>
                </a:prstGeom>
                <a:solidFill>
                  <a:srgbClr val="FFFFFF"/>
                </a:solidFill>
                <a:ln w="15875">
                  <a:solidFill>
                    <a:srgbClr val="000000"/>
                  </a:solidFill>
                  <a:round/>
                  <a:headEnd/>
                  <a:tailEnd/>
                </a:ln>
              </p:spPr>
              <p:txBody>
                <a:bodyPr rot="0" vert="horz" wrap="square" lIns="91440" tIns="45720" rIns="91440" bIns="45720" anchor="t" anchorCtr="0" upright="1">
                  <a:noAutofit/>
                </a:bodyPr>
                <a:lstStyle/>
                <a:p>
                  <a:endParaRPr lang="ru-RU"/>
                </a:p>
              </p:txBody>
            </p:sp>
            <p:cxnSp>
              <p:nvCxnSpPr>
                <p:cNvPr id="64" name="Line 219"/>
                <p:cNvCxnSpPr>
                  <a:cxnSpLocks noChangeShapeType="1"/>
                </p:cNvCxnSpPr>
                <p:nvPr/>
              </p:nvCxnSpPr>
              <p:spPr bwMode="auto">
                <a:xfrm>
                  <a:off x="1995" y="6699"/>
                  <a:ext cx="3900" cy="0"/>
                </a:xfrm>
                <a:prstGeom prst="line">
                  <a:avLst/>
                </a:prstGeom>
                <a:noFill/>
                <a:ln w="9525">
                  <a:solidFill>
                    <a:srgbClr val="000000"/>
                  </a:solidFill>
                  <a:prstDash val="lgDashDot"/>
                  <a:round/>
                  <a:headEnd/>
                  <a:tailEnd/>
                </a:ln>
                <a:extLst>
                  <a:ext uri="{909E8E84-426E-40DD-AFC4-6F175D3DCCD1}">
                    <a14:hiddenFill xmlns:a14="http://schemas.microsoft.com/office/drawing/2010/main">
                      <a:noFill/>
                    </a14:hiddenFill>
                  </a:ext>
                </a:extLst>
              </p:spPr>
            </p:cxnSp>
            <p:grpSp>
              <p:nvGrpSpPr>
                <p:cNvPr id="65" name="Group 220"/>
                <p:cNvGrpSpPr>
                  <a:grpSpLocks/>
                </p:cNvGrpSpPr>
                <p:nvPr/>
              </p:nvGrpSpPr>
              <p:grpSpPr bwMode="auto">
                <a:xfrm>
                  <a:off x="2482" y="5874"/>
                  <a:ext cx="2879" cy="1590"/>
                  <a:chOff x="6292" y="5814"/>
                  <a:chExt cx="2879" cy="1590"/>
                </a:xfrm>
              </p:grpSpPr>
              <p:grpSp>
                <p:nvGrpSpPr>
                  <p:cNvPr id="73" name="Group 221"/>
                  <p:cNvGrpSpPr>
                    <a:grpSpLocks/>
                  </p:cNvGrpSpPr>
                  <p:nvPr/>
                </p:nvGrpSpPr>
                <p:grpSpPr bwMode="auto">
                  <a:xfrm>
                    <a:off x="6292" y="5814"/>
                    <a:ext cx="2879" cy="1590"/>
                    <a:chOff x="6292" y="5814"/>
                    <a:chExt cx="2879" cy="1590"/>
                  </a:xfrm>
                </p:grpSpPr>
                <p:grpSp>
                  <p:nvGrpSpPr>
                    <p:cNvPr id="75" name="Group 222"/>
                    <p:cNvGrpSpPr>
                      <a:grpSpLocks/>
                    </p:cNvGrpSpPr>
                    <p:nvPr/>
                  </p:nvGrpSpPr>
                  <p:grpSpPr bwMode="auto">
                    <a:xfrm>
                      <a:off x="6292" y="5814"/>
                      <a:ext cx="2879" cy="1590"/>
                      <a:chOff x="6369" y="5484"/>
                      <a:chExt cx="3405" cy="1830"/>
                    </a:xfrm>
                  </p:grpSpPr>
                  <p:sp>
                    <p:nvSpPr>
                      <p:cNvPr id="82" name="Oval 223"/>
                      <p:cNvSpPr>
                        <a:spLocks noChangeArrowheads="1"/>
                      </p:cNvSpPr>
                      <p:nvPr/>
                    </p:nvSpPr>
                    <p:spPr bwMode="auto">
                      <a:xfrm>
                        <a:off x="6804" y="5634"/>
                        <a:ext cx="2520" cy="1559"/>
                      </a:xfrm>
                      <a:prstGeom prst="ellipse">
                        <a:avLst/>
                      </a:prstGeom>
                      <a:gradFill rotWithShape="1">
                        <a:gsLst>
                          <a:gs pos="0">
                            <a:srgbClr val="CCFFFF"/>
                          </a:gs>
                          <a:gs pos="50000">
                            <a:srgbClr val="FFFFFF"/>
                          </a:gs>
                          <a:gs pos="100000">
                            <a:srgbClr val="CCFFFF"/>
                          </a:gs>
                        </a:gsLst>
                        <a:lin ang="0" scaled="1"/>
                      </a:gradFill>
                      <a:ln w="15875">
                        <a:solidFill>
                          <a:srgbClr val="000000"/>
                        </a:solidFill>
                        <a:round/>
                        <a:headEnd/>
                        <a:tailEnd/>
                      </a:ln>
                    </p:spPr>
                    <p:txBody>
                      <a:bodyPr rot="0" vert="horz" wrap="square" lIns="91440" tIns="45720" rIns="91440" bIns="45720" anchor="t" anchorCtr="0" upright="1">
                        <a:noAutofit/>
                      </a:bodyPr>
                      <a:lstStyle/>
                      <a:p>
                        <a:endParaRPr lang="ru-RU"/>
                      </a:p>
                    </p:txBody>
                  </p:sp>
                  <p:sp>
                    <p:nvSpPr>
                      <p:cNvPr id="83" name="Rectangle 224"/>
                      <p:cNvSpPr>
                        <a:spLocks noChangeArrowheads="1"/>
                      </p:cNvSpPr>
                      <p:nvPr/>
                    </p:nvSpPr>
                    <p:spPr bwMode="auto">
                      <a:xfrm>
                        <a:off x="7284" y="6039"/>
                        <a:ext cx="1560" cy="720"/>
                      </a:xfrm>
                      <a:prstGeom prst="rect">
                        <a:avLst/>
                      </a:prstGeom>
                      <a:gradFill rotWithShape="1">
                        <a:gsLst>
                          <a:gs pos="0">
                            <a:srgbClr val="FFCCCC"/>
                          </a:gs>
                          <a:gs pos="50000">
                            <a:srgbClr val="FFFFFF"/>
                          </a:gs>
                          <a:gs pos="100000">
                            <a:srgbClr val="FFCCCC"/>
                          </a:gs>
                        </a:gsLst>
                        <a:lin ang="5400000" scaled="1"/>
                      </a:gradFill>
                      <a:ln w="15875">
                        <a:solidFill>
                          <a:srgbClr val="000000"/>
                        </a:solidFill>
                        <a:miter lim="800000"/>
                        <a:headEnd/>
                        <a:tailEnd/>
                      </a:ln>
                    </p:spPr>
                    <p:txBody>
                      <a:bodyPr rot="0" vert="horz" wrap="square" lIns="91440" tIns="45720" rIns="91440" bIns="45720" anchor="t" anchorCtr="0" upright="1">
                        <a:noAutofit/>
                      </a:bodyPr>
                      <a:lstStyle/>
                      <a:p>
                        <a:endParaRPr lang="ru-RU"/>
                      </a:p>
                    </p:txBody>
                  </p:sp>
                  <p:cxnSp>
                    <p:nvCxnSpPr>
                      <p:cNvPr id="84" name="Line 225"/>
                      <p:cNvCxnSpPr>
                        <a:cxnSpLocks noChangeShapeType="1"/>
                      </p:cNvCxnSpPr>
                      <p:nvPr/>
                    </p:nvCxnSpPr>
                    <p:spPr bwMode="auto">
                      <a:xfrm flipV="1">
                        <a:off x="6369" y="6429"/>
                        <a:ext cx="3405" cy="0"/>
                      </a:xfrm>
                      <a:prstGeom prst="line">
                        <a:avLst/>
                      </a:prstGeom>
                      <a:noFill/>
                      <a:ln w="9525">
                        <a:solidFill>
                          <a:srgbClr val="000000"/>
                        </a:solidFill>
                        <a:prstDash val="lgDashDot"/>
                        <a:round/>
                        <a:headEnd/>
                        <a:tailEnd/>
                      </a:ln>
                      <a:extLst>
                        <a:ext uri="{909E8E84-426E-40DD-AFC4-6F175D3DCCD1}">
                          <a14:hiddenFill xmlns:a14="http://schemas.microsoft.com/office/drawing/2010/main">
                            <a:noFill/>
                          </a14:hiddenFill>
                        </a:ext>
                      </a:extLst>
                    </p:spPr>
                  </p:cxnSp>
                  <p:cxnSp>
                    <p:nvCxnSpPr>
                      <p:cNvPr id="85" name="Line 226"/>
                      <p:cNvCxnSpPr>
                        <a:cxnSpLocks noChangeShapeType="1"/>
                      </p:cNvCxnSpPr>
                      <p:nvPr/>
                    </p:nvCxnSpPr>
                    <p:spPr bwMode="auto">
                      <a:xfrm>
                        <a:off x="7284" y="5784"/>
                        <a:ext cx="0" cy="1260"/>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cxnSp>
                  <p:cxnSp>
                    <p:nvCxnSpPr>
                      <p:cNvPr id="86" name="Line 227"/>
                      <p:cNvCxnSpPr>
                        <a:cxnSpLocks noChangeShapeType="1"/>
                      </p:cNvCxnSpPr>
                      <p:nvPr/>
                    </p:nvCxnSpPr>
                    <p:spPr bwMode="auto">
                      <a:xfrm>
                        <a:off x="8844" y="5769"/>
                        <a:ext cx="0" cy="1260"/>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cxnSp>
                  <p:sp>
                    <p:nvSpPr>
                      <p:cNvPr id="87" name="Text Box 228"/>
                      <p:cNvSpPr txBox="1">
                        <a:spLocks noChangeArrowheads="1"/>
                      </p:cNvSpPr>
                      <p:nvPr/>
                    </p:nvSpPr>
                    <p:spPr bwMode="auto">
                      <a:xfrm>
                        <a:off x="8814" y="6174"/>
                        <a:ext cx="72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15000"/>
                          </a:lnSpc>
                          <a:spcAft>
                            <a:spcPts val="1000"/>
                          </a:spcAft>
                        </a:pPr>
                        <a:r>
                          <a:rPr lang="en-US" sz="1400" b="1">
                            <a:effectLst/>
                            <a:latin typeface="Calibri"/>
                            <a:ea typeface="Times New Roman"/>
                            <a:cs typeface="Times New Roman"/>
                          </a:rPr>
                          <a:t>N</a:t>
                        </a:r>
                        <a:endParaRPr lang="ru-RU" sz="1100">
                          <a:effectLst/>
                          <a:latin typeface="Calibri"/>
                          <a:ea typeface="Times New Roman"/>
                          <a:cs typeface="Times New Roman"/>
                        </a:endParaRPr>
                      </a:p>
                    </p:txBody>
                  </p:sp>
                  <p:sp>
                    <p:nvSpPr>
                      <p:cNvPr id="88" name="Text Box 229"/>
                      <p:cNvSpPr txBox="1">
                        <a:spLocks noChangeArrowheads="1"/>
                      </p:cNvSpPr>
                      <p:nvPr/>
                    </p:nvSpPr>
                    <p:spPr bwMode="auto">
                      <a:xfrm>
                        <a:off x="6774" y="6174"/>
                        <a:ext cx="72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15000"/>
                          </a:lnSpc>
                          <a:spcAft>
                            <a:spcPts val="1000"/>
                          </a:spcAft>
                        </a:pPr>
                        <a:r>
                          <a:rPr lang="en-US" sz="1400" b="1">
                            <a:effectLst/>
                            <a:latin typeface="Calibri"/>
                            <a:ea typeface="Times New Roman"/>
                            <a:cs typeface="Times New Roman"/>
                          </a:rPr>
                          <a:t>S</a:t>
                        </a:r>
                        <a:endParaRPr lang="ru-RU" sz="1100">
                          <a:effectLst/>
                          <a:latin typeface="Calibri"/>
                          <a:ea typeface="Times New Roman"/>
                          <a:cs typeface="Times New Roman"/>
                        </a:endParaRPr>
                      </a:p>
                    </p:txBody>
                  </p:sp>
                  <p:sp>
                    <p:nvSpPr>
                      <p:cNvPr id="89" name="Rectangle 230"/>
                      <p:cNvSpPr>
                        <a:spLocks noChangeArrowheads="1"/>
                      </p:cNvSpPr>
                      <p:nvPr/>
                    </p:nvSpPr>
                    <p:spPr bwMode="auto">
                      <a:xfrm>
                        <a:off x="7299" y="5484"/>
                        <a:ext cx="1531" cy="54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ru-RU"/>
                      </a:p>
                    </p:txBody>
                  </p:sp>
                  <p:sp>
                    <p:nvSpPr>
                      <p:cNvPr id="90" name="Rectangle 231"/>
                      <p:cNvSpPr>
                        <a:spLocks noChangeArrowheads="1"/>
                      </p:cNvSpPr>
                      <p:nvPr/>
                    </p:nvSpPr>
                    <p:spPr bwMode="auto">
                      <a:xfrm>
                        <a:off x="7299" y="6774"/>
                        <a:ext cx="1531" cy="54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ru-RU"/>
                      </a:p>
                    </p:txBody>
                  </p:sp>
                </p:grpSp>
                <p:sp>
                  <p:nvSpPr>
                    <p:cNvPr id="76" name="Freeform 232"/>
                    <p:cNvSpPr>
                      <a:spLocks/>
                    </p:cNvSpPr>
                    <p:nvPr/>
                  </p:nvSpPr>
                  <p:spPr bwMode="auto">
                    <a:xfrm>
                      <a:off x="7854" y="5994"/>
                      <a:ext cx="360" cy="1230"/>
                    </a:xfrm>
                    <a:custGeom>
                      <a:avLst/>
                      <a:gdLst>
                        <a:gd name="T0" fmla="*/ 0 w 480"/>
                        <a:gd name="T1" fmla="*/ 1050 h 1380"/>
                        <a:gd name="T2" fmla="*/ 120 w 480"/>
                        <a:gd name="T3" fmla="*/ 1230 h 1380"/>
                        <a:gd name="T4" fmla="*/ 360 w 480"/>
                        <a:gd name="T5" fmla="*/ 150 h 1380"/>
                        <a:gd name="T6" fmla="*/ 480 w 480"/>
                        <a:gd name="T7" fmla="*/ 330 h 1380"/>
                      </a:gdLst>
                      <a:ahLst/>
                      <a:cxnLst>
                        <a:cxn ang="0">
                          <a:pos x="T0" y="T1"/>
                        </a:cxn>
                        <a:cxn ang="0">
                          <a:pos x="T2" y="T3"/>
                        </a:cxn>
                        <a:cxn ang="0">
                          <a:pos x="T4" y="T5"/>
                        </a:cxn>
                        <a:cxn ang="0">
                          <a:pos x="T6" y="T7"/>
                        </a:cxn>
                      </a:cxnLst>
                      <a:rect l="0" t="0" r="r" b="b"/>
                      <a:pathLst>
                        <a:path w="480" h="1380">
                          <a:moveTo>
                            <a:pt x="0" y="1050"/>
                          </a:moveTo>
                          <a:cubicBezTo>
                            <a:pt x="30" y="1215"/>
                            <a:pt x="60" y="1380"/>
                            <a:pt x="120" y="1230"/>
                          </a:cubicBezTo>
                          <a:cubicBezTo>
                            <a:pt x="180" y="1080"/>
                            <a:pt x="300" y="300"/>
                            <a:pt x="360" y="150"/>
                          </a:cubicBezTo>
                          <a:cubicBezTo>
                            <a:pt x="420" y="0"/>
                            <a:pt x="460" y="300"/>
                            <a:pt x="480" y="330"/>
                          </a:cubicBezTo>
                        </a:path>
                      </a:pathLst>
                    </a:custGeom>
                    <a:noFill/>
                    <a:ln w="25400">
                      <a:solidFill>
                        <a:srgbClr val="8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ru-RU"/>
                    </a:p>
                  </p:txBody>
                </p:sp>
                <p:sp>
                  <p:nvSpPr>
                    <p:cNvPr id="77" name="Freeform 233"/>
                    <p:cNvSpPr>
                      <a:spLocks/>
                    </p:cNvSpPr>
                    <p:nvPr/>
                  </p:nvSpPr>
                  <p:spPr bwMode="auto">
                    <a:xfrm>
                      <a:off x="7494" y="5994"/>
                      <a:ext cx="360" cy="1230"/>
                    </a:xfrm>
                    <a:custGeom>
                      <a:avLst/>
                      <a:gdLst>
                        <a:gd name="T0" fmla="*/ 0 w 480"/>
                        <a:gd name="T1" fmla="*/ 1050 h 1380"/>
                        <a:gd name="T2" fmla="*/ 120 w 480"/>
                        <a:gd name="T3" fmla="*/ 1230 h 1380"/>
                        <a:gd name="T4" fmla="*/ 360 w 480"/>
                        <a:gd name="T5" fmla="*/ 150 h 1380"/>
                        <a:gd name="T6" fmla="*/ 480 w 480"/>
                        <a:gd name="T7" fmla="*/ 330 h 1380"/>
                      </a:gdLst>
                      <a:ahLst/>
                      <a:cxnLst>
                        <a:cxn ang="0">
                          <a:pos x="T0" y="T1"/>
                        </a:cxn>
                        <a:cxn ang="0">
                          <a:pos x="T2" y="T3"/>
                        </a:cxn>
                        <a:cxn ang="0">
                          <a:pos x="T4" y="T5"/>
                        </a:cxn>
                        <a:cxn ang="0">
                          <a:pos x="T6" y="T7"/>
                        </a:cxn>
                      </a:cxnLst>
                      <a:rect l="0" t="0" r="r" b="b"/>
                      <a:pathLst>
                        <a:path w="480" h="1380">
                          <a:moveTo>
                            <a:pt x="0" y="1050"/>
                          </a:moveTo>
                          <a:cubicBezTo>
                            <a:pt x="30" y="1215"/>
                            <a:pt x="60" y="1380"/>
                            <a:pt x="120" y="1230"/>
                          </a:cubicBezTo>
                          <a:cubicBezTo>
                            <a:pt x="180" y="1080"/>
                            <a:pt x="300" y="300"/>
                            <a:pt x="360" y="150"/>
                          </a:cubicBezTo>
                          <a:cubicBezTo>
                            <a:pt x="420" y="0"/>
                            <a:pt x="460" y="300"/>
                            <a:pt x="480" y="330"/>
                          </a:cubicBezTo>
                        </a:path>
                      </a:pathLst>
                    </a:custGeom>
                    <a:noFill/>
                    <a:ln w="25400">
                      <a:solidFill>
                        <a:srgbClr val="8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ru-RU"/>
                    </a:p>
                  </p:txBody>
                </p:sp>
                <p:sp>
                  <p:nvSpPr>
                    <p:cNvPr id="78" name="Freeform 234"/>
                    <p:cNvSpPr>
                      <a:spLocks/>
                    </p:cNvSpPr>
                    <p:nvPr/>
                  </p:nvSpPr>
                  <p:spPr bwMode="auto">
                    <a:xfrm>
                      <a:off x="7175" y="5994"/>
                      <a:ext cx="304" cy="1267"/>
                    </a:xfrm>
                    <a:custGeom>
                      <a:avLst/>
                      <a:gdLst>
                        <a:gd name="T0" fmla="*/ 10 w 304"/>
                        <a:gd name="T1" fmla="*/ 1161 h 1267"/>
                        <a:gd name="T2" fmla="*/ 34 w 304"/>
                        <a:gd name="T3" fmla="*/ 1096 h 1267"/>
                        <a:gd name="T4" fmla="*/ 214 w 304"/>
                        <a:gd name="T5" fmla="*/ 134 h 1267"/>
                        <a:gd name="T6" fmla="*/ 304 w 304"/>
                        <a:gd name="T7" fmla="*/ 294 h 1267"/>
                      </a:gdLst>
                      <a:ahLst/>
                      <a:cxnLst>
                        <a:cxn ang="0">
                          <a:pos x="T0" y="T1"/>
                        </a:cxn>
                        <a:cxn ang="0">
                          <a:pos x="T2" y="T3"/>
                        </a:cxn>
                        <a:cxn ang="0">
                          <a:pos x="T4" y="T5"/>
                        </a:cxn>
                        <a:cxn ang="0">
                          <a:pos x="T6" y="T7"/>
                        </a:cxn>
                      </a:cxnLst>
                      <a:rect l="0" t="0" r="r" b="b"/>
                      <a:pathLst>
                        <a:path w="304" h="1267">
                          <a:moveTo>
                            <a:pt x="10" y="1161"/>
                          </a:moveTo>
                          <a:cubicBezTo>
                            <a:pt x="14" y="1148"/>
                            <a:pt x="0" y="1267"/>
                            <a:pt x="34" y="1096"/>
                          </a:cubicBezTo>
                          <a:cubicBezTo>
                            <a:pt x="68" y="925"/>
                            <a:pt x="169" y="267"/>
                            <a:pt x="214" y="134"/>
                          </a:cubicBezTo>
                          <a:cubicBezTo>
                            <a:pt x="259" y="0"/>
                            <a:pt x="289" y="267"/>
                            <a:pt x="304" y="294"/>
                          </a:cubicBezTo>
                        </a:path>
                      </a:pathLst>
                    </a:custGeom>
                    <a:noFill/>
                    <a:ln w="25400">
                      <a:solidFill>
                        <a:srgbClr val="8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ru-RU"/>
                    </a:p>
                  </p:txBody>
                </p:sp>
                <p:sp>
                  <p:nvSpPr>
                    <p:cNvPr id="79" name="Oval 235"/>
                    <p:cNvSpPr>
                      <a:spLocks noChangeArrowheads="1"/>
                    </p:cNvSpPr>
                    <p:nvPr/>
                  </p:nvSpPr>
                  <p:spPr bwMode="auto">
                    <a:xfrm>
                      <a:off x="7129" y="7059"/>
                      <a:ext cx="125" cy="125"/>
                    </a:xfrm>
                    <a:prstGeom prst="ellipse">
                      <a:avLst/>
                    </a:prstGeom>
                    <a:solidFill>
                      <a:srgbClr val="FFFFFF"/>
                    </a:solidFill>
                    <a:ln w="22225">
                      <a:solidFill>
                        <a:srgbClr val="800000"/>
                      </a:solidFill>
                      <a:round/>
                      <a:headEnd/>
                      <a:tailEnd/>
                    </a:ln>
                  </p:spPr>
                  <p:txBody>
                    <a:bodyPr rot="0" vert="horz" wrap="square" lIns="91440" tIns="45720" rIns="91440" bIns="45720" anchor="t" anchorCtr="0" upright="1">
                      <a:noAutofit/>
                    </a:bodyPr>
                    <a:lstStyle/>
                    <a:p>
                      <a:endParaRPr lang="ru-RU"/>
                    </a:p>
                  </p:txBody>
                </p:sp>
                <p:cxnSp>
                  <p:nvCxnSpPr>
                    <p:cNvPr id="80" name="Line 236"/>
                    <p:cNvCxnSpPr>
                      <a:cxnSpLocks noChangeShapeType="1"/>
                    </p:cNvCxnSpPr>
                    <p:nvPr/>
                  </p:nvCxnSpPr>
                  <p:spPr bwMode="auto">
                    <a:xfrm>
                      <a:off x="8259" y="6909"/>
                      <a:ext cx="0" cy="180"/>
                    </a:xfrm>
                    <a:prstGeom prst="line">
                      <a:avLst/>
                    </a:prstGeom>
                    <a:noFill/>
                    <a:ln w="25400">
                      <a:solidFill>
                        <a:srgbClr val="800000"/>
                      </a:solidFill>
                      <a:round/>
                      <a:headEnd/>
                      <a:tailEnd/>
                    </a:ln>
                    <a:extLst>
                      <a:ext uri="{909E8E84-426E-40DD-AFC4-6F175D3DCCD1}">
                        <a14:hiddenFill xmlns:a14="http://schemas.microsoft.com/office/drawing/2010/main">
                          <a:noFill/>
                        </a14:hiddenFill>
                      </a:ext>
                    </a:extLst>
                  </p:spPr>
                </p:cxnSp>
                <p:sp>
                  <p:nvSpPr>
                    <p:cNvPr id="81" name="Oval 237"/>
                    <p:cNvSpPr>
                      <a:spLocks noChangeArrowheads="1"/>
                    </p:cNvSpPr>
                    <p:nvPr/>
                  </p:nvSpPr>
                  <p:spPr bwMode="auto">
                    <a:xfrm>
                      <a:off x="8194" y="7044"/>
                      <a:ext cx="125" cy="125"/>
                    </a:xfrm>
                    <a:prstGeom prst="ellipse">
                      <a:avLst/>
                    </a:prstGeom>
                    <a:solidFill>
                      <a:srgbClr val="FFFFFF"/>
                    </a:solidFill>
                    <a:ln w="22225">
                      <a:solidFill>
                        <a:srgbClr val="800000"/>
                      </a:solidFill>
                      <a:round/>
                      <a:headEnd/>
                      <a:tailEnd/>
                    </a:ln>
                  </p:spPr>
                  <p:txBody>
                    <a:bodyPr rot="0" vert="horz" wrap="square" lIns="91440" tIns="45720" rIns="91440" bIns="45720" anchor="t" anchorCtr="0" upright="1">
                      <a:noAutofit/>
                    </a:bodyPr>
                    <a:lstStyle/>
                    <a:p>
                      <a:endParaRPr lang="ru-RU"/>
                    </a:p>
                  </p:txBody>
                </p:sp>
              </p:grpSp>
              <p:sp>
                <p:nvSpPr>
                  <p:cNvPr id="74" name="Oval 238"/>
                  <p:cNvSpPr>
                    <a:spLocks noChangeArrowheads="1"/>
                  </p:cNvSpPr>
                  <p:nvPr/>
                </p:nvSpPr>
                <p:spPr bwMode="auto">
                  <a:xfrm>
                    <a:off x="7129" y="7074"/>
                    <a:ext cx="125" cy="125"/>
                  </a:xfrm>
                  <a:prstGeom prst="ellipse">
                    <a:avLst/>
                  </a:prstGeom>
                  <a:solidFill>
                    <a:srgbClr val="FFFFFF"/>
                  </a:solidFill>
                  <a:ln w="22225">
                    <a:solidFill>
                      <a:srgbClr val="800000"/>
                    </a:solidFill>
                    <a:round/>
                    <a:headEnd/>
                    <a:tailEnd/>
                  </a:ln>
                </p:spPr>
                <p:txBody>
                  <a:bodyPr rot="0" vert="horz" wrap="square" lIns="91440" tIns="45720" rIns="91440" bIns="45720" anchor="t" anchorCtr="0" upright="1">
                    <a:noAutofit/>
                  </a:bodyPr>
                  <a:lstStyle/>
                  <a:p>
                    <a:endParaRPr lang="ru-RU"/>
                  </a:p>
                </p:txBody>
              </p:sp>
            </p:grpSp>
            <p:sp>
              <p:nvSpPr>
                <p:cNvPr id="66" name="Oval 239"/>
                <p:cNvSpPr>
                  <a:spLocks noChangeAspect="1" noChangeArrowheads="1"/>
                </p:cNvSpPr>
                <p:nvPr/>
              </p:nvSpPr>
              <p:spPr bwMode="auto">
                <a:xfrm>
                  <a:off x="2544" y="5274"/>
                  <a:ext cx="2823" cy="2823"/>
                </a:xfrm>
                <a:prstGeom prst="ellipse">
                  <a:avLst/>
                </a:prstGeom>
                <a:noFill/>
                <a:ln w="15875">
                  <a:solidFill>
                    <a:srgbClr val="000000"/>
                  </a:solidFill>
                  <a:prstDash val="lgDash"/>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ru-RU"/>
                </a:p>
              </p:txBody>
            </p:sp>
            <p:cxnSp>
              <p:nvCxnSpPr>
                <p:cNvPr id="67" name="Line 240"/>
                <p:cNvCxnSpPr>
                  <a:cxnSpLocks noChangeShapeType="1"/>
                </p:cNvCxnSpPr>
                <p:nvPr/>
              </p:nvCxnSpPr>
              <p:spPr bwMode="auto">
                <a:xfrm>
                  <a:off x="2574" y="6489"/>
                  <a:ext cx="2760" cy="0"/>
                </a:xfrm>
                <a:prstGeom prst="line">
                  <a:avLst/>
                </a:prstGeom>
                <a:noFill/>
                <a:ln w="15875">
                  <a:solidFill>
                    <a:srgbClr val="000000"/>
                  </a:solidFill>
                  <a:prstDash val="lgDash"/>
                  <a:round/>
                  <a:headEnd/>
                  <a:tailEnd/>
                </a:ln>
                <a:extLst>
                  <a:ext uri="{909E8E84-426E-40DD-AFC4-6F175D3DCCD1}">
                    <a14:hiddenFill xmlns:a14="http://schemas.microsoft.com/office/drawing/2010/main">
                      <a:noFill/>
                    </a14:hiddenFill>
                  </a:ext>
                </a:extLst>
              </p:spPr>
            </p:cxnSp>
            <p:cxnSp>
              <p:nvCxnSpPr>
                <p:cNvPr id="68" name="Line 241"/>
                <p:cNvCxnSpPr>
                  <a:cxnSpLocks noChangeShapeType="1"/>
                </p:cNvCxnSpPr>
                <p:nvPr/>
              </p:nvCxnSpPr>
              <p:spPr bwMode="auto">
                <a:xfrm>
                  <a:off x="2574" y="6894"/>
                  <a:ext cx="2760" cy="0"/>
                </a:xfrm>
                <a:prstGeom prst="line">
                  <a:avLst/>
                </a:prstGeom>
                <a:noFill/>
                <a:ln w="15875">
                  <a:solidFill>
                    <a:srgbClr val="000000"/>
                  </a:solidFill>
                  <a:prstDash val="lgDash"/>
                  <a:round/>
                  <a:headEnd/>
                  <a:tailEnd/>
                </a:ln>
                <a:extLst>
                  <a:ext uri="{909E8E84-426E-40DD-AFC4-6F175D3DCCD1}">
                    <a14:hiddenFill xmlns:a14="http://schemas.microsoft.com/office/drawing/2010/main">
                      <a:noFill/>
                    </a14:hiddenFill>
                  </a:ext>
                </a:extLst>
              </p:spPr>
            </p:cxnSp>
            <p:sp>
              <p:nvSpPr>
                <p:cNvPr id="69" name="Rectangle 242"/>
                <p:cNvSpPr>
                  <a:spLocks noChangeArrowheads="1"/>
                </p:cNvSpPr>
                <p:nvPr/>
              </p:nvSpPr>
              <p:spPr bwMode="auto">
                <a:xfrm>
                  <a:off x="2469" y="6504"/>
                  <a:ext cx="120" cy="180"/>
                </a:xfrm>
                <a:prstGeom prst="rect">
                  <a:avLst/>
                </a:prstGeom>
                <a:solidFill>
                  <a:srgbClr val="E1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ru-RU"/>
                </a:p>
              </p:txBody>
            </p:sp>
            <p:sp>
              <p:nvSpPr>
                <p:cNvPr id="70" name="Rectangle 243"/>
                <p:cNvSpPr>
                  <a:spLocks noChangeArrowheads="1"/>
                </p:cNvSpPr>
                <p:nvPr/>
              </p:nvSpPr>
              <p:spPr bwMode="auto">
                <a:xfrm>
                  <a:off x="5304" y="6714"/>
                  <a:ext cx="120" cy="180"/>
                </a:xfrm>
                <a:prstGeom prst="rect">
                  <a:avLst/>
                </a:prstGeom>
                <a:solidFill>
                  <a:srgbClr val="E1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ru-RU"/>
                </a:p>
              </p:txBody>
            </p:sp>
            <p:sp>
              <p:nvSpPr>
                <p:cNvPr id="71" name="Rectangle 244"/>
                <p:cNvSpPr>
                  <a:spLocks noChangeArrowheads="1"/>
                </p:cNvSpPr>
                <p:nvPr/>
              </p:nvSpPr>
              <p:spPr bwMode="auto">
                <a:xfrm>
                  <a:off x="2484" y="6684"/>
                  <a:ext cx="120" cy="180"/>
                </a:xfrm>
                <a:prstGeom prst="rect">
                  <a:avLst/>
                </a:prstGeom>
                <a:solidFill>
                  <a:srgbClr val="E1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ru-RU"/>
                </a:p>
              </p:txBody>
            </p:sp>
            <p:sp>
              <p:nvSpPr>
                <p:cNvPr id="72" name="Rectangle 245"/>
                <p:cNvSpPr>
                  <a:spLocks noChangeArrowheads="1"/>
                </p:cNvSpPr>
                <p:nvPr/>
              </p:nvSpPr>
              <p:spPr bwMode="auto">
                <a:xfrm>
                  <a:off x="5289" y="6489"/>
                  <a:ext cx="120" cy="180"/>
                </a:xfrm>
                <a:prstGeom prst="rect">
                  <a:avLst/>
                </a:prstGeom>
                <a:solidFill>
                  <a:srgbClr val="E1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ru-RU"/>
                </a:p>
              </p:txBody>
            </p:sp>
          </p:grpSp>
          <p:sp>
            <p:nvSpPr>
              <p:cNvPr id="50" name="Arc 246"/>
              <p:cNvSpPr>
                <a:spLocks/>
              </p:cNvSpPr>
              <p:nvPr/>
            </p:nvSpPr>
            <p:spPr bwMode="auto">
              <a:xfrm rot="10800000" flipV="1">
                <a:off x="3364" y="5635"/>
                <a:ext cx="1055" cy="992"/>
              </a:xfrm>
              <a:custGeom>
                <a:avLst/>
                <a:gdLst>
                  <a:gd name="G0" fmla="+- 10736 0 0"/>
                  <a:gd name="G1" fmla="+- 21600 0 0"/>
                  <a:gd name="G2" fmla="+- 21600 0 0"/>
                  <a:gd name="T0" fmla="*/ 0 w 22974"/>
                  <a:gd name="T1" fmla="*/ 2857 h 21600"/>
                  <a:gd name="T2" fmla="*/ 22974 w 22974"/>
                  <a:gd name="T3" fmla="*/ 3802 h 21600"/>
                  <a:gd name="T4" fmla="*/ 10736 w 22974"/>
                  <a:gd name="T5" fmla="*/ 21600 h 21600"/>
                </a:gdLst>
                <a:ahLst/>
                <a:cxnLst>
                  <a:cxn ang="0">
                    <a:pos x="T0" y="T1"/>
                  </a:cxn>
                  <a:cxn ang="0">
                    <a:pos x="T2" y="T3"/>
                  </a:cxn>
                  <a:cxn ang="0">
                    <a:pos x="T4" y="T5"/>
                  </a:cxn>
                </a:cxnLst>
                <a:rect l="0" t="0" r="r" b="b"/>
                <a:pathLst>
                  <a:path w="22974" h="21600" fill="none" extrusionOk="0">
                    <a:moveTo>
                      <a:pt x="0" y="2857"/>
                    </a:moveTo>
                    <a:cubicBezTo>
                      <a:pt x="3268" y="984"/>
                      <a:pt x="6969" y="0"/>
                      <a:pt x="10736" y="0"/>
                    </a:cubicBezTo>
                    <a:cubicBezTo>
                      <a:pt x="15106" y="0"/>
                      <a:pt x="19373" y="1325"/>
                      <a:pt x="22974" y="3801"/>
                    </a:cubicBezTo>
                  </a:path>
                  <a:path w="22974" h="21600" stroke="0" extrusionOk="0">
                    <a:moveTo>
                      <a:pt x="0" y="2857"/>
                    </a:moveTo>
                    <a:cubicBezTo>
                      <a:pt x="3268" y="984"/>
                      <a:pt x="6969" y="0"/>
                      <a:pt x="10736" y="0"/>
                    </a:cubicBezTo>
                    <a:cubicBezTo>
                      <a:pt x="15106" y="0"/>
                      <a:pt x="19373" y="1325"/>
                      <a:pt x="22974" y="3801"/>
                    </a:cubicBezTo>
                    <a:lnTo>
                      <a:pt x="10736" y="21600"/>
                    </a:lnTo>
                    <a:close/>
                  </a:path>
                </a:pathLst>
              </a:custGeom>
              <a:noFill/>
              <a:ln w="22225">
                <a:solidFill>
                  <a:srgbClr val="FF0000"/>
                </a:solidFill>
                <a:round/>
                <a:headEnd/>
                <a:tailEnd type="stealth" w="med" len="me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ru-RU"/>
              </a:p>
            </p:txBody>
          </p:sp>
          <p:sp>
            <p:nvSpPr>
              <p:cNvPr id="51" name="Text Box 247"/>
              <p:cNvSpPr txBox="1">
                <a:spLocks noChangeArrowheads="1"/>
              </p:cNvSpPr>
              <p:nvPr/>
            </p:nvSpPr>
            <p:spPr bwMode="auto">
              <a:xfrm>
                <a:off x="3654" y="5634"/>
                <a:ext cx="60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15000"/>
                  </a:lnSpc>
                  <a:spcAft>
                    <a:spcPts val="1000"/>
                  </a:spcAft>
                </a:pPr>
                <a:r>
                  <a:rPr lang="ru-RU" sz="1600">
                    <a:effectLst/>
                    <a:latin typeface="Calibri"/>
                    <a:ea typeface="Times New Roman"/>
                    <a:cs typeface="Times New Roman"/>
                  </a:rPr>
                  <a:t>ω</a:t>
                </a:r>
                <a:endParaRPr lang="ru-RU" sz="1100">
                  <a:effectLst/>
                  <a:latin typeface="Calibri"/>
                  <a:ea typeface="Times New Roman"/>
                  <a:cs typeface="Times New Roman"/>
                </a:endParaRPr>
              </a:p>
            </p:txBody>
          </p:sp>
          <p:sp>
            <p:nvSpPr>
              <p:cNvPr id="52" name="Text Box 248"/>
              <p:cNvSpPr txBox="1">
                <a:spLocks noChangeArrowheads="1"/>
              </p:cNvSpPr>
              <p:nvPr/>
            </p:nvSpPr>
            <p:spPr bwMode="auto">
              <a:xfrm>
                <a:off x="3189" y="7104"/>
                <a:ext cx="60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15000"/>
                  </a:lnSpc>
                  <a:spcAft>
                    <a:spcPts val="1000"/>
                  </a:spcAft>
                </a:pPr>
                <a:r>
                  <a:rPr lang="en-US" sz="1600">
                    <a:effectLst/>
                    <a:latin typeface="Calibri"/>
                    <a:ea typeface="Times New Roman"/>
                    <a:cs typeface="Times New Roman"/>
                  </a:rPr>
                  <a:t>-</a:t>
                </a:r>
                <a:endParaRPr lang="ru-RU" sz="1100">
                  <a:effectLst/>
                  <a:latin typeface="Calibri"/>
                  <a:ea typeface="Times New Roman"/>
                  <a:cs typeface="Times New Roman"/>
                </a:endParaRPr>
              </a:p>
            </p:txBody>
          </p:sp>
          <p:sp>
            <p:nvSpPr>
              <p:cNvPr id="53" name="Text Box 249"/>
              <p:cNvSpPr txBox="1">
                <a:spLocks noChangeArrowheads="1"/>
              </p:cNvSpPr>
              <p:nvPr/>
            </p:nvSpPr>
            <p:spPr bwMode="auto">
              <a:xfrm>
                <a:off x="4209" y="7104"/>
                <a:ext cx="60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15000"/>
                  </a:lnSpc>
                  <a:spcAft>
                    <a:spcPts val="1000"/>
                  </a:spcAft>
                </a:pPr>
                <a:r>
                  <a:rPr lang="en-US" sz="1600" b="1">
                    <a:effectLst/>
                    <a:latin typeface="Calibri"/>
                    <a:ea typeface="Times New Roman"/>
                    <a:cs typeface="Times New Roman"/>
                  </a:rPr>
                  <a:t>+</a:t>
                </a:r>
                <a:endParaRPr lang="ru-RU" sz="1100">
                  <a:effectLst/>
                  <a:latin typeface="Calibri"/>
                  <a:ea typeface="Times New Roman"/>
                  <a:cs typeface="Times New Roman"/>
                </a:endParaRPr>
              </a:p>
            </p:txBody>
          </p:sp>
          <p:cxnSp>
            <p:nvCxnSpPr>
              <p:cNvPr id="54" name="Line 250"/>
              <p:cNvCxnSpPr>
                <a:cxnSpLocks noChangeShapeType="1"/>
              </p:cNvCxnSpPr>
              <p:nvPr/>
            </p:nvCxnSpPr>
            <p:spPr bwMode="auto">
              <a:xfrm flipV="1">
                <a:off x="5094" y="5634"/>
                <a:ext cx="360" cy="18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sp>
            <p:nvSpPr>
              <p:cNvPr id="55" name="Text Box 251"/>
              <p:cNvSpPr txBox="1">
                <a:spLocks noChangeArrowheads="1"/>
              </p:cNvSpPr>
              <p:nvPr/>
            </p:nvSpPr>
            <p:spPr bwMode="auto">
              <a:xfrm>
                <a:off x="5334" y="5274"/>
                <a:ext cx="60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15000"/>
                  </a:lnSpc>
                  <a:spcAft>
                    <a:spcPts val="1000"/>
                  </a:spcAft>
                </a:pPr>
                <a:r>
                  <a:rPr lang="uz-Cyrl-UZ" sz="1600">
                    <a:effectLst/>
                    <a:latin typeface="Calibri"/>
                    <a:ea typeface="Times New Roman"/>
                    <a:cs typeface="Times New Roman"/>
                  </a:rPr>
                  <a:t>Ф</a:t>
                </a:r>
                <a:r>
                  <a:rPr lang="en-US" sz="1600">
                    <a:effectLst/>
                    <a:latin typeface="Calibri"/>
                    <a:ea typeface="Times New Roman"/>
                    <a:cs typeface="Times New Roman"/>
                  </a:rPr>
                  <a:t>A</a:t>
                </a:r>
                <a:endParaRPr lang="ru-RU" sz="1100">
                  <a:effectLst/>
                  <a:latin typeface="Calibri"/>
                  <a:ea typeface="Times New Roman"/>
                  <a:cs typeface="Times New Roman"/>
                </a:endParaRPr>
              </a:p>
            </p:txBody>
          </p:sp>
        </p:grpSp>
        <p:grpSp>
          <p:nvGrpSpPr>
            <p:cNvPr id="10" name="Group 252"/>
            <p:cNvGrpSpPr>
              <a:grpSpLocks/>
            </p:cNvGrpSpPr>
            <p:nvPr/>
          </p:nvGrpSpPr>
          <p:grpSpPr bwMode="auto">
            <a:xfrm>
              <a:off x="5574" y="7319"/>
              <a:ext cx="4080" cy="2278"/>
              <a:chOff x="7014" y="5274"/>
              <a:chExt cx="4080" cy="2278"/>
            </a:xfrm>
          </p:grpSpPr>
          <p:sp>
            <p:nvSpPr>
              <p:cNvPr id="31" name="Oval 253"/>
              <p:cNvSpPr>
                <a:spLocks noChangeArrowheads="1"/>
              </p:cNvSpPr>
              <p:nvPr/>
            </p:nvSpPr>
            <p:spPr bwMode="auto">
              <a:xfrm rot="19200000">
                <a:off x="7502" y="5767"/>
                <a:ext cx="2131" cy="1355"/>
              </a:xfrm>
              <a:prstGeom prst="ellipse">
                <a:avLst/>
              </a:prstGeom>
              <a:gradFill rotWithShape="1">
                <a:gsLst>
                  <a:gs pos="0">
                    <a:srgbClr val="CCFFFF"/>
                  </a:gs>
                  <a:gs pos="50000">
                    <a:srgbClr val="FFFFFF"/>
                  </a:gs>
                  <a:gs pos="100000">
                    <a:srgbClr val="CCFFFF"/>
                  </a:gs>
                </a:gsLst>
                <a:lin ang="0" scaled="1"/>
              </a:gradFill>
              <a:ln w="15875">
                <a:solidFill>
                  <a:srgbClr val="000000"/>
                </a:solidFill>
                <a:round/>
                <a:headEnd/>
                <a:tailEnd/>
              </a:ln>
            </p:spPr>
            <p:txBody>
              <a:bodyPr rot="0" vert="horz" wrap="square" lIns="91440" tIns="45720" rIns="91440" bIns="45720" anchor="t" anchorCtr="0" upright="1">
                <a:noAutofit/>
              </a:bodyPr>
              <a:lstStyle/>
              <a:p>
                <a:endParaRPr lang="ru-RU"/>
              </a:p>
            </p:txBody>
          </p:sp>
          <p:sp>
            <p:nvSpPr>
              <p:cNvPr id="32" name="Rectangle 254"/>
              <p:cNvSpPr>
                <a:spLocks noChangeArrowheads="1"/>
              </p:cNvSpPr>
              <p:nvPr/>
            </p:nvSpPr>
            <p:spPr bwMode="auto">
              <a:xfrm rot="19200000">
                <a:off x="7899" y="6118"/>
                <a:ext cx="1319" cy="626"/>
              </a:xfrm>
              <a:prstGeom prst="rect">
                <a:avLst/>
              </a:prstGeom>
              <a:gradFill rotWithShape="1">
                <a:gsLst>
                  <a:gs pos="0">
                    <a:srgbClr val="FFCCCC"/>
                  </a:gs>
                  <a:gs pos="50000">
                    <a:srgbClr val="FFFFFF"/>
                  </a:gs>
                  <a:gs pos="100000">
                    <a:srgbClr val="FFCCCC"/>
                  </a:gs>
                </a:gsLst>
                <a:lin ang="5400000" scaled="1"/>
              </a:gradFill>
              <a:ln w="15875">
                <a:solidFill>
                  <a:srgbClr val="000000"/>
                </a:solidFill>
                <a:miter lim="800000"/>
                <a:headEnd/>
                <a:tailEnd/>
              </a:ln>
            </p:spPr>
            <p:txBody>
              <a:bodyPr rot="0" vert="horz" wrap="square" lIns="91440" tIns="45720" rIns="91440" bIns="45720" anchor="t" anchorCtr="0" upright="1">
                <a:noAutofit/>
              </a:bodyPr>
              <a:lstStyle/>
              <a:p>
                <a:endParaRPr lang="ru-RU"/>
              </a:p>
            </p:txBody>
          </p:sp>
          <p:cxnSp>
            <p:nvCxnSpPr>
              <p:cNvPr id="33" name="Line 255"/>
              <p:cNvCxnSpPr>
                <a:cxnSpLocks noChangeShapeType="1"/>
              </p:cNvCxnSpPr>
              <p:nvPr/>
            </p:nvCxnSpPr>
            <p:spPr bwMode="auto">
              <a:xfrm rot="19200000" flipV="1">
                <a:off x="7134" y="6425"/>
                <a:ext cx="2880" cy="0"/>
              </a:xfrm>
              <a:prstGeom prst="line">
                <a:avLst/>
              </a:prstGeom>
              <a:noFill/>
              <a:ln w="9525">
                <a:solidFill>
                  <a:srgbClr val="000000"/>
                </a:solidFill>
                <a:prstDash val="lgDashDot"/>
                <a:round/>
                <a:headEnd/>
                <a:tailEnd/>
              </a:ln>
              <a:extLst>
                <a:ext uri="{909E8E84-426E-40DD-AFC4-6F175D3DCCD1}">
                  <a14:hiddenFill xmlns:a14="http://schemas.microsoft.com/office/drawing/2010/main">
                    <a:noFill/>
                  </a14:hiddenFill>
                </a:ext>
              </a:extLst>
            </p:spPr>
          </p:cxnSp>
          <p:cxnSp>
            <p:nvCxnSpPr>
              <p:cNvPr id="34" name="Line 256"/>
              <p:cNvCxnSpPr>
                <a:cxnSpLocks noChangeShapeType="1"/>
              </p:cNvCxnSpPr>
              <p:nvPr/>
            </p:nvCxnSpPr>
            <p:spPr bwMode="auto">
              <a:xfrm rot="19200000">
                <a:off x="8064" y="6325"/>
                <a:ext cx="0" cy="1094"/>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cxnSp>
          <p:cxnSp>
            <p:nvCxnSpPr>
              <p:cNvPr id="35" name="Line 257"/>
              <p:cNvCxnSpPr>
                <a:cxnSpLocks noChangeShapeType="1"/>
              </p:cNvCxnSpPr>
              <p:nvPr/>
            </p:nvCxnSpPr>
            <p:spPr bwMode="auto">
              <a:xfrm rot="19200000">
                <a:off x="9069" y="5469"/>
                <a:ext cx="0" cy="1094"/>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cxnSp>
          <p:sp>
            <p:nvSpPr>
              <p:cNvPr id="36" name="Text Box 258"/>
              <p:cNvSpPr txBox="1">
                <a:spLocks noChangeArrowheads="1"/>
              </p:cNvSpPr>
              <p:nvPr/>
            </p:nvSpPr>
            <p:spPr bwMode="auto">
              <a:xfrm>
                <a:off x="8934" y="5634"/>
                <a:ext cx="609" cy="4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15000"/>
                  </a:lnSpc>
                  <a:spcAft>
                    <a:spcPts val="1000"/>
                  </a:spcAft>
                </a:pPr>
                <a:r>
                  <a:rPr lang="en-US" sz="1400" b="1">
                    <a:effectLst/>
                    <a:latin typeface="Calibri"/>
                    <a:ea typeface="Times New Roman"/>
                    <a:cs typeface="Times New Roman"/>
                  </a:rPr>
                  <a:t>N</a:t>
                </a:r>
                <a:endParaRPr lang="ru-RU" sz="1100">
                  <a:effectLst/>
                  <a:latin typeface="Calibri"/>
                  <a:ea typeface="Times New Roman"/>
                  <a:cs typeface="Times New Roman"/>
                </a:endParaRPr>
              </a:p>
            </p:txBody>
          </p:sp>
          <p:sp>
            <p:nvSpPr>
              <p:cNvPr id="37" name="Text Box 259"/>
              <p:cNvSpPr txBox="1">
                <a:spLocks noChangeArrowheads="1"/>
              </p:cNvSpPr>
              <p:nvPr/>
            </p:nvSpPr>
            <p:spPr bwMode="auto">
              <a:xfrm>
                <a:off x="7614" y="6714"/>
                <a:ext cx="609" cy="4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15000"/>
                  </a:lnSpc>
                  <a:spcAft>
                    <a:spcPts val="1000"/>
                  </a:spcAft>
                </a:pPr>
                <a:r>
                  <a:rPr lang="en-US" sz="1400" b="1">
                    <a:effectLst/>
                    <a:latin typeface="Calibri"/>
                    <a:ea typeface="Times New Roman"/>
                    <a:cs typeface="Times New Roman"/>
                  </a:rPr>
                  <a:t>S</a:t>
                </a:r>
                <a:endParaRPr lang="ru-RU" sz="1100">
                  <a:effectLst/>
                  <a:latin typeface="Calibri"/>
                  <a:ea typeface="Times New Roman"/>
                  <a:cs typeface="Times New Roman"/>
                </a:endParaRPr>
              </a:p>
            </p:txBody>
          </p:sp>
          <p:sp>
            <p:nvSpPr>
              <p:cNvPr id="38" name="Rectangle 260"/>
              <p:cNvSpPr>
                <a:spLocks noChangeArrowheads="1"/>
              </p:cNvSpPr>
              <p:nvPr/>
            </p:nvSpPr>
            <p:spPr bwMode="auto">
              <a:xfrm rot="19200000">
                <a:off x="8267" y="6647"/>
                <a:ext cx="1276" cy="431"/>
              </a:xfrm>
              <a:prstGeom prst="rect">
                <a:avLst/>
              </a:prstGeom>
              <a:solidFill>
                <a:srgbClr val="FFFFFF"/>
              </a:solidFill>
              <a:ln>
                <a:noFill/>
              </a:ln>
              <a:extLst>
                <a:ext uri="{91240B29-F687-4F45-9708-019B960494DF}">
                  <a14:hiddenLine xmlns:a14="http://schemas.microsoft.com/office/drawing/2010/main" w="15875">
                    <a:solidFill>
                      <a:srgbClr val="000000"/>
                    </a:solidFill>
                    <a:miter lim="800000"/>
                    <a:headEnd/>
                    <a:tailEnd/>
                  </a14:hiddenLine>
                </a:ext>
              </a:extLst>
            </p:spPr>
            <p:txBody>
              <a:bodyPr rot="0" vert="horz" wrap="square" lIns="91440" tIns="45720" rIns="91440" bIns="45720" anchor="t" anchorCtr="0" upright="1">
                <a:noAutofit/>
              </a:bodyPr>
              <a:lstStyle/>
              <a:p>
                <a:endParaRPr lang="ru-RU"/>
              </a:p>
            </p:txBody>
          </p:sp>
          <p:sp>
            <p:nvSpPr>
              <p:cNvPr id="39" name="Rectangle 261"/>
              <p:cNvSpPr>
                <a:spLocks noChangeArrowheads="1"/>
              </p:cNvSpPr>
              <p:nvPr/>
            </p:nvSpPr>
            <p:spPr bwMode="auto">
              <a:xfrm rot="19200000">
                <a:off x="7568" y="5803"/>
                <a:ext cx="1276" cy="431"/>
              </a:xfrm>
              <a:prstGeom prst="rect">
                <a:avLst/>
              </a:prstGeom>
              <a:solidFill>
                <a:srgbClr val="FFFFFF"/>
              </a:solidFill>
              <a:ln>
                <a:noFill/>
              </a:ln>
              <a:extLst>
                <a:ext uri="{91240B29-F687-4F45-9708-019B960494DF}">
                  <a14:hiddenLine xmlns:a14="http://schemas.microsoft.com/office/drawing/2010/main" w="15875">
                    <a:solidFill>
                      <a:srgbClr val="000000"/>
                    </a:solidFill>
                    <a:miter lim="800000"/>
                    <a:headEnd/>
                    <a:tailEnd/>
                  </a14:hiddenLine>
                </a:ext>
              </a:extLst>
            </p:spPr>
            <p:txBody>
              <a:bodyPr rot="0" vert="horz" wrap="square" lIns="91440" tIns="45720" rIns="91440" bIns="45720" anchor="t" anchorCtr="0" upright="1">
                <a:noAutofit/>
              </a:bodyPr>
              <a:lstStyle/>
              <a:p>
                <a:endParaRPr lang="ru-RU"/>
              </a:p>
            </p:txBody>
          </p:sp>
          <p:cxnSp>
            <p:nvCxnSpPr>
              <p:cNvPr id="40" name="Line 262"/>
              <p:cNvCxnSpPr>
                <a:cxnSpLocks noChangeShapeType="1"/>
              </p:cNvCxnSpPr>
              <p:nvPr/>
            </p:nvCxnSpPr>
            <p:spPr bwMode="auto">
              <a:xfrm>
                <a:off x="7014" y="6462"/>
                <a:ext cx="3120" cy="0"/>
              </a:xfrm>
              <a:prstGeom prst="line">
                <a:avLst/>
              </a:prstGeom>
              <a:noFill/>
              <a:ln w="9525">
                <a:solidFill>
                  <a:srgbClr val="000000"/>
                </a:solidFill>
                <a:prstDash val="lgDashDotDot"/>
                <a:round/>
                <a:headEnd/>
                <a:tailEnd/>
              </a:ln>
              <a:extLst>
                <a:ext uri="{909E8E84-426E-40DD-AFC4-6F175D3DCCD1}">
                  <a14:hiddenFill xmlns:a14="http://schemas.microsoft.com/office/drawing/2010/main">
                    <a:noFill/>
                  </a14:hiddenFill>
                </a:ext>
              </a:extLst>
            </p:spPr>
          </p:cxnSp>
          <p:grpSp>
            <p:nvGrpSpPr>
              <p:cNvPr id="41" name="Group 263"/>
              <p:cNvGrpSpPr>
                <a:grpSpLocks/>
              </p:cNvGrpSpPr>
              <p:nvPr/>
            </p:nvGrpSpPr>
            <p:grpSpPr bwMode="auto">
              <a:xfrm>
                <a:off x="8454" y="5274"/>
                <a:ext cx="600" cy="540"/>
                <a:chOff x="8334" y="5169"/>
                <a:chExt cx="600" cy="540"/>
              </a:xfrm>
            </p:grpSpPr>
            <p:sp>
              <p:nvSpPr>
                <p:cNvPr id="47" name="Oval 264"/>
                <p:cNvSpPr>
                  <a:spLocks noChangeAspect="1" noChangeArrowheads="1"/>
                </p:cNvSpPr>
                <p:nvPr/>
              </p:nvSpPr>
              <p:spPr bwMode="auto">
                <a:xfrm>
                  <a:off x="8454" y="5274"/>
                  <a:ext cx="193" cy="193"/>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ru-RU"/>
                </a:p>
              </p:txBody>
            </p:sp>
            <p:sp>
              <p:nvSpPr>
                <p:cNvPr id="48" name="Text Box 265"/>
                <p:cNvSpPr txBox="1">
                  <a:spLocks noChangeArrowheads="1"/>
                </p:cNvSpPr>
                <p:nvPr/>
              </p:nvSpPr>
              <p:spPr bwMode="auto">
                <a:xfrm>
                  <a:off x="8334" y="5169"/>
                  <a:ext cx="60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15000"/>
                    </a:lnSpc>
                    <a:spcAft>
                      <a:spcPts val="1000"/>
                    </a:spcAft>
                  </a:pPr>
                  <a:r>
                    <a:rPr lang="ru-RU" sz="1400">
                      <a:effectLst/>
                      <a:latin typeface="Calibri"/>
                      <a:ea typeface="Times New Roman"/>
                      <a:cs typeface="Times New Roman"/>
                    </a:rPr>
                    <a:t>+</a:t>
                  </a:r>
                  <a:endParaRPr lang="ru-RU" sz="1100">
                    <a:effectLst/>
                    <a:latin typeface="Calibri"/>
                    <a:ea typeface="Times New Roman"/>
                    <a:cs typeface="Times New Roman"/>
                  </a:endParaRPr>
                </a:p>
              </p:txBody>
            </p:sp>
          </p:grpSp>
          <p:grpSp>
            <p:nvGrpSpPr>
              <p:cNvPr id="42" name="Group 266"/>
              <p:cNvGrpSpPr>
                <a:grpSpLocks/>
              </p:cNvGrpSpPr>
              <p:nvPr/>
            </p:nvGrpSpPr>
            <p:grpSpPr bwMode="auto">
              <a:xfrm>
                <a:off x="8261" y="7359"/>
                <a:ext cx="193" cy="193"/>
                <a:chOff x="8261" y="7434"/>
                <a:chExt cx="193" cy="193"/>
              </a:xfrm>
            </p:grpSpPr>
            <p:sp>
              <p:nvSpPr>
                <p:cNvPr id="45" name="Oval 267"/>
                <p:cNvSpPr>
                  <a:spLocks noChangeAspect="1" noChangeArrowheads="1"/>
                </p:cNvSpPr>
                <p:nvPr/>
              </p:nvSpPr>
              <p:spPr bwMode="auto">
                <a:xfrm>
                  <a:off x="8261" y="7434"/>
                  <a:ext cx="193" cy="193"/>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ru-RU"/>
                </a:p>
              </p:txBody>
            </p:sp>
            <p:sp>
              <p:nvSpPr>
                <p:cNvPr id="46" name="Oval 268"/>
                <p:cNvSpPr>
                  <a:spLocks noChangeArrowheads="1"/>
                </p:cNvSpPr>
                <p:nvPr/>
              </p:nvSpPr>
              <p:spPr bwMode="auto">
                <a:xfrm>
                  <a:off x="8298" y="7474"/>
                  <a:ext cx="125" cy="125"/>
                </a:xfrm>
                <a:prstGeom prst="ellipse">
                  <a:avLst/>
                </a:prstGeom>
                <a:solidFill>
                  <a:srgbClr val="000000"/>
                </a:solidFill>
                <a:ln w="9525">
                  <a:solidFill>
                    <a:srgbClr val="000000"/>
                  </a:solidFill>
                  <a:round/>
                  <a:headEnd/>
                  <a:tailEnd/>
                </a:ln>
              </p:spPr>
              <p:txBody>
                <a:bodyPr rot="0" vert="horz" wrap="square" lIns="91440" tIns="45720" rIns="91440" bIns="45720" anchor="t" anchorCtr="0" upright="1">
                  <a:noAutofit/>
                </a:bodyPr>
                <a:lstStyle/>
                <a:p>
                  <a:endParaRPr lang="ru-RU"/>
                </a:p>
              </p:txBody>
            </p:sp>
          </p:grpSp>
          <p:sp>
            <p:nvSpPr>
              <p:cNvPr id="43" name="Arc 269"/>
              <p:cNvSpPr>
                <a:spLocks/>
              </p:cNvSpPr>
              <p:nvPr/>
            </p:nvSpPr>
            <p:spPr bwMode="auto">
              <a:xfrm rot="1125901">
                <a:off x="8813" y="5466"/>
                <a:ext cx="1198" cy="861"/>
              </a:xfrm>
              <a:custGeom>
                <a:avLst/>
                <a:gdLst>
                  <a:gd name="G0" fmla="+- 0 0 0"/>
                  <a:gd name="G1" fmla="+- 17228 0 0"/>
                  <a:gd name="G2" fmla="+- 21600 0 0"/>
                  <a:gd name="T0" fmla="*/ 13029 w 21561"/>
                  <a:gd name="T1" fmla="*/ 0 h 17228"/>
                  <a:gd name="T2" fmla="*/ 21561 w 21561"/>
                  <a:gd name="T3" fmla="*/ 15939 h 17228"/>
                  <a:gd name="T4" fmla="*/ 0 w 21561"/>
                  <a:gd name="T5" fmla="*/ 17228 h 17228"/>
                </a:gdLst>
                <a:ahLst/>
                <a:cxnLst>
                  <a:cxn ang="0">
                    <a:pos x="T0" y="T1"/>
                  </a:cxn>
                  <a:cxn ang="0">
                    <a:pos x="T2" y="T3"/>
                  </a:cxn>
                  <a:cxn ang="0">
                    <a:pos x="T4" y="T5"/>
                  </a:cxn>
                </a:cxnLst>
                <a:rect l="0" t="0" r="r" b="b"/>
                <a:pathLst>
                  <a:path w="21561" h="17228" fill="none" extrusionOk="0">
                    <a:moveTo>
                      <a:pt x="13029" y="-1"/>
                    </a:moveTo>
                    <a:cubicBezTo>
                      <a:pt x="18066" y="3809"/>
                      <a:pt x="21184" y="9633"/>
                      <a:pt x="21561" y="15938"/>
                    </a:cubicBezTo>
                  </a:path>
                  <a:path w="21561" h="17228" stroke="0" extrusionOk="0">
                    <a:moveTo>
                      <a:pt x="13029" y="-1"/>
                    </a:moveTo>
                    <a:cubicBezTo>
                      <a:pt x="18066" y="3809"/>
                      <a:pt x="21184" y="9633"/>
                      <a:pt x="21561" y="15938"/>
                    </a:cubicBezTo>
                    <a:lnTo>
                      <a:pt x="0" y="17228"/>
                    </a:lnTo>
                    <a:close/>
                  </a:path>
                </a:pathLst>
              </a:custGeom>
              <a:noFill/>
              <a:ln w="15875">
                <a:solidFill>
                  <a:srgbClr val="000000"/>
                </a:solidFill>
                <a:round/>
                <a:headEnd type="stealth" w="med" len="med"/>
                <a:tailEnd type="stealth" w="med" len="me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ru-RU"/>
              </a:p>
            </p:txBody>
          </p:sp>
          <p:sp>
            <p:nvSpPr>
              <p:cNvPr id="44" name="Text Box 270"/>
              <p:cNvSpPr txBox="1">
                <a:spLocks noChangeArrowheads="1"/>
              </p:cNvSpPr>
              <p:nvPr/>
            </p:nvSpPr>
            <p:spPr bwMode="auto">
              <a:xfrm>
                <a:off x="9774" y="5634"/>
                <a:ext cx="132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15000"/>
                  </a:lnSpc>
                  <a:spcAft>
                    <a:spcPts val="1000"/>
                  </a:spcAft>
                </a:pPr>
                <a:r>
                  <a:rPr lang="ru-RU" sz="1400">
                    <a:effectLst/>
                    <a:latin typeface="Calibri"/>
                    <a:ea typeface="Times New Roman"/>
                    <a:cs typeface="Times New Roman"/>
                  </a:rPr>
                  <a:t>α</a:t>
                </a:r>
                <a:r>
                  <a:rPr lang="en-US" sz="1400">
                    <a:effectLst/>
                    <a:latin typeface="Calibri"/>
                    <a:ea typeface="Times New Roman"/>
                    <a:cs typeface="Times New Roman"/>
                  </a:rPr>
                  <a:t>=</a:t>
                </a:r>
                <a:r>
                  <a:rPr lang="ru-RU" sz="1400">
                    <a:effectLst/>
                    <a:latin typeface="Calibri"/>
                    <a:ea typeface="Times New Roman"/>
                    <a:cs typeface="Times New Roman"/>
                  </a:rPr>
                  <a:t>ω</a:t>
                </a:r>
                <a:r>
                  <a:rPr lang="en-US" sz="1400">
                    <a:effectLst/>
                    <a:latin typeface="Calibri"/>
                    <a:ea typeface="Times New Roman"/>
                    <a:cs typeface="Times New Roman"/>
                  </a:rPr>
                  <a:t>t</a:t>
                </a:r>
                <a:endParaRPr lang="ru-RU" sz="1100">
                  <a:effectLst/>
                  <a:latin typeface="Calibri"/>
                  <a:ea typeface="Times New Roman"/>
                  <a:cs typeface="Times New Roman"/>
                </a:endParaRPr>
              </a:p>
            </p:txBody>
          </p:sp>
        </p:grpSp>
        <p:grpSp>
          <p:nvGrpSpPr>
            <p:cNvPr id="11" name="Group 271"/>
            <p:cNvGrpSpPr>
              <a:grpSpLocks/>
            </p:cNvGrpSpPr>
            <p:nvPr/>
          </p:nvGrpSpPr>
          <p:grpSpPr bwMode="auto">
            <a:xfrm>
              <a:off x="9125" y="7064"/>
              <a:ext cx="1609" cy="2903"/>
              <a:chOff x="9204" y="5529"/>
              <a:chExt cx="1609" cy="2903"/>
            </a:xfrm>
          </p:grpSpPr>
          <p:sp>
            <p:nvSpPr>
              <p:cNvPr id="15" name="Oval 272"/>
              <p:cNvSpPr>
                <a:spLocks noChangeArrowheads="1"/>
              </p:cNvSpPr>
              <p:nvPr/>
            </p:nvSpPr>
            <p:spPr bwMode="auto">
              <a:xfrm rot="5400000">
                <a:off x="8942" y="6304"/>
                <a:ext cx="2131" cy="1355"/>
              </a:xfrm>
              <a:prstGeom prst="ellipse">
                <a:avLst/>
              </a:prstGeom>
              <a:gradFill rotWithShape="1">
                <a:gsLst>
                  <a:gs pos="0">
                    <a:srgbClr val="CCFFFF"/>
                  </a:gs>
                  <a:gs pos="50000">
                    <a:srgbClr val="FFFFFF"/>
                  </a:gs>
                  <a:gs pos="100000">
                    <a:srgbClr val="CCFFFF"/>
                  </a:gs>
                </a:gsLst>
                <a:lin ang="0" scaled="1"/>
              </a:gradFill>
              <a:ln w="15875">
                <a:solidFill>
                  <a:srgbClr val="000000"/>
                </a:solidFill>
                <a:round/>
                <a:headEnd/>
                <a:tailEnd/>
              </a:ln>
            </p:spPr>
            <p:txBody>
              <a:bodyPr rot="0" vert="horz" wrap="square" lIns="91440" tIns="45720" rIns="91440" bIns="45720" anchor="t" anchorCtr="0" upright="1">
                <a:noAutofit/>
              </a:bodyPr>
              <a:lstStyle/>
              <a:p>
                <a:endParaRPr lang="ru-RU"/>
              </a:p>
            </p:txBody>
          </p:sp>
          <p:sp>
            <p:nvSpPr>
              <p:cNvPr id="16" name="Rectangle 273"/>
              <p:cNvSpPr>
                <a:spLocks noChangeArrowheads="1"/>
              </p:cNvSpPr>
              <p:nvPr/>
            </p:nvSpPr>
            <p:spPr bwMode="auto">
              <a:xfrm rot="5400000">
                <a:off x="9348" y="6656"/>
                <a:ext cx="1319" cy="626"/>
              </a:xfrm>
              <a:prstGeom prst="rect">
                <a:avLst/>
              </a:prstGeom>
              <a:gradFill rotWithShape="1">
                <a:gsLst>
                  <a:gs pos="0">
                    <a:srgbClr val="FFCCCC"/>
                  </a:gs>
                  <a:gs pos="50000">
                    <a:srgbClr val="FFFFFF"/>
                  </a:gs>
                  <a:gs pos="100000">
                    <a:srgbClr val="FFCCCC"/>
                  </a:gs>
                </a:gsLst>
                <a:lin ang="5400000" scaled="1"/>
              </a:gradFill>
              <a:ln w="15875">
                <a:solidFill>
                  <a:srgbClr val="000000"/>
                </a:solidFill>
                <a:miter lim="800000"/>
                <a:headEnd/>
                <a:tailEnd/>
              </a:ln>
            </p:spPr>
            <p:txBody>
              <a:bodyPr rot="0" vert="horz" wrap="square" lIns="91440" tIns="45720" rIns="91440" bIns="45720" anchor="t" anchorCtr="0" upright="1">
                <a:noAutofit/>
              </a:bodyPr>
              <a:lstStyle/>
              <a:p>
                <a:endParaRPr lang="ru-RU"/>
              </a:p>
            </p:txBody>
          </p:sp>
          <p:cxnSp>
            <p:nvCxnSpPr>
              <p:cNvPr id="17" name="Line 274"/>
              <p:cNvCxnSpPr>
                <a:cxnSpLocks noChangeShapeType="1"/>
              </p:cNvCxnSpPr>
              <p:nvPr/>
            </p:nvCxnSpPr>
            <p:spPr bwMode="auto">
              <a:xfrm rot="5400000">
                <a:off x="9991" y="7082"/>
                <a:ext cx="0" cy="1094"/>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cxnSp>
          <p:sp>
            <p:nvSpPr>
              <p:cNvPr id="18" name="Text Box 275"/>
              <p:cNvSpPr txBox="1">
                <a:spLocks noChangeArrowheads="1"/>
              </p:cNvSpPr>
              <p:nvPr/>
            </p:nvSpPr>
            <p:spPr bwMode="auto">
              <a:xfrm>
                <a:off x="9744" y="5874"/>
                <a:ext cx="609" cy="4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15000"/>
                  </a:lnSpc>
                  <a:spcAft>
                    <a:spcPts val="1000"/>
                  </a:spcAft>
                </a:pPr>
                <a:r>
                  <a:rPr lang="en-US" sz="1400" b="1">
                    <a:effectLst/>
                    <a:latin typeface="Calibri"/>
                    <a:ea typeface="Times New Roman"/>
                    <a:cs typeface="Times New Roman"/>
                  </a:rPr>
                  <a:t>N</a:t>
                </a:r>
                <a:endParaRPr lang="ru-RU" sz="1100">
                  <a:effectLst/>
                  <a:latin typeface="Calibri"/>
                  <a:ea typeface="Times New Roman"/>
                  <a:cs typeface="Times New Roman"/>
                </a:endParaRPr>
              </a:p>
            </p:txBody>
          </p:sp>
          <p:sp>
            <p:nvSpPr>
              <p:cNvPr id="19" name="Text Box 276"/>
              <p:cNvSpPr txBox="1">
                <a:spLocks noChangeArrowheads="1"/>
              </p:cNvSpPr>
              <p:nvPr/>
            </p:nvSpPr>
            <p:spPr bwMode="auto">
              <a:xfrm>
                <a:off x="9729" y="7599"/>
                <a:ext cx="609" cy="4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15000"/>
                  </a:lnSpc>
                  <a:spcAft>
                    <a:spcPts val="1000"/>
                  </a:spcAft>
                </a:pPr>
                <a:r>
                  <a:rPr lang="en-US" sz="1400" b="1">
                    <a:effectLst/>
                    <a:latin typeface="Calibri"/>
                    <a:ea typeface="Times New Roman"/>
                    <a:cs typeface="Times New Roman"/>
                  </a:rPr>
                  <a:t>S</a:t>
                </a:r>
                <a:endParaRPr lang="ru-RU" sz="1100">
                  <a:effectLst/>
                  <a:latin typeface="Calibri"/>
                  <a:ea typeface="Times New Roman"/>
                  <a:cs typeface="Times New Roman"/>
                </a:endParaRPr>
              </a:p>
            </p:txBody>
          </p:sp>
          <p:sp>
            <p:nvSpPr>
              <p:cNvPr id="20" name="Rectangle 277"/>
              <p:cNvSpPr>
                <a:spLocks noChangeArrowheads="1"/>
              </p:cNvSpPr>
              <p:nvPr/>
            </p:nvSpPr>
            <p:spPr bwMode="auto">
              <a:xfrm rot="5400000">
                <a:off x="8791" y="6732"/>
                <a:ext cx="1295" cy="46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ru-RU"/>
              </a:p>
            </p:txBody>
          </p:sp>
          <p:sp>
            <p:nvSpPr>
              <p:cNvPr id="21" name="Rectangle 278"/>
              <p:cNvSpPr>
                <a:spLocks noChangeArrowheads="1"/>
              </p:cNvSpPr>
              <p:nvPr/>
            </p:nvSpPr>
            <p:spPr bwMode="auto">
              <a:xfrm rot="5400000">
                <a:off x="9931" y="6722"/>
                <a:ext cx="1295" cy="46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ru-RU"/>
              </a:p>
            </p:txBody>
          </p:sp>
          <p:cxnSp>
            <p:nvCxnSpPr>
              <p:cNvPr id="22" name="Line 279"/>
              <p:cNvCxnSpPr>
                <a:cxnSpLocks noChangeShapeType="1"/>
              </p:cNvCxnSpPr>
              <p:nvPr/>
            </p:nvCxnSpPr>
            <p:spPr bwMode="auto">
              <a:xfrm rot="5400000">
                <a:off x="10006" y="5762"/>
                <a:ext cx="0" cy="1094"/>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cxnSp>
          <p:cxnSp>
            <p:nvCxnSpPr>
              <p:cNvPr id="23" name="Line 280"/>
              <p:cNvCxnSpPr>
                <a:cxnSpLocks noChangeShapeType="1"/>
              </p:cNvCxnSpPr>
              <p:nvPr/>
            </p:nvCxnSpPr>
            <p:spPr bwMode="auto">
              <a:xfrm rot="5400000" flipV="1">
                <a:off x="8574" y="6992"/>
                <a:ext cx="2880" cy="0"/>
              </a:xfrm>
              <a:prstGeom prst="line">
                <a:avLst/>
              </a:prstGeom>
              <a:noFill/>
              <a:ln w="9525">
                <a:solidFill>
                  <a:srgbClr val="000000"/>
                </a:solidFill>
                <a:prstDash val="lgDashDot"/>
                <a:round/>
                <a:headEnd/>
                <a:tailEnd/>
              </a:ln>
              <a:extLst>
                <a:ext uri="{909E8E84-426E-40DD-AFC4-6F175D3DCCD1}">
                  <a14:hiddenFill xmlns:a14="http://schemas.microsoft.com/office/drawing/2010/main">
                    <a:noFill/>
                  </a14:hiddenFill>
                </a:ext>
              </a:extLst>
            </p:spPr>
          </p:cxnSp>
          <p:cxnSp>
            <p:nvCxnSpPr>
              <p:cNvPr id="24" name="Line 281"/>
              <p:cNvCxnSpPr>
                <a:cxnSpLocks noChangeShapeType="1"/>
              </p:cNvCxnSpPr>
              <p:nvPr/>
            </p:nvCxnSpPr>
            <p:spPr bwMode="auto">
              <a:xfrm>
                <a:off x="9414" y="6969"/>
                <a:ext cx="1200" cy="0"/>
              </a:xfrm>
              <a:prstGeom prst="line">
                <a:avLst/>
              </a:prstGeom>
              <a:noFill/>
              <a:ln w="12700">
                <a:solidFill>
                  <a:srgbClr val="000000"/>
                </a:solidFill>
                <a:prstDash val="lgDashDot"/>
                <a:round/>
                <a:headEnd/>
                <a:tailEnd/>
              </a:ln>
              <a:extLst>
                <a:ext uri="{909E8E84-426E-40DD-AFC4-6F175D3DCCD1}">
                  <a14:hiddenFill xmlns:a14="http://schemas.microsoft.com/office/drawing/2010/main">
                    <a:noFill/>
                  </a14:hiddenFill>
                </a:ext>
              </a:extLst>
            </p:spPr>
          </p:cxnSp>
          <p:grpSp>
            <p:nvGrpSpPr>
              <p:cNvPr id="25" name="Group 282"/>
              <p:cNvGrpSpPr>
                <a:grpSpLocks/>
              </p:cNvGrpSpPr>
              <p:nvPr/>
            </p:nvGrpSpPr>
            <p:grpSpPr bwMode="auto">
              <a:xfrm>
                <a:off x="9789" y="5529"/>
                <a:ext cx="600" cy="540"/>
                <a:chOff x="8334" y="5169"/>
                <a:chExt cx="600" cy="540"/>
              </a:xfrm>
            </p:grpSpPr>
            <p:sp>
              <p:nvSpPr>
                <p:cNvPr id="29" name="Oval 283"/>
                <p:cNvSpPr>
                  <a:spLocks noChangeAspect="1" noChangeArrowheads="1"/>
                </p:cNvSpPr>
                <p:nvPr/>
              </p:nvSpPr>
              <p:spPr bwMode="auto">
                <a:xfrm>
                  <a:off x="8454" y="5274"/>
                  <a:ext cx="193" cy="193"/>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ru-RU"/>
                </a:p>
              </p:txBody>
            </p:sp>
            <p:sp>
              <p:nvSpPr>
                <p:cNvPr id="30" name="Text Box 284"/>
                <p:cNvSpPr txBox="1">
                  <a:spLocks noChangeArrowheads="1"/>
                </p:cNvSpPr>
                <p:nvPr/>
              </p:nvSpPr>
              <p:spPr bwMode="auto">
                <a:xfrm>
                  <a:off x="8334" y="5169"/>
                  <a:ext cx="60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15000"/>
                    </a:lnSpc>
                    <a:spcAft>
                      <a:spcPts val="1000"/>
                    </a:spcAft>
                  </a:pPr>
                  <a:r>
                    <a:rPr lang="ru-RU" sz="1400">
                      <a:effectLst/>
                      <a:latin typeface="Calibri"/>
                      <a:ea typeface="Times New Roman"/>
                      <a:cs typeface="Times New Roman"/>
                    </a:rPr>
                    <a:t>+</a:t>
                  </a:r>
                  <a:endParaRPr lang="ru-RU" sz="1100">
                    <a:effectLst/>
                    <a:latin typeface="Calibri"/>
                    <a:ea typeface="Times New Roman"/>
                    <a:cs typeface="Times New Roman"/>
                  </a:endParaRPr>
                </a:p>
              </p:txBody>
            </p:sp>
          </p:grpSp>
          <p:grpSp>
            <p:nvGrpSpPr>
              <p:cNvPr id="26" name="Group 285"/>
              <p:cNvGrpSpPr>
                <a:grpSpLocks/>
              </p:cNvGrpSpPr>
              <p:nvPr/>
            </p:nvGrpSpPr>
            <p:grpSpPr bwMode="auto">
              <a:xfrm>
                <a:off x="9911" y="8141"/>
                <a:ext cx="193" cy="193"/>
                <a:chOff x="8261" y="7434"/>
                <a:chExt cx="193" cy="193"/>
              </a:xfrm>
            </p:grpSpPr>
            <p:sp>
              <p:nvSpPr>
                <p:cNvPr id="27" name="Oval 286"/>
                <p:cNvSpPr>
                  <a:spLocks noChangeAspect="1" noChangeArrowheads="1"/>
                </p:cNvSpPr>
                <p:nvPr/>
              </p:nvSpPr>
              <p:spPr bwMode="auto">
                <a:xfrm>
                  <a:off x="8261" y="7434"/>
                  <a:ext cx="193" cy="193"/>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ru-RU"/>
                </a:p>
              </p:txBody>
            </p:sp>
            <p:sp>
              <p:nvSpPr>
                <p:cNvPr id="28" name="Oval 287"/>
                <p:cNvSpPr>
                  <a:spLocks noChangeArrowheads="1"/>
                </p:cNvSpPr>
                <p:nvPr/>
              </p:nvSpPr>
              <p:spPr bwMode="auto">
                <a:xfrm>
                  <a:off x="8298" y="7474"/>
                  <a:ext cx="125" cy="125"/>
                </a:xfrm>
                <a:prstGeom prst="ellipse">
                  <a:avLst/>
                </a:prstGeom>
                <a:solidFill>
                  <a:srgbClr val="000000"/>
                </a:solidFill>
                <a:ln w="9525">
                  <a:solidFill>
                    <a:srgbClr val="000000"/>
                  </a:solidFill>
                  <a:round/>
                  <a:headEnd/>
                  <a:tailEnd/>
                </a:ln>
              </p:spPr>
              <p:txBody>
                <a:bodyPr rot="0" vert="horz" wrap="square" lIns="91440" tIns="45720" rIns="91440" bIns="45720" anchor="t" anchorCtr="0" upright="1">
                  <a:noAutofit/>
                </a:bodyPr>
                <a:lstStyle/>
                <a:p>
                  <a:endParaRPr lang="ru-RU"/>
                </a:p>
              </p:txBody>
            </p:sp>
          </p:grpSp>
        </p:grpSp>
        <p:sp>
          <p:nvSpPr>
            <p:cNvPr id="12" name="Text Box 288"/>
            <p:cNvSpPr txBox="1">
              <a:spLocks noChangeArrowheads="1"/>
            </p:cNvSpPr>
            <p:nvPr/>
          </p:nvSpPr>
          <p:spPr bwMode="auto">
            <a:xfrm>
              <a:off x="2934" y="10124"/>
              <a:ext cx="8040" cy="9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50000"/>
                </a:lnSpc>
                <a:spcAft>
                  <a:spcPts val="1000"/>
                </a:spcAft>
              </a:pPr>
              <a:r>
                <a:rPr lang="en-US" sz="1400" dirty="0">
                  <a:effectLst/>
                  <a:latin typeface="Calibri"/>
                  <a:ea typeface="Times New Roman"/>
                  <a:cs typeface="Times New Roman"/>
                </a:rPr>
                <a:t>a</a:t>
              </a:r>
              <a:r>
                <a:rPr lang="ru-RU" sz="1400" dirty="0">
                  <a:effectLst/>
                  <a:latin typeface="Calibri"/>
                  <a:ea typeface="Times New Roman"/>
                  <a:cs typeface="Times New Roman"/>
                </a:rPr>
                <a:t>) </a:t>
              </a:r>
              <a:r>
                <a:rPr lang="en-US" sz="1400" i="1" dirty="0">
                  <a:effectLst/>
                  <a:latin typeface="Calibri"/>
                  <a:ea typeface="Times New Roman"/>
                  <a:cs typeface="Times New Roman"/>
                </a:rPr>
                <a:t>B</a:t>
              </a:r>
              <a:r>
                <a:rPr lang="ru-RU" sz="1400" i="1" dirty="0">
                  <a:effectLst/>
                  <a:latin typeface="Calibri"/>
                  <a:ea typeface="Times New Roman"/>
                  <a:cs typeface="Times New Roman"/>
                </a:rPr>
                <a:t>=0</a:t>
              </a:r>
              <a:r>
                <a:rPr lang="ru-RU" sz="1400" dirty="0">
                  <a:effectLst/>
                  <a:latin typeface="Calibri"/>
                  <a:ea typeface="Times New Roman"/>
                  <a:cs typeface="Times New Roman"/>
                </a:rPr>
                <a:t>			б) </a:t>
              </a:r>
              <a:r>
                <a:rPr lang="en-US" sz="1400" i="1" dirty="0">
                  <a:effectLst/>
                  <a:latin typeface="Calibri"/>
                  <a:ea typeface="Times New Roman"/>
                  <a:cs typeface="Times New Roman"/>
                </a:rPr>
                <a:t>B</a:t>
              </a:r>
              <a:r>
                <a:rPr lang="ru-RU" sz="1400" i="1" dirty="0">
                  <a:effectLst/>
                  <a:latin typeface="Calibri"/>
                  <a:ea typeface="Times New Roman"/>
                  <a:cs typeface="Times New Roman"/>
                </a:rPr>
                <a:t>=</a:t>
              </a:r>
              <a:r>
                <a:rPr lang="en-US" sz="1400" i="1" dirty="0" err="1">
                  <a:effectLst/>
                  <a:latin typeface="Calibri"/>
                  <a:ea typeface="Times New Roman"/>
                  <a:cs typeface="Times New Roman"/>
                </a:rPr>
                <a:t>B</a:t>
              </a:r>
              <a:r>
                <a:rPr lang="en-US" sz="1400" i="1" baseline="-25000" dirty="0" err="1">
                  <a:effectLst/>
                  <a:latin typeface="Calibri"/>
                  <a:ea typeface="Times New Roman"/>
                  <a:cs typeface="Times New Roman"/>
                </a:rPr>
                <a:t>m</a:t>
              </a:r>
              <a:r>
                <a:rPr lang="en-US" sz="1400" i="1" dirty="0" err="1">
                  <a:effectLst/>
                  <a:latin typeface="Calibri"/>
                  <a:ea typeface="Times New Roman"/>
                  <a:cs typeface="Times New Roman"/>
                </a:rPr>
                <a:t>sin</a:t>
              </a:r>
              <a:r>
                <a:rPr lang="en-US" sz="1400" i="1" dirty="0">
                  <a:effectLst/>
                  <a:latin typeface="Calibri"/>
                  <a:ea typeface="Times New Roman"/>
                  <a:cs typeface="Times New Roman"/>
                </a:rPr>
                <a:t>α</a:t>
              </a:r>
              <a:r>
                <a:rPr lang="ru-RU" sz="1400" dirty="0">
                  <a:effectLst/>
                  <a:latin typeface="Calibri"/>
                  <a:ea typeface="Times New Roman"/>
                  <a:cs typeface="Times New Roman"/>
                </a:rPr>
                <a:t>		</a:t>
              </a:r>
              <a:r>
                <a:rPr lang="uz-Cyrl-UZ" sz="1400" dirty="0">
                  <a:effectLst/>
                  <a:latin typeface="Calibri"/>
                  <a:ea typeface="Times New Roman"/>
                  <a:cs typeface="Times New Roman"/>
                </a:rPr>
                <a:t>	 в) </a:t>
              </a:r>
              <a:r>
                <a:rPr lang="uz-Cyrl-UZ" sz="1400" i="1" dirty="0">
                  <a:effectLst/>
                  <a:latin typeface="Calibri"/>
                  <a:ea typeface="Times New Roman"/>
                  <a:cs typeface="Times New Roman"/>
                </a:rPr>
                <a:t>В</a:t>
              </a:r>
              <a:r>
                <a:rPr lang="ru-RU" sz="1400" i="1" dirty="0">
                  <a:effectLst/>
                  <a:latin typeface="Calibri"/>
                  <a:ea typeface="Times New Roman"/>
                  <a:cs typeface="Times New Roman"/>
                </a:rPr>
                <a:t>=В</a:t>
              </a:r>
              <a:r>
                <a:rPr lang="en-US" sz="1400" i="1" baseline="-25000" dirty="0" smtClean="0">
                  <a:effectLst/>
                  <a:latin typeface="Calibri"/>
                  <a:ea typeface="Times New Roman"/>
                  <a:cs typeface="Times New Roman"/>
                </a:rPr>
                <a:t>m</a:t>
              </a:r>
              <a:endParaRPr lang="ru-RU" sz="1100" dirty="0">
                <a:effectLst/>
                <a:latin typeface="Calibri"/>
                <a:ea typeface="Times New Roman"/>
                <a:cs typeface="Times New Roman"/>
              </a:endParaRPr>
            </a:p>
          </p:txBody>
        </p:sp>
        <p:sp>
          <p:nvSpPr>
            <p:cNvPr id="13" name="Text Box 289"/>
            <p:cNvSpPr txBox="1">
              <a:spLocks noChangeArrowheads="1"/>
            </p:cNvSpPr>
            <p:nvPr/>
          </p:nvSpPr>
          <p:spPr bwMode="auto">
            <a:xfrm>
              <a:off x="3039" y="6734"/>
              <a:ext cx="60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15000"/>
                </a:lnSpc>
                <a:spcAft>
                  <a:spcPts val="1000"/>
                </a:spcAft>
              </a:pPr>
              <a:r>
                <a:rPr lang="uz-Cyrl-UZ" sz="1400" i="1">
                  <a:effectLst/>
                  <a:latin typeface="Calibri"/>
                  <a:ea typeface="Times New Roman"/>
                  <a:cs typeface="Times New Roman"/>
                </a:rPr>
                <a:t>а</a:t>
              </a:r>
              <a:endParaRPr lang="ru-RU" sz="1100">
                <a:effectLst/>
                <a:latin typeface="Calibri"/>
                <a:ea typeface="Times New Roman"/>
                <a:cs typeface="Times New Roman"/>
              </a:endParaRPr>
            </a:p>
          </p:txBody>
        </p:sp>
        <p:sp>
          <p:nvSpPr>
            <p:cNvPr id="14" name="Text Box 290"/>
            <p:cNvSpPr txBox="1">
              <a:spLocks noChangeArrowheads="1"/>
            </p:cNvSpPr>
            <p:nvPr/>
          </p:nvSpPr>
          <p:spPr bwMode="auto">
            <a:xfrm>
              <a:off x="3024" y="9749"/>
              <a:ext cx="60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15000"/>
                </a:lnSpc>
                <a:spcAft>
                  <a:spcPts val="1000"/>
                </a:spcAft>
              </a:pPr>
              <a:r>
                <a:rPr lang="uz-Cyrl-UZ" sz="1400" i="1">
                  <a:effectLst/>
                  <a:latin typeface="Calibri"/>
                  <a:ea typeface="Times New Roman"/>
                  <a:cs typeface="Times New Roman"/>
                </a:rPr>
                <a:t>х</a:t>
              </a:r>
              <a:endParaRPr lang="ru-RU" sz="1100">
                <a:effectLst/>
                <a:latin typeface="Calibri"/>
                <a:ea typeface="Times New Roman"/>
                <a:cs typeface="Times New Roman"/>
              </a:endParaRPr>
            </a:p>
          </p:txBody>
        </p:sp>
      </p:grpSp>
    </p:spTree>
    <p:extLst>
      <p:ext uri="{BB962C8B-B14F-4D97-AF65-F5344CB8AC3E}">
        <p14:creationId xmlns:p14="http://schemas.microsoft.com/office/powerpoint/2010/main" val="39840622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73421"/>
            <a:ext cx="10941268" cy="6542689"/>
          </a:xfrm>
        </p:spPr>
        <p:txBody>
          <a:bodyPr>
            <a:normAutofit/>
          </a:bodyPr>
          <a:lstStyle/>
          <a:p>
            <a:pPr marL="0" indent="0">
              <a:buNone/>
            </a:pPr>
            <a:r>
              <a:rPr lang="uz-Cyrl-UZ" dirty="0"/>
              <a:t>Statorning pazlariga mis chulg’amlar joylashtirilgan (6.2-rasm “a-x” o’ram). Rotor o’zgarmas magnit yoki elеktromagnitdan iborat bo’lib, gеnеratorning asosiy magnit maydonini hosil qilish uchun xizmat qiladi. Rotorda uralgan chulg’am yordamida magnit maydoni magnit oqimini boshqarish mumkin. Rotor o’zgarmas </a:t>
            </a:r>
            <a:r>
              <a:rPr lang="ru-RU" dirty="0">
                <a:sym typeface="Symbol"/>
              </a:rPr>
              <a:t></a:t>
            </a:r>
            <a:r>
              <a:rPr lang="uz-Cyrl-UZ" dirty="0"/>
              <a:t> burchak tеzlikda aylanganda uning magnit kuch chiziqlari har bir pazdagi o’tkazgichda </a:t>
            </a:r>
            <a:r>
              <a:rPr lang="uz-Cyrl-UZ" i="1" dirty="0"/>
              <a:t>e=B l </a:t>
            </a:r>
            <a:r>
              <a:rPr lang="ru-RU" i="1" dirty="0">
                <a:sym typeface="Symbol"/>
              </a:rPr>
              <a:t></a:t>
            </a:r>
            <a:r>
              <a:rPr lang="ru-RU" i="1" dirty="0"/>
              <a:t> </a:t>
            </a:r>
            <a:r>
              <a:rPr lang="uz-Cyrl-UZ" dirty="0"/>
              <a:t>ga tеng bo’lgan EYUK ni hosil qiladi. Bunda </a:t>
            </a:r>
            <a:r>
              <a:rPr lang="uz-Cyrl-UZ" i="1" dirty="0"/>
              <a:t>B</a:t>
            </a:r>
            <a:r>
              <a:rPr lang="uz-Cyrl-UZ" dirty="0"/>
              <a:t>-magnit induksiyasi, Vb/m</a:t>
            </a:r>
            <a:r>
              <a:rPr lang="uz-Cyrl-UZ" baseline="30000" dirty="0"/>
              <a:t>2 </a:t>
            </a:r>
            <a:r>
              <a:rPr lang="uz-Cyrl-UZ" dirty="0"/>
              <a:t>= Tl; </a:t>
            </a:r>
            <a:r>
              <a:rPr lang="uz-Cyrl-UZ" i="1" dirty="0"/>
              <a:t>l</a:t>
            </a:r>
            <a:r>
              <a:rPr lang="uz-Cyrl-UZ" dirty="0"/>
              <a:t>-o’tkazgichning aktiv uzunligi, m; </a:t>
            </a:r>
            <a:r>
              <a:rPr lang="uz-Cyrl-UZ" i="1" dirty="0"/>
              <a:t> </a:t>
            </a:r>
            <a:r>
              <a:rPr lang="ru-RU" i="1" dirty="0">
                <a:sym typeface="Symbol"/>
              </a:rPr>
              <a:t></a:t>
            </a:r>
            <a:r>
              <a:rPr lang="uz-Cyrl-UZ" dirty="0"/>
              <a:t> -ramkani harakatlanish tеzligi, m/s.</a:t>
            </a:r>
            <a:endParaRPr lang="ru-RU" dirty="0"/>
          </a:p>
          <a:p>
            <a:pPr marL="0" indent="0">
              <a:buNone/>
            </a:pPr>
            <a:r>
              <a:rPr lang="uz-Cyrl-UZ" i="1" dirty="0"/>
              <a:t>e=B l </a:t>
            </a:r>
            <a:r>
              <a:rPr lang="ru-RU" i="1" dirty="0">
                <a:sym typeface="Symbol"/>
              </a:rPr>
              <a:t></a:t>
            </a:r>
            <a:r>
              <a:rPr lang="uz-Cyrl-UZ" i="1" dirty="0"/>
              <a:t> sin </a:t>
            </a:r>
            <a:r>
              <a:rPr lang="en-US" i="1" dirty="0">
                <a:sym typeface="Symbol"/>
              </a:rPr>
              <a:t></a:t>
            </a:r>
            <a:endParaRPr lang="ru-RU" dirty="0"/>
          </a:p>
          <a:p>
            <a:pPr marL="0" indent="0">
              <a:buNone/>
            </a:pPr>
            <a:r>
              <a:rPr lang="uz-Cyrl-UZ" dirty="0"/>
              <a:t>Sinus oldidagi koeffisiеnt ramka </a:t>
            </a:r>
            <a:r>
              <a:rPr lang="en-US" dirty="0">
                <a:sym typeface="Symbol"/>
              </a:rPr>
              <a:t></a:t>
            </a:r>
            <a:r>
              <a:rPr lang="uz-Cyrl-UZ" dirty="0"/>
              <a:t>=90</a:t>
            </a:r>
            <a:r>
              <a:rPr lang="uz-Cyrl-UZ" baseline="30000" dirty="0"/>
              <a:t>0 </a:t>
            </a:r>
            <a:r>
              <a:rPr lang="uz-Cyrl-UZ" dirty="0"/>
              <a:t>bo’lganda EYUKni eng katta qiymatini ifodalaydi. Bunda </a:t>
            </a:r>
            <a:r>
              <a:rPr lang="en-US" dirty="0">
                <a:sym typeface="Symbol"/>
              </a:rPr>
              <a:t></a:t>
            </a:r>
            <a:r>
              <a:rPr lang="uz-Cyrl-UZ" dirty="0"/>
              <a:t>=</a:t>
            </a:r>
            <a:r>
              <a:rPr lang="ru-RU" dirty="0">
                <a:sym typeface="Symbol"/>
              </a:rPr>
              <a:t></a:t>
            </a:r>
            <a:r>
              <a:rPr lang="uz-Cyrl-UZ" dirty="0"/>
              <a:t>t. Ramkada hosil buluvchi EYUK quyidagiga tеng bo’ladi.</a:t>
            </a:r>
            <a:endParaRPr lang="ru-RU" dirty="0"/>
          </a:p>
          <a:p>
            <a:pPr marL="0" indent="0">
              <a:buNone/>
            </a:pPr>
            <a:r>
              <a:rPr lang="uz-Cyrl-UZ" i="1" dirty="0"/>
              <a:t>e=Е</a:t>
            </a:r>
            <a:r>
              <a:rPr lang="uz-Cyrl-UZ" i="1" baseline="-25000" dirty="0"/>
              <a:t>m</a:t>
            </a:r>
            <a:r>
              <a:rPr lang="uz-Cyrl-UZ" i="1" dirty="0"/>
              <a:t> sin </a:t>
            </a:r>
            <a:r>
              <a:rPr lang="en-US" i="1" dirty="0">
                <a:sym typeface="Symbol"/>
              </a:rPr>
              <a:t></a:t>
            </a:r>
            <a:r>
              <a:rPr lang="uz-Cyrl-UZ" i="1" dirty="0"/>
              <a:t> =Е</a:t>
            </a:r>
            <a:r>
              <a:rPr lang="uz-Cyrl-UZ" i="1" baseline="-25000" dirty="0"/>
              <a:t>m</a:t>
            </a:r>
            <a:r>
              <a:rPr lang="uz-Cyrl-UZ" i="1" dirty="0"/>
              <a:t> sin </a:t>
            </a:r>
            <a:r>
              <a:rPr lang="ru-RU" i="1" dirty="0">
                <a:sym typeface="Symbol"/>
              </a:rPr>
              <a:t></a:t>
            </a:r>
            <a:r>
              <a:rPr lang="uz-Cyrl-UZ" i="1" dirty="0"/>
              <a:t> t</a:t>
            </a:r>
            <a:endParaRPr lang="ru-RU" dirty="0"/>
          </a:p>
          <a:p>
            <a:pPr marL="0" indent="0">
              <a:buNone/>
            </a:pPr>
            <a:r>
              <a:rPr lang="uz-Cyrl-UZ" dirty="0"/>
              <a:t>Ramkaning to’liq bir aylanishi EYUKni to’liq o’zgarish sikli bo’ladi. Agar</a:t>
            </a:r>
            <a:r>
              <a:rPr lang="uz-Cyrl-UZ" i="1" dirty="0"/>
              <a:t> t=0</a:t>
            </a:r>
            <a:r>
              <a:rPr lang="uz-Cyrl-UZ" dirty="0"/>
              <a:t> da е </a:t>
            </a:r>
            <a:r>
              <a:rPr lang="ru-RU" dirty="0">
                <a:sym typeface="Symbol"/>
              </a:rPr>
              <a:t></a:t>
            </a:r>
            <a:r>
              <a:rPr lang="uz-Cyrl-UZ" dirty="0"/>
              <a:t> 0 bo’lsa, u vaqtda EYUK ni ifodasi quyidagi ko’rinishda bo’ladi</a:t>
            </a:r>
            <a:endParaRPr lang="ru-RU" dirty="0"/>
          </a:p>
          <a:p>
            <a:pPr marL="0" indent="0">
              <a:buNone/>
            </a:pPr>
            <a:r>
              <a:rPr lang="uz-Cyrl-UZ" i="1" dirty="0"/>
              <a:t>e=Е</a:t>
            </a:r>
            <a:r>
              <a:rPr lang="uz-Cyrl-UZ" i="1" baseline="-25000" dirty="0"/>
              <a:t>m</a:t>
            </a:r>
            <a:r>
              <a:rPr lang="uz-Cyrl-UZ" i="1" dirty="0"/>
              <a:t> sin ( </a:t>
            </a:r>
            <a:r>
              <a:rPr lang="ru-RU" i="1" dirty="0">
                <a:sym typeface="Symbol"/>
              </a:rPr>
              <a:t></a:t>
            </a:r>
            <a:r>
              <a:rPr lang="uz-Cyrl-UZ" i="1" dirty="0"/>
              <a:t>t+ </a:t>
            </a:r>
            <a:r>
              <a:rPr lang="ru-RU" i="1" dirty="0">
                <a:sym typeface="Symbol"/>
              </a:rPr>
              <a:t></a:t>
            </a:r>
            <a:r>
              <a:rPr lang="uz-Cyrl-UZ" i="1" dirty="0"/>
              <a:t>)</a:t>
            </a:r>
            <a:endParaRPr lang="ru-RU" dirty="0"/>
          </a:p>
          <a:p>
            <a:pPr marL="0" indent="0">
              <a:buNone/>
            </a:pPr>
            <a:r>
              <a:rPr lang="uz-Cyrl-UZ" dirty="0"/>
              <a:t>bu yеrda </a:t>
            </a:r>
            <a:r>
              <a:rPr lang="uz-Cyrl-UZ" i="1" dirty="0"/>
              <a:t>е</a:t>
            </a:r>
            <a:r>
              <a:rPr lang="uz-Cyrl-UZ" dirty="0"/>
              <a:t>-EYUKni istalgan vaqtdagi oniy qiymati</a:t>
            </a:r>
            <a:endParaRPr lang="ru-RU" dirty="0"/>
          </a:p>
          <a:p>
            <a:pPr marL="0" indent="0">
              <a:buNone/>
            </a:pPr>
            <a:r>
              <a:rPr lang="uz-Cyrl-UZ" i="1" dirty="0"/>
              <a:t>Е</a:t>
            </a:r>
            <a:r>
              <a:rPr lang="uz-Cyrl-UZ" i="1" baseline="-25000" dirty="0"/>
              <a:t>m</a:t>
            </a:r>
            <a:r>
              <a:rPr lang="uz-Cyrl-UZ" dirty="0"/>
              <a:t>-amplituda yoki  maksimal qiymati</a:t>
            </a:r>
            <a:endParaRPr lang="ru-RU" dirty="0"/>
          </a:p>
          <a:p>
            <a:pPr marL="0" indent="0">
              <a:buNone/>
            </a:pPr>
            <a:r>
              <a:rPr lang="uz-Cyrl-UZ" i="1" dirty="0"/>
              <a:t>(</a:t>
            </a:r>
            <a:r>
              <a:rPr lang="ru-RU" i="1" dirty="0">
                <a:sym typeface="Symbol"/>
              </a:rPr>
              <a:t></a:t>
            </a:r>
            <a:r>
              <a:rPr lang="uz-Cyrl-UZ" i="1" dirty="0"/>
              <a:t>t+</a:t>
            </a:r>
            <a:r>
              <a:rPr lang="ru-RU" i="1" dirty="0">
                <a:sym typeface="Symbol"/>
              </a:rPr>
              <a:t></a:t>
            </a:r>
            <a:r>
              <a:rPr lang="uz-Cyrl-UZ" i="1" dirty="0"/>
              <a:t>)-</a:t>
            </a:r>
            <a:r>
              <a:rPr lang="uz-Cyrl-UZ" dirty="0"/>
              <a:t>sinus argumеnti yoki faza bo’lib, </a:t>
            </a:r>
            <a:r>
              <a:rPr lang="uz-Cyrl-UZ" i="1" dirty="0"/>
              <a:t>t</a:t>
            </a:r>
            <a:r>
              <a:rPr lang="uz-Cyrl-UZ" dirty="0"/>
              <a:t>-vaqtdagi EYUKni qiymatini ifodalaydi.</a:t>
            </a:r>
            <a:endParaRPr lang="ru-RU" dirty="0"/>
          </a:p>
          <a:p>
            <a:pPr marL="0" indent="0">
              <a:buNone/>
            </a:pPr>
            <a:r>
              <a:rPr lang="ru-RU" i="1" dirty="0">
                <a:sym typeface="Symbol"/>
              </a:rPr>
              <a:t></a:t>
            </a:r>
            <a:r>
              <a:rPr lang="ru-RU" i="1" dirty="0"/>
              <a:t> </a:t>
            </a:r>
            <a:r>
              <a:rPr lang="uz-Cyrl-UZ" dirty="0"/>
              <a:t>-boshlang’ich faza bo’lib, EYUK </a:t>
            </a:r>
            <a:r>
              <a:rPr lang="uz-Cyrl-UZ" i="1" dirty="0"/>
              <a:t>t =0</a:t>
            </a:r>
            <a:r>
              <a:rPr lang="uz-Cyrl-UZ" dirty="0"/>
              <a:t>dagi qiymatini ifodalaydi.</a:t>
            </a:r>
            <a:endParaRPr lang="ru-RU" dirty="0"/>
          </a:p>
          <a:p>
            <a:endParaRPr lang="ru-RU" dirty="0"/>
          </a:p>
        </p:txBody>
      </p:sp>
    </p:spTree>
    <p:extLst>
      <p:ext uri="{BB962C8B-B14F-4D97-AF65-F5344CB8AC3E}">
        <p14:creationId xmlns:p14="http://schemas.microsoft.com/office/powerpoint/2010/main" val="1342253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Группа 5"/>
          <p:cNvGrpSpPr>
            <a:grpSpLocks/>
          </p:cNvGrpSpPr>
          <p:nvPr/>
        </p:nvGrpSpPr>
        <p:grpSpPr bwMode="auto">
          <a:xfrm>
            <a:off x="315310" y="804040"/>
            <a:ext cx="10625959" cy="5218387"/>
            <a:chOff x="1491" y="5292"/>
            <a:chExt cx="9325" cy="4122"/>
          </a:xfrm>
          <a:solidFill>
            <a:schemeClr val="bg2"/>
          </a:solidFill>
        </p:grpSpPr>
        <p:sp>
          <p:nvSpPr>
            <p:cNvPr id="7" name="Text Box 12"/>
            <p:cNvSpPr txBox="1">
              <a:spLocks noChangeArrowheads="1"/>
            </p:cNvSpPr>
            <p:nvPr/>
          </p:nvSpPr>
          <p:spPr bwMode="auto">
            <a:xfrm>
              <a:off x="5776" y="5832"/>
              <a:ext cx="360" cy="36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15000"/>
                </a:lnSpc>
                <a:spcAft>
                  <a:spcPts val="1000"/>
                </a:spcAft>
              </a:pPr>
              <a:r>
                <a:rPr lang="en-US" sz="1100">
                  <a:solidFill>
                    <a:srgbClr val="FFFF00"/>
                  </a:solidFill>
                  <a:effectLst/>
                  <a:latin typeface="Calibri"/>
                  <a:ea typeface="Times New Roman"/>
                  <a:cs typeface="Times New Roman"/>
                </a:rPr>
                <a:t>ω</a:t>
              </a:r>
              <a:endParaRPr lang="ru-RU" sz="1100">
                <a:solidFill>
                  <a:srgbClr val="FFFF00"/>
                </a:solidFill>
                <a:effectLst/>
                <a:latin typeface="Calibri"/>
                <a:ea typeface="Times New Roman"/>
                <a:cs typeface="Times New Roman"/>
              </a:endParaRPr>
            </a:p>
          </p:txBody>
        </p:sp>
        <p:sp>
          <p:nvSpPr>
            <p:cNvPr id="8" name="Text Box 13"/>
            <p:cNvSpPr txBox="1">
              <a:spLocks noChangeArrowheads="1"/>
            </p:cNvSpPr>
            <p:nvPr/>
          </p:nvSpPr>
          <p:spPr bwMode="auto">
            <a:xfrm>
              <a:off x="2731" y="7932"/>
              <a:ext cx="360" cy="36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15000"/>
                </a:lnSpc>
                <a:spcAft>
                  <a:spcPts val="1000"/>
                </a:spcAft>
              </a:pPr>
              <a:r>
                <a:rPr lang="en-US" sz="1100">
                  <a:solidFill>
                    <a:srgbClr val="FFFF00"/>
                  </a:solidFill>
                  <a:effectLst/>
                  <a:latin typeface="Calibri"/>
                  <a:ea typeface="Times New Roman"/>
                  <a:cs typeface="Times New Roman"/>
                </a:rPr>
                <a:t>e</a:t>
              </a:r>
              <a:endParaRPr lang="ru-RU" sz="1100">
                <a:solidFill>
                  <a:srgbClr val="FFFF00"/>
                </a:solidFill>
                <a:effectLst/>
                <a:latin typeface="Calibri"/>
                <a:ea typeface="Times New Roman"/>
                <a:cs typeface="Times New Roman"/>
              </a:endParaRPr>
            </a:p>
          </p:txBody>
        </p:sp>
        <p:sp>
          <p:nvSpPr>
            <p:cNvPr id="9" name="Text Box 14"/>
            <p:cNvSpPr txBox="1">
              <a:spLocks noChangeArrowheads="1"/>
            </p:cNvSpPr>
            <p:nvPr/>
          </p:nvSpPr>
          <p:spPr bwMode="auto">
            <a:xfrm>
              <a:off x="3856" y="6462"/>
              <a:ext cx="360" cy="36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15000"/>
                </a:lnSpc>
                <a:spcAft>
                  <a:spcPts val="1000"/>
                </a:spcAft>
              </a:pPr>
              <a:r>
                <a:rPr lang="en-US" sz="1100">
                  <a:solidFill>
                    <a:srgbClr val="FFFF00"/>
                  </a:solidFill>
                  <a:effectLst/>
                  <a:latin typeface="Calibri"/>
                  <a:ea typeface="Times New Roman"/>
                  <a:cs typeface="Times New Roman"/>
                </a:rPr>
                <a:t>α</a:t>
              </a:r>
              <a:endParaRPr lang="ru-RU" sz="1100">
                <a:solidFill>
                  <a:srgbClr val="FFFF00"/>
                </a:solidFill>
                <a:effectLst/>
                <a:latin typeface="Calibri"/>
                <a:ea typeface="Times New Roman"/>
                <a:cs typeface="Times New Roman"/>
              </a:endParaRPr>
            </a:p>
          </p:txBody>
        </p:sp>
        <p:sp>
          <p:nvSpPr>
            <p:cNvPr id="10" name="Text Box 15"/>
            <p:cNvSpPr txBox="1">
              <a:spLocks noChangeArrowheads="1"/>
            </p:cNvSpPr>
            <p:nvPr/>
          </p:nvSpPr>
          <p:spPr bwMode="auto">
            <a:xfrm>
              <a:off x="3076" y="6192"/>
              <a:ext cx="360" cy="36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15000"/>
                </a:lnSpc>
                <a:spcAft>
                  <a:spcPts val="1000"/>
                </a:spcAft>
              </a:pPr>
              <a:r>
                <a:rPr lang="en-US" sz="1100" dirty="0">
                  <a:solidFill>
                    <a:srgbClr val="FFFF00"/>
                  </a:solidFill>
                  <a:effectLst/>
                  <a:latin typeface="Calibri"/>
                  <a:ea typeface="Times New Roman"/>
                  <a:cs typeface="Times New Roman"/>
                </a:rPr>
                <a:t>α</a:t>
              </a:r>
              <a:endParaRPr lang="ru-RU" sz="1100" dirty="0">
                <a:solidFill>
                  <a:srgbClr val="FFFF00"/>
                </a:solidFill>
                <a:effectLst/>
                <a:latin typeface="Calibri"/>
                <a:ea typeface="Times New Roman"/>
                <a:cs typeface="Times New Roman"/>
              </a:endParaRPr>
            </a:p>
          </p:txBody>
        </p:sp>
        <p:sp>
          <p:nvSpPr>
            <p:cNvPr id="11" name="Text Box 16"/>
            <p:cNvSpPr txBox="1">
              <a:spLocks noChangeArrowheads="1"/>
            </p:cNvSpPr>
            <p:nvPr/>
          </p:nvSpPr>
          <p:spPr bwMode="auto">
            <a:xfrm>
              <a:off x="2626" y="6462"/>
              <a:ext cx="540" cy="63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15000"/>
                </a:lnSpc>
                <a:spcAft>
                  <a:spcPts val="1000"/>
                </a:spcAft>
              </a:pPr>
              <a:r>
                <a:rPr lang="en-US" sz="1100">
                  <a:solidFill>
                    <a:srgbClr val="FFFF00"/>
                  </a:solidFill>
                  <a:effectLst/>
                  <a:latin typeface="Calibri"/>
                  <a:ea typeface="Times New Roman"/>
                  <a:cs typeface="Times New Roman"/>
                </a:rPr>
                <a:t>v</a:t>
              </a:r>
              <a:r>
                <a:rPr lang="en-US" sz="1100" baseline="-25000">
                  <a:solidFill>
                    <a:srgbClr val="FFFF00"/>
                  </a:solidFill>
                  <a:effectLst/>
                  <a:latin typeface="Calibri"/>
                  <a:ea typeface="Times New Roman"/>
                  <a:cs typeface="Times New Roman"/>
                </a:rPr>
                <a:t>t</a:t>
              </a:r>
              <a:endParaRPr lang="ru-RU" sz="1100">
                <a:solidFill>
                  <a:srgbClr val="FFFF00"/>
                </a:solidFill>
                <a:effectLst/>
                <a:latin typeface="Calibri"/>
                <a:ea typeface="Times New Roman"/>
                <a:cs typeface="Times New Roman"/>
              </a:endParaRPr>
            </a:p>
          </p:txBody>
        </p:sp>
        <p:sp>
          <p:nvSpPr>
            <p:cNvPr id="12" name="Text Box 17"/>
            <p:cNvSpPr txBox="1">
              <a:spLocks noChangeArrowheads="1"/>
            </p:cNvSpPr>
            <p:nvPr/>
          </p:nvSpPr>
          <p:spPr bwMode="auto">
            <a:xfrm>
              <a:off x="2716" y="5757"/>
              <a:ext cx="455" cy="61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15000"/>
                </a:lnSpc>
                <a:spcAft>
                  <a:spcPts val="1000"/>
                </a:spcAft>
              </a:pPr>
              <a:r>
                <a:rPr lang="en-US" sz="1100">
                  <a:solidFill>
                    <a:srgbClr val="FFFF00"/>
                  </a:solidFill>
                  <a:effectLst/>
                  <a:latin typeface="Calibri"/>
                  <a:ea typeface="Times New Roman"/>
                  <a:cs typeface="Times New Roman"/>
                </a:rPr>
                <a:t>v</a:t>
              </a:r>
              <a:endParaRPr lang="ru-RU" sz="1100">
                <a:solidFill>
                  <a:srgbClr val="FFFF00"/>
                </a:solidFill>
                <a:effectLst/>
                <a:latin typeface="Calibri"/>
                <a:ea typeface="Times New Roman"/>
                <a:cs typeface="Times New Roman"/>
              </a:endParaRPr>
            </a:p>
          </p:txBody>
        </p:sp>
        <p:sp>
          <p:nvSpPr>
            <p:cNvPr id="13" name="Oval 18"/>
            <p:cNvSpPr>
              <a:spLocks noChangeArrowheads="1"/>
            </p:cNvSpPr>
            <p:nvPr/>
          </p:nvSpPr>
          <p:spPr bwMode="auto">
            <a:xfrm>
              <a:off x="2613" y="7422"/>
              <a:ext cx="270" cy="476"/>
            </a:xfrm>
            <a:prstGeom prst="ellipse">
              <a:avLst/>
            </a:prstGeom>
            <a:grpFill/>
            <a:ln w="28575">
              <a:solidFill>
                <a:srgbClr val="000000"/>
              </a:solidFill>
              <a:round/>
              <a:headEnd/>
              <a:tailEnd/>
            </a:ln>
          </p:spPr>
          <p:txBody>
            <a:bodyPr rot="0" vert="horz" wrap="square" lIns="91440" tIns="45720" rIns="91440" bIns="45720" anchor="t" anchorCtr="0" upright="1">
              <a:noAutofit/>
            </a:bodyPr>
            <a:lstStyle/>
            <a:p>
              <a:endParaRPr lang="ru-RU">
                <a:solidFill>
                  <a:srgbClr val="FFFF00"/>
                </a:solidFill>
              </a:endParaRPr>
            </a:p>
          </p:txBody>
        </p:sp>
        <p:sp>
          <p:nvSpPr>
            <p:cNvPr id="14" name="Oval 19"/>
            <p:cNvSpPr>
              <a:spLocks noChangeArrowheads="1"/>
            </p:cNvSpPr>
            <p:nvPr/>
          </p:nvSpPr>
          <p:spPr bwMode="auto">
            <a:xfrm>
              <a:off x="3018" y="7182"/>
              <a:ext cx="270" cy="476"/>
            </a:xfrm>
            <a:prstGeom prst="ellipse">
              <a:avLst/>
            </a:prstGeom>
            <a:grpFill/>
            <a:ln w="28575">
              <a:solidFill>
                <a:srgbClr val="000000"/>
              </a:solidFill>
              <a:round/>
              <a:headEnd/>
              <a:tailEnd/>
            </a:ln>
          </p:spPr>
          <p:txBody>
            <a:bodyPr rot="0" vert="horz" wrap="square" lIns="91440" tIns="45720" rIns="91440" bIns="45720" anchor="t" anchorCtr="0" upright="1">
              <a:noAutofit/>
            </a:bodyPr>
            <a:lstStyle/>
            <a:p>
              <a:endParaRPr lang="ru-RU">
                <a:solidFill>
                  <a:srgbClr val="FFFF00"/>
                </a:solidFill>
              </a:endParaRPr>
            </a:p>
          </p:txBody>
        </p:sp>
        <p:grpSp>
          <p:nvGrpSpPr>
            <p:cNvPr id="15" name="Group 20"/>
            <p:cNvGrpSpPr>
              <a:grpSpLocks/>
            </p:cNvGrpSpPr>
            <p:nvPr/>
          </p:nvGrpSpPr>
          <p:grpSpPr bwMode="auto">
            <a:xfrm>
              <a:off x="3648" y="6012"/>
              <a:ext cx="1440" cy="1620"/>
              <a:chOff x="1854" y="3474"/>
              <a:chExt cx="1440" cy="1620"/>
            </a:xfrm>
            <a:grpFill/>
          </p:grpSpPr>
          <p:cxnSp>
            <p:nvCxnSpPr>
              <p:cNvPr id="77" name="Line 21"/>
              <p:cNvCxnSpPr>
                <a:cxnSpLocks noChangeShapeType="1"/>
              </p:cNvCxnSpPr>
              <p:nvPr/>
            </p:nvCxnSpPr>
            <p:spPr bwMode="auto">
              <a:xfrm flipV="1">
                <a:off x="2064" y="3474"/>
                <a:ext cx="1170" cy="540"/>
              </a:xfrm>
              <a:prstGeom prst="line">
                <a:avLst/>
              </a:prstGeom>
              <a:grpFill/>
              <a:ln w="9525">
                <a:solidFill>
                  <a:srgbClr val="000000"/>
                </a:solidFill>
                <a:round/>
                <a:headEnd/>
                <a:tailEnd/>
              </a:ln>
              <a:extLst>
                <a:ext uri="{909E8E84-426E-40DD-AFC4-6F175D3DCCD1}">
                  <a14:hiddenFill xmlns:a14="http://schemas.microsoft.com/office/drawing/2010/main">
                    <a:noFill/>
                  </a14:hiddenFill>
                </a:ext>
              </a:extLst>
            </p:spPr>
          </p:cxnSp>
          <p:cxnSp>
            <p:nvCxnSpPr>
              <p:cNvPr id="78" name="Line 22"/>
              <p:cNvCxnSpPr>
                <a:cxnSpLocks noChangeShapeType="1"/>
              </p:cNvCxnSpPr>
              <p:nvPr/>
            </p:nvCxnSpPr>
            <p:spPr bwMode="auto">
              <a:xfrm flipV="1">
                <a:off x="2124" y="3504"/>
                <a:ext cx="1170" cy="540"/>
              </a:xfrm>
              <a:prstGeom prst="line">
                <a:avLst/>
              </a:prstGeom>
              <a:grpFill/>
              <a:ln w="15875">
                <a:solidFill>
                  <a:srgbClr val="000000"/>
                </a:solidFill>
                <a:round/>
                <a:headEnd/>
                <a:tailEnd/>
              </a:ln>
              <a:extLst>
                <a:ext uri="{909E8E84-426E-40DD-AFC4-6F175D3DCCD1}">
                  <a14:hiddenFill xmlns:a14="http://schemas.microsoft.com/office/drawing/2010/main">
                    <a:noFill/>
                  </a14:hiddenFill>
                </a:ext>
              </a:extLst>
            </p:spPr>
          </p:cxnSp>
          <p:cxnSp>
            <p:nvCxnSpPr>
              <p:cNvPr id="79" name="Line 23"/>
              <p:cNvCxnSpPr>
                <a:cxnSpLocks noChangeShapeType="1"/>
              </p:cNvCxnSpPr>
              <p:nvPr/>
            </p:nvCxnSpPr>
            <p:spPr bwMode="auto">
              <a:xfrm flipV="1">
                <a:off x="1944" y="4554"/>
                <a:ext cx="1170" cy="540"/>
              </a:xfrm>
              <a:prstGeom prst="line">
                <a:avLst/>
              </a:prstGeom>
              <a:grpFill/>
              <a:ln w="15875">
                <a:solidFill>
                  <a:srgbClr val="000000"/>
                </a:solidFill>
                <a:round/>
                <a:headEnd/>
                <a:tailEnd/>
              </a:ln>
              <a:extLst>
                <a:ext uri="{909E8E84-426E-40DD-AFC4-6F175D3DCCD1}">
                  <a14:hiddenFill xmlns:a14="http://schemas.microsoft.com/office/drawing/2010/main">
                    <a:noFill/>
                  </a14:hiddenFill>
                </a:ext>
              </a:extLst>
            </p:spPr>
          </p:cxnSp>
          <p:cxnSp>
            <p:nvCxnSpPr>
              <p:cNvPr id="80" name="Line 24"/>
              <p:cNvCxnSpPr>
                <a:cxnSpLocks noChangeShapeType="1"/>
              </p:cNvCxnSpPr>
              <p:nvPr/>
            </p:nvCxnSpPr>
            <p:spPr bwMode="auto">
              <a:xfrm flipV="1">
                <a:off x="1899" y="4524"/>
                <a:ext cx="1170" cy="540"/>
              </a:xfrm>
              <a:prstGeom prst="line">
                <a:avLst/>
              </a:prstGeom>
              <a:grpFill/>
              <a:ln w="15875">
                <a:solidFill>
                  <a:srgbClr val="000000"/>
                </a:solidFill>
                <a:round/>
                <a:headEnd/>
                <a:tailEnd/>
              </a:ln>
              <a:extLst>
                <a:ext uri="{909E8E84-426E-40DD-AFC4-6F175D3DCCD1}">
                  <a14:hiddenFill xmlns:a14="http://schemas.microsoft.com/office/drawing/2010/main">
                    <a:noFill/>
                  </a14:hiddenFill>
                </a:ext>
              </a:extLst>
            </p:spPr>
          </p:cxnSp>
          <p:cxnSp>
            <p:nvCxnSpPr>
              <p:cNvPr id="81" name="Line 25"/>
              <p:cNvCxnSpPr>
                <a:cxnSpLocks noChangeShapeType="1"/>
              </p:cNvCxnSpPr>
              <p:nvPr/>
            </p:nvCxnSpPr>
            <p:spPr bwMode="auto">
              <a:xfrm rot="300000" flipH="1">
                <a:off x="3114" y="3474"/>
                <a:ext cx="90" cy="1080"/>
              </a:xfrm>
              <a:prstGeom prst="line">
                <a:avLst/>
              </a:prstGeom>
              <a:grpFill/>
              <a:ln w="9525">
                <a:solidFill>
                  <a:srgbClr val="000000"/>
                </a:solidFill>
                <a:round/>
                <a:headEnd/>
                <a:tailEnd/>
              </a:ln>
              <a:extLst>
                <a:ext uri="{909E8E84-426E-40DD-AFC4-6F175D3DCCD1}">
                  <a14:hiddenFill xmlns:a14="http://schemas.microsoft.com/office/drawing/2010/main">
                    <a:noFill/>
                  </a14:hiddenFill>
                </a:ext>
              </a:extLst>
            </p:spPr>
          </p:cxnSp>
          <p:cxnSp>
            <p:nvCxnSpPr>
              <p:cNvPr id="82" name="Line 26"/>
              <p:cNvCxnSpPr>
                <a:cxnSpLocks noChangeShapeType="1"/>
              </p:cNvCxnSpPr>
              <p:nvPr/>
            </p:nvCxnSpPr>
            <p:spPr bwMode="auto">
              <a:xfrm rot="300000" flipH="1">
                <a:off x="3159" y="3489"/>
                <a:ext cx="90" cy="1080"/>
              </a:xfrm>
              <a:prstGeom prst="line">
                <a:avLst/>
              </a:prstGeom>
              <a:grpFill/>
              <a:ln w="15875">
                <a:solidFill>
                  <a:srgbClr val="000000"/>
                </a:solidFill>
                <a:round/>
                <a:headEnd/>
                <a:tailEnd/>
              </a:ln>
              <a:extLst>
                <a:ext uri="{909E8E84-426E-40DD-AFC4-6F175D3DCCD1}">
                  <a14:hiddenFill xmlns:a14="http://schemas.microsoft.com/office/drawing/2010/main">
                    <a:noFill/>
                  </a14:hiddenFill>
                </a:ext>
              </a:extLst>
            </p:spPr>
          </p:cxnSp>
          <p:cxnSp>
            <p:nvCxnSpPr>
              <p:cNvPr id="83" name="Line 27"/>
              <p:cNvCxnSpPr>
                <a:cxnSpLocks noChangeShapeType="1"/>
              </p:cNvCxnSpPr>
              <p:nvPr/>
            </p:nvCxnSpPr>
            <p:spPr bwMode="auto">
              <a:xfrm flipH="1">
                <a:off x="1974" y="4014"/>
                <a:ext cx="90" cy="360"/>
              </a:xfrm>
              <a:prstGeom prst="line">
                <a:avLst/>
              </a:prstGeom>
              <a:grpFill/>
              <a:ln w="15875">
                <a:solidFill>
                  <a:srgbClr val="000000"/>
                </a:solidFill>
                <a:round/>
                <a:headEnd/>
                <a:tailEnd/>
              </a:ln>
              <a:extLst>
                <a:ext uri="{909E8E84-426E-40DD-AFC4-6F175D3DCCD1}">
                  <a14:hiddenFill xmlns:a14="http://schemas.microsoft.com/office/drawing/2010/main">
                    <a:noFill/>
                  </a14:hiddenFill>
                </a:ext>
              </a:extLst>
            </p:spPr>
          </p:cxnSp>
          <p:cxnSp>
            <p:nvCxnSpPr>
              <p:cNvPr id="84" name="Line 28"/>
              <p:cNvCxnSpPr>
                <a:cxnSpLocks noChangeShapeType="1"/>
              </p:cNvCxnSpPr>
              <p:nvPr/>
            </p:nvCxnSpPr>
            <p:spPr bwMode="auto">
              <a:xfrm flipH="1">
                <a:off x="2019" y="4029"/>
                <a:ext cx="90" cy="360"/>
              </a:xfrm>
              <a:prstGeom prst="line">
                <a:avLst/>
              </a:prstGeom>
              <a:grpFill/>
              <a:ln w="9525">
                <a:solidFill>
                  <a:srgbClr val="000000"/>
                </a:solidFill>
                <a:round/>
                <a:headEnd/>
                <a:tailEnd/>
              </a:ln>
              <a:extLst>
                <a:ext uri="{909E8E84-426E-40DD-AFC4-6F175D3DCCD1}">
                  <a14:hiddenFill xmlns:a14="http://schemas.microsoft.com/office/drawing/2010/main">
                    <a:noFill/>
                  </a14:hiddenFill>
                </a:ext>
              </a:extLst>
            </p:spPr>
          </p:cxnSp>
          <p:cxnSp>
            <p:nvCxnSpPr>
              <p:cNvPr id="85" name="Line 29"/>
              <p:cNvCxnSpPr>
                <a:cxnSpLocks noChangeShapeType="1"/>
              </p:cNvCxnSpPr>
              <p:nvPr/>
            </p:nvCxnSpPr>
            <p:spPr bwMode="auto">
              <a:xfrm flipH="1">
                <a:off x="1899" y="4734"/>
                <a:ext cx="90" cy="360"/>
              </a:xfrm>
              <a:prstGeom prst="line">
                <a:avLst/>
              </a:prstGeom>
              <a:grpFill/>
              <a:ln w="9525">
                <a:solidFill>
                  <a:srgbClr val="000000"/>
                </a:solidFill>
                <a:round/>
                <a:headEnd/>
                <a:tailEnd/>
              </a:ln>
              <a:extLst>
                <a:ext uri="{909E8E84-426E-40DD-AFC4-6F175D3DCCD1}">
                  <a14:hiddenFill xmlns:a14="http://schemas.microsoft.com/office/drawing/2010/main">
                    <a:noFill/>
                  </a14:hiddenFill>
                </a:ext>
              </a:extLst>
            </p:spPr>
          </p:cxnSp>
          <p:cxnSp>
            <p:nvCxnSpPr>
              <p:cNvPr id="86" name="Line 30"/>
              <p:cNvCxnSpPr>
                <a:cxnSpLocks noChangeShapeType="1"/>
              </p:cNvCxnSpPr>
              <p:nvPr/>
            </p:nvCxnSpPr>
            <p:spPr bwMode="auto">
              <a:xfrm flipH="1">
                <a:off x="1854" y="4719"/>
                <a:ext cx="90" cy="360"/>
              </a:xfrm>
              <a:prstGeom prst="line">
                <a:avLst/>
              </a:prstGeom>
              <a:grpFill/>
              <a:ln w="15875">
                <a:solidFill>
                  <a:srgbClr val="000000"/>
                </a:solidFill>
                <a:round/>
                <a:headEnd/>
                <a:tailEnd/>
              </a:ln>
              <a:extLst>
                <a:ext uri="{909E8E84-426E-40DD-AFC4-6F175D3DCCD1}">
                  <a14:hiddenFill xmlns:a14="http://schemas.microsoft.com/office/drawing/2010/main">
                    <a:noFill/>
                  </a14:hiddenFill>
                </a:ext>
              </a:extLst>
            </p:spPr>
          </p:cxnSp>
        </p:grpSp>
        <p:cxnSp>
          <p:nvCxnSpPr>
            <p:cNvPr id="16" name="Line 31"/>
            <p:cNvCxnSpPr>
              <a:cxnSpLocks noChangeShapeType="1"/>
            </p:cNvCxnSpPr>
            <p:nvPr/>
          </p:nvCxnSpPr>
          <p:spPr bwMode="auto">
            <a:xfrm rot="21000000" flipV="1">
              <a:off x="3183" y="6942"/>
              <a:ext cx="630" cy="180"/>
            </a:xfrm>
            <a:prstGeom prst="line">
              <a:avLst/>
            </a:prstGeom>
            <a:grpFill/>
            <a:ln w="15875">
              <a:solidFill>
                <a:srgbClr val="000000"/>
              </a:solidFill>
              <a:round/>
              <a:headEnd/>
              <a:tailEnd/>
            </a:ln>
            <a:extLst>
              <a:ext uri="{909E8E84-426E-40DD-AFC4-6F175D3DCCD1}">
                <a14:hiddenFill xmlns:a14="http://schemas.microsoft.com/office/drawing/2010/main">
                  <a:noFill/>
                </a14:hiddenFill>
              </a:ext>
            </a:extLst>
          </p:spPr>
        </p:cxnSp>
        <p:cxnSp>
          <p:nvCxnSpPr>
            <p:cNvPr id="17" name="Line 32"/>
            <p:cNvCxnSpPr>
              <a:cxnSpLocks noChangeShapeType="1"/>
            </p:cNvCxnSpPr>
            <p:nvPr/>
          </p:nvCxnSpPr>
          <p:spPr bwMode="auto">
            <a:xfrm rot="20700000" flipV="1">
              <a:off x="2808" y="7361"/>
              <a:ext cx="969" cy="180"/>
            </a:xfrm>
            <a:prstGeom prst="line">
              <a:avLst/>
            </a:prstGeom>
            <a:grpFill/>
            <a:ln w="9525">
              <a:solidFill>
                <a:srgbClr val="000000"/>
              </a:solidFill>
              <a:round/>
              <a:headEnd/>
              <a:tailEnd/>
            </a:ln>
            <a:extLst>
              <a:ext uri="{909E8E84-426E-40DD-AFC4-6F175D3DCCD1}">
                <a14:hiddenFill xmlns:a14="http://schemas.microsoft.com/office/drawing/2010/main">
                  <a:noFill/>
                </a14:hiddenFill>
              </a:ext>
            </a:extLst>
          </p:spPr>
        </p:cxnSp>
        <p:cxnSp>
          <p:nvCxnSpPr>
            <p:cNvPr id="18" name="Line 33"/>
            <p:cNvCxnSpPr>
              <a:cxnSpLocks noChangeShapeType="1"/>
            </p:cNvCxnSpPr>
            <p:nvPr/>
          </p:nvCxnSpPr>
          <p:spPr bwMode="auto">
            <a:xfrm rot="21000000" flipV="1">
              <a:off x="3213" y="6987"/>
              <a:ext cx="630" cy="180"/>
            </a:xfrm>
            <a:prstGeom prst="line">
              <a:avLst/>
            </a:prstGeom>
            <a:grpFill/>
            <a:ln w="15875">
              <a:solidFill>
                <a:srgbClr val="000000"/>
              </a:solidFill>
              <a:round/>
              <a:headEnd/>
              <a:tailEnd/>
            </a:ln>
            <a:extLst>
              <a:ext uri="{909E8E84-426E-40DD-AFC4-6F175D3DCCD1}">
                <a14:hiddenFill xmlns:a14="http://schemas.microsoft.com/office/drawing/2010/main">
                  <a:noFill/>
                </a14:hiddenFill>
              </a:ext>
            </a:extLst>
          </p:spPr>
        </p:cxnSp>
        <p:cxnSp>
          <p:nvCxnSpPr>
            <p:cNvPr id="19" name="Line 34"/>
            <p:cNvCxnSpPr>
              <a:cxnSpLocks noChangeShapeType="1"/>
            </p:cNvCxnSpPr>
            <p:nvPr/>
          </p:nvCxnSpPr>
          <p:spPr bwMode="auto">
            <a:xfrm rot="20700000" flipV="1">
              <a:off x="2808" y="7407"/>
              <a:ext cx="969" cy="180"/>
            </a:xfrm>
            <a:prstGeom prst="line">
              <a:avLst/>
            </a:prstGeom>
            <a:grpFill/>
            <a:ln w="15875">
              <a:solidFill>
                <a:srgbClr val="000000"/>
              </a:solidFill>
              <a:round/>
              <a:headEnd/>
              <a:tailEnd/>
            </a:ln>
            <a:extLst>
              <a:ext uri="{909E8E84-426E-40DD-AFC4-6F175D3DCCD1}">
                <a14:hiddenFill xmlns:a14="http://schemas.microsoft.com/office/drawing/2010/main">
                  <a:noFill/>
                </a14:hiddenFill>
              </a:ext>
            </a:extLst>
          </p:spPr>
        </p:cxnSp>
        <p:sp>
          <p:nvSpPr>
            <p:cNvPr id="20" name="Rectangle 35"/>
            <p:cNvSpPr>
              <a:spLocks noChangeArrowheads="1"/>
            </p:cNvSpPr>
            <p:nvPr/>
          </p:nvSpPr>
          <p:spPr bwMode="auto">
            <a:xfrm>
              <a:off x="2718" y="7902"/>
              <a:ext cx="90" cy="180"/>
            </a:xfrm>
            <a:prstGeom prst="rect">
              <a:avLst/>
            </a:prstGeom>
            <a:grpFill/>
            <a:ln w="9525">
              <a:solidFill>
                <a:srgbClr val="000000"/>
              </a:solidFill>
              <a:miter lim="800000"/>
              <a:headEnd/>
              <a:tailEnd/>
            </a:ln>
          </p:spPr>
          <p:txBody>
            <a:bodyPr rot="0" vert="horz" wrap="square" lIns="91440" tIns="45720" rIns="91440" bIns="45720" anchor="t" anchorCtr="0" upright="1">
              <a:noAutofit/>
            </a:bodyPr>
            <a:lstStyle/>
            <a:p>
              <a:endParaRPr lang="ru-RU">
                <a:solidFill>
                  <a:srgbClr val="FFFF00"/>
                </a:solidFill>
              </a:endParaRPr>
            </a:p>
          </p:txBody>
        </p:sp>
        <p:sp>
          <p:nvSpPr>
            <p:cNvPr id="21" name="Rectangle 36"/>
            <p:cNvSpPr>
              <a:spLocks noChangeArrowheads="1"/>
            </p:cNvSpPr>
            <p:nvPr/>
          </p:nvSpPr>
          <p:spPr bwMode="auto">
            <a:xfrm>
              <a:off x="3108" y="7677"/>
              <a:ext cx="90" cy="180"/>
            </a:xfrm>
            <a:prstGeom prst="rect">
              <a:avLst/>
            </a:prstGeom>
            <a:grpFill/>
            <a:ln w="9525">
              <a:solidFill>
                <a:srgbClr val="000000"/>
              </a:solidFill>
              <a:miter lim="800000"/>
              <a:headEnd/>
              <a:tailEnd/>
            </a:ln>
          </p:spPr>
          <p:txBody>
            <a:bodyPr rot="0" vert="horz" wrap="square" lIns="91440" tIns="45720" rIns="91440" bIns="45720" anchor="t" anchorCtr="0" upright="1">
              <a:noAutofit/>
            </a:bodyPr>
            <a:lstStyle/>
            <a:p>
              <a:endParaRPr lang="ru-RU">
                <a:solidFill>
                  <a:srgbClr val="FFFF00"/>
                </a:solidFill>
              </a:endParaRPr>
            </a:p>
          </p:txBody>
        </p:sp>
        <p:cxnSp>
          <p:nvCxnSpPr>
            <p:cNvPr id="22" name="Line 37"/>
            <p:cNvCxnSpPr>
              <a:cxnSpLocks noChangeShapeType="1"/>
            </p:cNvCxnSpPr>
            <p:nvPr/>
          </p:nvCxnSpPr>
          <p:spPr bwMode="auto">
            <a:xfrm>
              <a:off x="2763" y="7992"/>
              <a:ext cx="0" cy="425"/>
            </a:xfrm>
            <a:prstGeom prst="line">
              <a:avLst/>
            </a:prstGeom>
            <a:grpFill/>
            <a:ln w="9525">
              <a:solidFill>
                <a:srgbClr val="000000"/>
              </a:solidFill>
              <a:round/>
              <a:headEnd/>
              <a:tailEnd/>
            </a:ln>
            <a:extLst>
              <a:ext uri="{909E8E84-426E-40DD-AFC4-6F175D3DCCD1}">
                <a14:hiddenFill xmlns:a14="http://schemas.microsoft.com/office/drawing/2010/main">
                  <a:noFill/>
                </a14:hiddenFill>
              </a:ext>
            </a:extLst>
          </p:spPr>
        </p:cxnSp>
        <p:cxnSp>
          <p:nvCxnSpPr>
            <p:cNvPr id="23" name="Line 38"/>
            <p:cNvCxnSpPr>
              <a:cxnSpLocks noChangeShapeType="1"/>
            </p:cNvCxnSpPr>
            <p:nvPr/>
          </p:nvCxnSpPr>
          <p:spPr bwMode="auto">
            <a:xfrm>
              <a:off x="3153" y="7812"/>
              <a:ext cx="0" cy="425"/>
            </a:xfrm>
            <a:prstGeom prst="line">
              <a:avLst/>
            </a:prstGeom>
            <a:grpFill/>
            <a:ln w="9525">
              <a:solidFill>
                <a:srgbClr val="000000"/>
              </a:solidFill>
              <a:round/>
              <a:headEnd/>
              <a:tailEnd/>
            </a:ln>
            <a:extLst>
              <a:ext uri="{909E8E84-426E-40DD-AFC4-6F175D3DCCD1}">
                <a14:hiddenFill xmlns:a14="http://schemas.microsoft.com/office/drawing/2010/main">
                  <a:noFill/>
                </a14:hiddenFill>
              </a:ext>
            </a:extLst>
          </p:spPr>
        </p:cxnSp>
        <p:sp>
          <p:nvSpPr>
            <p:cNvPr id="24" name="Oval 39"/>
            <p:cNvSpPr>
              <a:spLocks noChangeArrowheads="1"/>
            </p:cNvSpPr>
            <p:nvPr/>
          </p:nvSpPr>
          <p:spPr bwMode="auto">
            <a:xfrm>
              <a:off x="2718" y="8367"/>
              <a:ext cx="90" cy="91"/>
            </a:xfrm>
            <a:prstGeom prst="ellipse">
              <a:avLst/>
            </a:prstGeom>
            <a:grpFill/>
            <a:ln w="9525">
              <a:solidFill>
                <a:srgbClr val="000000"/>
              </a:solidFill>
              <a:round/>
              <a:headEnd/>
              <a:tailEnd/>
            </a:ln>
          </p:spPr>
          <p:txBody>
            <a:bodyPr rot="0" vert="horz" wrap="square" lIns="91440" tIns="45720" rIns="91440" bIns="45720" anchor="t" anchorCtr="0" upright="1">
              <a:noAutofit/>
            </a:bodyPr>
            <a:lstStyle/>
            <a:p>
              <a:endParaRPr lang="ru-RU">
                <a:solidFill>
                  <a:srgbClr val="FFFF00"/>
                </a:solidFill>
              </a:endParaRPr>
            </a:p>
          </p:txBody>
        </p:sp>
        <p:sp>
          <p:nvSpPr>
            <p:cNvPr id="25" name="Oval 40"/>
            <p:cNvSpPr>
              <a:spLocks noChangeArrowheads="1"/>
            </p:cNvSpPr>
            <p:nvPr/>
          </p:nvSpPr>
          <p:spPr bwMode="auto">
            <a:xfrm>
              <a:off x="3093" y="8172"/>
              <a:ext cx="90" cy="91"/>
            </a:xfrm>
            <a:prstGeom prst="ellipse">
              <a:avLst/>
            </a:prstGeom>
            <a:grpFill/>
            <a:ln w="9525">
              <a:solidFill>
                <a:srgbClr val="000000"/>
              </a:solidFill>
              <a:round/>
              <a:headEnd/>
              <a:tailEnd/>
            </a:ln>
          </p:spPr>
          <p:txBody>
            <a:bodyPr rot="0" vert="horz" wrap="square" lIns="91440" tIns="45720" rIns="91440" bIns="45720" anchor="t" anchorCtr="0" upright="1">
              <a:noAutofit/>
            </a:bodyPr>
            <a:lstStyle/>
            <a:p>
              <a:endParaRPr lang="ru-RU">
                <a:solidFill>
                  <a:srgbClr val="FFFF00"/>
                </a:solidFill>
              </a:endParaRPr>
            </a:p>
          </p:txBody>
        </p:sp>
        <p:cxnSp>
          <p:nvCxnSpPr>
            <p:cNvPr id="26" name="Line 41"/>
            <p:cNvCxnSpPr>
              <a:cxnSpLocks noChangeShapeType="1"/>
            </p:cNvCxnSpPr>
            <p:nvPr/>
          </p:nvCxnSpPr>
          <p:spPr bwMode="auto">
            <a:xfrm rot="21360000" flipV="1">
              <a:off x="2879" y="8278"/>
              <a:ext cx="204" cy="60"/>
            </a:xfrm>
            <a:prstGeom prst="line">
              <a:avLst/>
            </a:prstGeom>
            <a:grp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27" name="Line 42"/>
            <p:cNvCxnSpPr>
              <a:cxnSpLocks noChangeShapeType="1"/>
            </p:cNvCxnSpPr>
            <p:nvPr/>
          </p:nvCxnSpPr>
          <p:spPr bwMode="auto">
            <a:xfrm flipH="1">
              <a:off x="2928" y="6552"/>
              <a:ext cx="900" cy="0"/>
            </a:xfrm>
            <a:prstGeom prst="line">
              <a:avLst/>
            </a:prstGeom>
            <a:grp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28" name="Line 43"/>
            <p:cNvCxnSpPr>
              <a:cxnSpLocks noChangeShapeType="1"/>
            </p:cNvCxnSpPr>
            <p:nvPr/>
          </p:nvCxnSpPr>
          <p:spPr bwMode="auto">
            <a:xfrm flipH="1" flipV="1">
              <a:off x="3018" y="6012"/>
              <a:ext cx="810" cy="540"/>
            </a:xfrm>
            <a:prstGeom prst="line">
              <a:avLst/>
            </a:prstGeom>
            <a:grp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29" name="Line 44"/>
            <p:cNvCxnSpPr>
              <a:cxnSpLocks noChangeShapeType="1"/>
            </p:cNvCxnSpPr>
            <p:nvPr/>
          </p:nvCxnSpPr>
          <p:spPr bwMode="auto">
            <a:xfrm flipV="1">
              <a:off x="1668" y="6327"/>
              <a:ext cx="3960" cy="1800"/>
            </a:xfrm>
            <a:prstGeom prst="line">
              <a:avLst/>
            </a:prstGeom>
            <a:grpFill/>
            <a:ln w="9525">
              <a:solidFill>
                <a:srgbClr val="000000"/>
              </a:solidFill>
              <a:round/>
              <a:headEnd/>
              <a:tailEnd/>
            </a:ln>
            <a:extLst>
              <a:ext uri="{909E8E84-426E-40DD-AFC4-6F175D3DCCD1}">
                <a14:hiddenFill xmlns:a14="http://schemas.microsoft.com/office/drawing/2010/main">
                  <a:noFill/>
                </a14:hiddenFill>
              </a:ext>
            </a:extLst>
          </p:spPr>
        </p:cxnSp>
        <p:cxnSp>
          <p:nvCxnSpPr>
            <p:cNvPr id="30" name="Line 45"/>
            <p:cNvCxnSpPr>
              <a:cxnSpLocks noChangeShapeType="1"/>
            </p:cNvCxnSpPr>
            <p:nvPr/>
          </p:nvCxnSpPr>
          <p:spPr bwMode="auto">
            <a:xfrm flipV="1">
              <a:off x="1668" y="6282"/>
              <a:ext cx="3960" cy="1800"/>
            </a:xfrm>
            <a:prstGeom prst="line">
              <a:avLst/>
            </a:prstGeom>
            <a:grpFill/>
            <a:ln w="9525">
              <a:solidFill>
                <a:srgbClr val="000000"/>
              </a:solidFill>
              <a:round/>
              <a:headEnd/>
              <a:tailEnd/>
            </a:ln>
            <a:extLst>
              <a:ext uri="{909E8E84-426E-40DD-AFC4-6F175D3DCCD1}">
                <a14:hiddenFill xmlns:a14="http://schemas.microsoft.com/office/drawing/2010/main">
                  <a:noFill/>
                </a14:hiddenFill>
              </a:ext>
            </a:extLst>
          </p:spPr>
        </p:cxnSp>
        <p:grpSp>
          <p:nvGrpSpPr>
            <p:cNvPr id="31" name="Group 46"/>
            <p:cNvGrpSpPr>
              <a:grpSpLocks/>
            </p:cNvGrpSpPr>
            <p:nvPr/>
          </p:nvGrpSpPr>
          <p:grpSpPr bwMode="auto">
            <a:xfrm>
              <a:off x="1491" y="7842"/>
              <a:ext cx="357" cy="492"/>
              <a:chOff x="777" y="5124"/>
              <a:chExt cx="357" cy="492"/>
            </a:xfrm>
            <a:grpFill/>
          </p:grpSpPr>
          <p:cxnSp>
            <p:nvCxnSpPr>
              <p:cNvPr id="73" name="Line 47"/>
              <p:cNvCxnSpPr>
                <a:cxnSpLocks noChangeShapeType="1"/>
              </p:cNvCxnSpPr>
              <p:nvPr/>
            </p:nvCxnSpPr>
            <p:spPr bwMode="auto">
              <a:xfrm rot="480000" flipV="1">
                <a:off x="777" y="5196"/>
                <a:ext cx="270" cy="180"/>
              </a:xfrm>
              <a:prstGeom prst="line">
                <a:avLst/>
              </a:prstGeom>
              <a:grpFill/>
              <a:ln w="9525">
                <a:solidFill>
                  <a:srgbClr val="000000"/>
                </a:solidFill>
                <a:round/>
                <a:headEnd/>
                <a:tailEnd/>
              </a:ln>
              <a:extLst>
                <a:ext uri="{909E8E84-426E-40DD-AFC4-6F175D3DCCD1}">
                  <a14:hiddenFill xmlns:a14="http://schemas.microsoft.com/office/drawing/2010/main">
                    <a:noFill/>
                  </a14:hiddenFill>
                </a:ext>
              </a:extLst>
            </p:spPr>
          </p:cxnSp>
          <p:cxnSp>
            <p:nvCxnSpPr>
              <p:cNvPr id="74" name="Line 48"/>
              <p:cNvCxnSpPr>
                <a:cxnSpLocks noChangeShapeType="1"/>
              </p:cNvCxnSpPr>
              <p:nvPr/>
            </p:nvCxnSpPr>
            <p:spPr bwMode="auto">
              <a:xfrm rot="480000" flipV="1">
                <a:off x="864" y="5361"/>
                <a:ext cx="270" cy="180"/>
              </a:xfrm>
              <a:prstGeom prst="line">
                <a:avLst/>
              </a:prstGeom>
              <a:grpFill/>
              <a:ln w="9525">
                <a:solidFill>
                  <a:srgbClr val="000000"/>
                </a:solidFill>
                <a:round/>
                <a:headEnd/>
                <a:tailEnd/>
              </a:ln>
              <a:extLst>
                <a:ext uri="{909E8E84-426E-40DD-AFC4-6F175D3DCCD1}">
                  <a14:hiddenFill xmlns:a14="http://schemas.microsoft.com/office/drawing/2010/main">
                    <a:noFill/>
                  </a14:hiddenFill>
                </a:ext>
              </a:extLst>
            </p:spPr>
          </p:cxnSp>
          <p:cxnSp>
            <p:nvCxnSpPr>
              <p:cNvPr id="75" name="Line 49"/>
              <p:cNvCxnSpPr>
                <a:cxnSpLocks noChangeShapeType="1"/>
              </p:cNvCxnSpPr>
              <p:nvPr/>
            </p:nvCxnSpPr>
            <p:spPr bwMode="auto">
              <a:xfrm rot="480000" flipV="1">
                <a:off x="834" y="5436"/>
                <a:ext cx="270" cy="180"/>
              </a:xfrm>
              <a:prstGeom prst="line">
                <a:avLst/>
              </a:prstGeom>
              <a:grpFill/>
              <a:ln w="9525">
                <a:solidFill>
                  <a:srgbClr val="000000"/>
                </a:solidFill>
                <a:round/>
                <a:headEnd/>
                <a:tailEnd/>
              </a:ln>
              <a:extLst>
                <a:ext uri="{909E8E84-426E-40DD-AFC4-6F175D3DCCD1}">
                  <a14:hiddenFill xmlns:a14="http://schemas.microsoft.com/office/drawing/2010/main">
                    <a:noFill/>
                  </a14:hiddenFill>
                </a:ext>
              </a:extLst>
            </p:spPr>
          </p:cxnSp>
          <p:cxnSp>
            <p:nvCxnSpPr>
              <p:cNvPr id="76" name="Line 50"/>
              <p:cNvCxnSpPr>
                <a:cxnSpLocks noChangeShapeType="1"/>
              </p:cNvCxnSpPr>
              <p:nvPr/>
            </p:nvCxnSpPr>
            <p:spPr bwMode="auto">
              <a:xfrm rot="480000" flipV="1">
                <a:off x="819" y="5124"/>
                <a:ext cx="270" cy="180"/>
              </a:xfrm>
              <a:prstGeom prst="line">
                <a:avLst/>
              </a:prstGeom>
              <a:grpFill/>
              <a:ln w="9525">
                <a:solidFill>
                  <a:srgbClr val="000000"/>
                </a:solidFill>
                <a:round/>
                <a:headEnd/>
                <a:tailEnd/>
              </a:ln>
              <a:extLst>
                <a:ext uri="{909E8E84-426E-40DD-AFC4-6F175D3DCCD1}">
                  <a14:hiddenFill xmlns:a14="http://schemas.microsoft.com/office/drawing/2010/main">
                    <a:noFill/>
                  </a14:hiddenFill>
                </a:ext>
              </a:extLst>
            </p:spPr>
          </p:cxnSp>
        </p:grpSp>
        <p:grpSp>
          <p:nvGrpSpPr>
            <p:cNvPr id="32" name="Group 51"/>
            <p:cNvGrpSpPr>
              <a:grpSpLocks/>
            </p:cNvGrpSpPr>
            <p:nvPr/>
          </p:nvGrpSpPr>
          <p:grpSpPr bwMode="auto">
            <a:xfrm>
              <a:off x="5361" y="6102"/>
              <a:ext cx="357" cy="492"/>
              <a:chOff x="777" y="5124"/>
              <a:chExt cx="357" cy="492"/>
            </a:xfrm>
            <a:grpFill/>
          </p:grpSpPr>
          <p:cxnSp>
            <p:nvCxnSpPr>
              <p:cNvPr id="69" name="Line 52"/>
              <p:cNvCxnSpPr>
                <a:cxnSpLocks noChangeShapeType="1"/>
              </p:cNvCxnSpPr>
              <p:nvPr/>
            </p:nvCxnSpPr>
            <p:spPr bwMode="auto">
              <a:xfrm rot="480000" flipV="1">
                <a:off x="777" y="5196"/>
                <a:ext cx="270" cy="180"/>
              </a:xfrm>
              <a:prstGeom prst="line">
                <a:avLst/>
              </a:prstGeom>
              <a:grpFill/>
              <a:ln w="9525">
                <a:solidFill>
                  <a:srgbClr val="000000"/>
                </a:solidFill>
                <a:round/>
                <a:headEnd/>
                <a:tailEnd/>
              </a:ln>
              <a:extLst>
                <a:ext uri="{909E8E84-426E-40DD-AFC4-6F175D3DCCD1}">
                  <a14:hiddenFill xmlns:a14="http://schemas.microsoft.com/office/drawing/2010/main">
                    <a:noFill/>
                  </a14:hiddenFill>
                </a:ext>
              </a:extLst>
            </p:spPr>
          </p:cxnSp>
          <p:cxnSp>
            <p:nvCxnSpPr>
              <p:cNvPr id="70" name="Line 53"/>
              <p:cNvCxnSpPr>
                <a:cxnSpLocks noChangeShapeType="1"/>
              </p:cNvCxnSpPr>
              <p:nvPr/>
            </p:nvCxnSpPr>
            <p:spPr bwMode="auto">
              <a:xfrm rot="480000" flipV="1">
                <a:off x="864" y="5361"/>
                <a:ext cx="270" cy="180"/>
              </a:xfrm>
              <a:prstGeom prst="line">
                <a:avLst/>
              </a:prstGeom>
              <a:grpFill/>
              <a:ln w="9525">
                <a:solidFill>
                  <a:srgbClr val="000000"/>
                </a:solidFill>
                <a:round/>
                <a:headEnd/>
                <a:tailEnd/>
              </a:ln>
              <a:extLst>
                <a:ext uri="{909E8E84-426E-40DD-AFC4-6F175D3DCCD1}">
                  <a14:hiddenFill xmlns:a14="http://schemas.microsoft.com/office/drawing/2010/main">
                    <a:noFill/>
                  </a14:hiddenFill>
                </a:ext>
              </a:extLst>
            </p:spPr>
          </p:cxnSp>
          <p:cxnSp>
            <p:nvCxnSpPr>
              <p:cNvPr id="71" name="Line 54"/>
              <p:cNvCxnSpPr>
                <a:cxnSpLocks noChangeShapeType="1"/>
              </p:cNvCxnSpPr>
              <p:nvPr/>
            </p:nvCxnSpPr>
            <p:spPr bwMode="auto">
              <a:xfrm rot="480000" flipV="1">
                <a:off x="834" y="5436"/>
                <a:ext cx="270" cy="180"/>
              </a:xfrm>
              <a:prstGeom prst="line">
                <a:avLst/>
              </a:prstGeom>
              <a:grpFill/>
              <a:ln w="9525">
                <a:solidFill>
                  <a:srgbClr val="000000"/>
                </a:solidFill>
                <a:round/>
                <a:headEnd/>
                <a:tailEnd/>
              </a:ln>
              <a:extLst>
                <a:ext uri="{909E8E84-426E-40DD-AFC4-6F175D3DCCD1}">
                  <a14:hiddenFill xmlns:a14="http://schemas.microsoft.com/office/drawing/2010/main">
                    <a:noFill/>
                  </a14:hiddenFill>
                </a:ext>
              </a:extLst>
            </p:spPr>
          </p:cxnSp>
          <p:cxnSp>
            <p:nvCxnSpPr>
              <p:cNvPr id="72" name="Line 55"/>
              <p:cNvCxnSpPr>
                <a:cxnSpLocks noChangeShapeType="1"/>
              </p:cNvCxnSpPr>
              <p:nvPr/>
            </p:nvCxnSpPr>
            <p:spPr bwMode="auto">
              <a:xfrm rot="480000" flipV="1">
                <a:off x="819" y="5124"/>
                <a:ext cx="270" cy="180"/>
              </a:xfrm>
              <a:prstGeom prst="line">
                <a:avLst/>
              </a:prstGeom>
              <a:grpFill/>
              <a:ln w="9525">
                <a:solidFill>
                  <a:srgbClr val="000000"/>
                </a:solidFill>
                <a:round/>
                <a:headEnd/>
                <a:tailEnd/>
              </a:ln>
              <a:extLst>
                <a:ext uri="{909E8E84-426E-40DD-AFC4-6F175D3DCCD1}">
                  <a14:hiddenFill xmlns:a14="http://schemas.microsoft.com/office/drawing/2010/main">
                    <a:noFill/>
                  </a14:hiddenFill>
                </a:ext>
              </a:extLst>
            </p:spPr>
          </p:cxnSp>
        </p:grpSp>
        <p:cxnSp>
          <p:nvCxnSpPr>
            <p:cNvPr id="33" name="Line 56"/>
            <p:cNvCxnSpPr>
              <a:cxnSpLocks noChangeShapeType="1"/>
            </p:cNvCxnSpPr>
            <p:nvPr/>
          </p:nvCxnSpPr>
          <p:spPr bwMode="auto">
            <a:xfrm>
              <a:off x="3648" y="5652"/>
              <a:ext cx="0" cy="2520"/>
            </a:xfrm>
            <a:prstGeom prst="line">
              <a:avLst/>
            </a:prstGeom>
            <a:grp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34" name="Line 57"/>
            <p:cNvCxnSpPr>
              <a:cxnSpLocks noChangeShapeType="1"/>
            </p:cNvCxnSpPr>
            <p:nvPr/>
          </p:nvCxnSpPr>
          <p:spPr bwMode="auto">
            <a:xfrm>
              <a:off x="3888" y="5652"/>
              <a:ext cx="0" cy="2520"/>
            </a:xfrm>
            <a:prstGeom prst="line">
              <a:avLst/>
            </a:prstGeom>
            <a:grp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35" name="Line 58"/>
            <p:cNvCxnSpPr>
              <a:cxnSpLocks noChangeShapeType="1"/>
            </p:cNvCxnSpPr>
            <p:nvPr/>
          </p:nvCxnSpPr>
          <p:spPr bwMode="auto">
            <a:xfrm>
              <a:off x="4143" y="5652"/>
              <a:ext cx="0" cy="2520"/>
            </a:xfrm>
            <a:prstGeom prst="line">
              <a:avLst/>
            </a:prstGeom>
            <a:grp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36" name="Line 59"/>
            <p:cNvCxnSpPr>
              <a:cxnSpLocks noChangeShapeType="1"/>
            </p:cNvCxnSpPr>
            <p:nvPr/>
          </p:nvCxnSpPr>
          <p:spPr bwMode="auto">
            <a:xfrm>
              <a:off x="4368" y="5652"/>
              <a:ext cx="0" cy="2520"/>
            </a:xfrm>
            <a:prstGeom prst="line">
              <a:avLst/>
            </a:prstGeom>
            <a:grp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37" name="Line 60"/>
            <p:cNvCxnSpPr>
              <a:cxnSpLocks noChangeShapeType="1"/>
            </p:cNvCxnSpPr>
            <p:nvPr/>
          </p:nvCxnSpPr>
          <p:spPr bwMode="auto">
            <a:xfrm>
              <a:off x="4608" y="5652"/>
              <a:ext cx="0" cy="2520"/>
            </a:xfrm>
            <a:prstGeom prst="line">
              <a:avLst/>
            </a:prstGeom>
            <a:grp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38" name="Line 61"/>
            <p:cNvCxnSpPr>
              <a:cxnSpLocks noChangeShapeType="1"/>
            </p:cNvCxnSpPr>
            <p:nvPr/>
          </p:nvCxnSpPr>
          <p:spPr bwMode="auto">
            <a:xfrm>
              <a:off x="4863" y="5652"/>
              <a:ext cx="0" cy="2520"/>
            </a:xfrm>
            <a:prstGeom prst="line">
              <a:avLst/>
            </a:prstGeom>
            <a:grp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39" name="Line 62"/>
            <p:cNvCxnSpPr>
              <a:cxnSpLocks noChangeShapeType="1"/>
            </p:cNvCxnSpPr>
            <p:nvPr/>
          </p:nvCxnSpPr>
          <p:spPr bwMode="auto">
            <a:xfrm>
              <a:off x="5103" y="5652"/>
              <a:ext cx="0" cy="2520"/>
            </a:xfrm>
            <a:prstGeom prst="line">
              <a:avLst/>
            </a:prstGeom>
            <a:grp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40" name="Freeform 63"/>
            <p:cNvSpPr>
              <a:spLocks/>
            </p:cNvSpPr>
            <p:nvPr/>
          </p:nvSpPr>
          <p:spPr bwMode="auto">
            <a:xfrm rot="3620799">
              <a:off x="5415" y="6101"/>
              <a:ext cx="709" cy="193"/>
            </a:xfrm>
            <a:custGeom>
              <a:avLst/>
              <a:gdLst>
                <a:gd name="T0" fmla="*/ 0 w 540"/>
                <a:gd name="T1" fmla="*/ 360 h 360"/>
                <a:gd name="T2" fmla="*/ 270 w 540"/>
                <a:gd name="T3" fmla="*/ 0 h 360"/>
                <a:gd name="T4" fmla="*/ 540 w 540"/>
                <a:gd name="T5" fmla="*/ 360 h 360"/>
              </a:gdLst>
              <a:ahLst/>
              <a:cxnLst>
                <a:cxn ang="0">
                  <a:pos x="T0" y="T1"/>
                </a:cxn>
                <a:cxn ang="0">
                  <a:pos x="T2" y="T3"/>
                </a:cxn>
                <a:cxn ang="0">
                  <a:pos x="T4" y="T5"/>
                </a:cxn>
              </a:cxnLst>
              <a:rect l="0" t="0" r="r" b="b"/>
              <a:pathLst>
                <a:path w="540" h="360">
                  <a:moveTo>
                    <a:pt x="0" y="360"/>
                  </a:moveTo>
                  <a:cubicBezTo>
                    <a:pt x="90" y="180"/>
                    <a:pt x="180" y="0"/>
                    <a:pt x="270" y="0"/>
                  </a:cubicBezTo>
                  <a:cubicBezTo>
                    <a:pt x="360" y="0"/>
                    <a:pt x="495" y="300"/>
                    <a:pt x="540" y="360"/>
                  </a:cubicBezTo>
                </a:path>
              </a:pathLst>
            </a:custGeom>
            <a:grpFill/>
            <a:ln w="9525">
              <a:solidFill>
                <a:srgbClr val="000000"/>
              </a:solidFill>
              <a:round/>
              <a:headEnd type="triangle" w="med" len="me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ru-RU">
                <a:solidFill>
                  <a:srgbClr val="FFFF00"/>
                </a:solidFill>
              </a:endParaRPr>
            </a:p>
          </p:txBody>
        </p:sp>
        <p:cxnSp>
          <p:nvCxnSpPr>
            <p:cNvPr id="41" name="Line 64"/>
            <p:cNvCxnSpPr>
              <a:cxnSpLocks noChangeShapeType="1"/>
            </p:cNvCxnSpPr>
            <p:nvPr/>
          </p:nvCxnSpPr>
          <p:spPr bwMode="auto">
            <a:xfrm>
              <a:off x="3798" y="7125"/>
              <a:ext cx="641" cy="0"/>
            </a:xfrm>
            <a:prstGeom prst="line">
              <a:avLst/>
            </a:prstGeom>
            <a:grp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42" name="Freeform 65"/>
            <p:cNvSpPr>
              <a:spLocks/>
            </p:cNvSpPr>
            <p:nvPr/>
          </p:nvSpPr>
          <p:spPr bwMode="auto">
            <a:xfrm rot="-2387861">
              <a:off x="3981" y="6759"/>
              <a:ext cx="90" cy="306"/>
            </a:xfrm>
            <a:custGeom>
              <a:avLst/>
              <a:gdLst>
                <a:gd name="T0" fmla="*/ 0 w 90"/>
                <a:gd name="T1" fmla="*/ 0 h 360"/>
                <a:gd name="T2" fmla="*/ 90 w 90"/>
                <a:gd name="T3" fmla="*/ 180 h 360"/>
                <a:gd name="T4" fmla="*/ 0 w 90"/>
                <a:gd name="T5" fmla="*/ 360 h 360"/>
              </a:gdLst>
              <a:ahLst/>
              <a:cxnLst>
                <a:cxn ang="0">
                  <a:pos x="T0" y="T1"/>
                </a:cxn>
                <a:cxn ang="0">
                  <a:pos x="T2" y="T3"/>
                </a:cxn>
                <a:cxn ang="0">
                  <a:pos x="T4" y="T5"/>
                </a:cxn>
              </a:cxnLst>
              <a:rect l="0" t="0" r="r" b="b"/>
              <a:pathLst>
                <a:path w="90" h="360">
                  <a:moveTo>
                    <a:pt x="0" y="0"/>
                  </a:moveTo>
                  <a:cubicBezTo>
                    <a:pt x="45" y="60"/>
                    <a:pt x="90" y="120"/>
                    <a:pt x="90" y="180"/>
                  </a:cubicBezTo>
                  <a:cubicBezTo>
                    <a:pt x="90" y="240"/>
                    <a:pt x="15" y="330"/>
                    <a:pt x="0" y="360"/>
                  </a:cubicBezTo>
                </a:path>
              </a:pathLst>
            </a:custGeom>
            <a:grpFill/>
            <a:ln w="9525">
              <a:solidFill>
                <a:srgbClr val="000000"/>
              </a:solidFill>
              <a:round/>
              <a:headEnd type="triangle" w="med" len="me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ru-RU">
                <a:solidFill>
                  <a:srgbClr val="FFFF00"/>
                </a:solidFill>
              </a:endParaRPr>
            </a:p>
          </p:txBody>
        </p:sp>
        <p:sp>
          <p:nvSpPr>
            <p:cNvPr id="43" name="Text Box 66"/>
            <p:cNvSpPr txBox="1">
              <a:spLocks noChangeArrowheads="1"/>
            </p:cNvSpPr>
            <p:nvPr/>
          </p:nvSpPr>
          <p:spPr bwMode="auto">
            <a:xfrm>
              <a:off x="4246" y="5292"/>
              <a:ext cx="360" cy="36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15000"/>
                </a:lnSpc>
                <a:spcAft>
                  <a:spcPts val="1000"/>
                </a:spcAft>
              </a:pPr>
              <a:r>
                <a:rPr lang="en-US" sz="1100">
                  <a:solidFill>
                    <a:srgbClr val="FFFF00"/>
                  </a:solidFill>
                  <a:effectLst/>
                  <a:latin typeface="Calibri"/>
                  <a:ea typeface="Times New Roman"/>
                  <a:cs typeface="Times New Roman"/>
                </a:rPr>
                <a:t>N</a:t>
              </a:r>
              <a:endParaRPr lang="ru-RU" sz="1100">
                <a:solidFill>
                  <a:srgbClr val="FFFF00"/>
                </a:solidFill>
                <a:effectLst/>
                <a:latin typeface="Calibri"/>
                <a:ea typeface="Times New Roman"/>
                <a:cs typeface="Times New Roman"/>
              </a:endParaRPr>
            </a:p>
          </p:txBody>
        </p:sp>
        <p:sp>
          <p:nvSpPr>
            <p:cNvPr id="44" name="Text Box 67"/>
            <p:cNvSpPr txBox="1">
              <a:spLocks noChangeArrowheads="1"/>
            </p:cNvSpPr>
            <p:nvPr/>
          </p:nvSpPr>
          <p:spPr bwMode="auto">
            <a:xfrm>
              <a:off x="4246" y="8172"/>
              <a:ext cx="360" cy="36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15000"/>
                </a:lnSpc>
                <a:spcAft>
                  <a:spcPts val="1000"/>
                </a:spcAft>
              </a:pPr>
              <a:r>
                <a:rPr lang="en-US" sz="1100">
                  <a:solidFill>
                    <a:srgbClr val="FFFF00"/>
                  </a:solidFill>
                  <a:effectLst/>
                  <a:latin typeface="Calibri"/>
                  <a:ea typeface="Times New Roman"/>
                  <a:cs typeface="Times New Roman"/>
                </a:rPr>
                <a:t>S</a:t>
              </a:r>
              <a:endParaRPr lang="ru-RU" sz="1100">
                <a:solidFill>
                  <a:srgbClr val="FFFF00"/>
                </a:solidFill>
                <a:effectLst/>
                <a:latin typeface="Calibri"/>
                <a:ea typeface="Times New Roman"/>
                <a:cs typeface="Times New Roman"/>
              </a:endParaRPr>
            </a:p>
          </p:txBody>
        </p:sp>
        <p:sp>
          <p:nvSpPr>
            <p:cNvPr id="45" name="Text Box 68"/>
            <p:cNvSpPr txBox="1">
              <a:spLocks noChangeArrowheads="1"/>
            </p:cNvSpPr>
            <p:nvPr/>
          </p:nvSpPr>
          <p:spPr bwMode="auto">
            <a:xfrm>
              <a:off x="7116" y="6282"/>
              <a:ext cx="495" cy="4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15000"/>
                </a:lnSpc>
                <a:spcAft>
                  <a:spcPts val="1000"/>
                </a:spcAft>
              </a:pPr>
              <a:r>
                <a:rPr lang="en-US" sz="1100">
                  <a:solidFill>
                    <a:srgbClr val="FFFF00"/>
                  </a:solidFill>
                  <a:effectLst/>
                  <a:latin typeface="Calibri"/>
                  <a:ea typeface="Times New Roman"/>
                  <a:cs typeface="Times New Roman"/>
                </a:rPr>
                <a:t>1      </a:t>
              </a:r>
              <a:endParaRPr lang="ru-RU" sz="1100">
                <a:solidFill>
                  <a:srgbClr val="FFFF00"/>
                </a:solidFill>
                <a:effectLst/>
                <a:latin typeface="Calibri"/>
                <a:ea typeface="Times New Roman"/>
                <a:cs typeface="Times New Roman"/>
              </a:endParaRPr>
            </a:p>
          </p:txBody>
        </p:sp>
        <p:sp>
          <p:nvSpPr>
            <p:cNvPr id="46" name="Text Box 69"/>
            <p:cNvSpPr txBox="1">
              <a:spLocks noChangeArrowheads="1"/>
            </p:cNvSpPr>
            <p:nvPr/>
          </p:nvSpPr>
          <p:spPr bwMode="auto">
            <a:xfrm>
              <a:off x="10201" y="6732"/>
              <a:ext cx="468" cy="396"/>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15000"/>
                </a:lnSpc>
                <a:spcAft>
                  <a:spcPts val="1000"/>
                </a:spcAft>
              </a:pPr>
              <a:r>
                <a:rPr lang="ru-RU" sz="1100">
                  <a:solidFill>
                    <a:srgbClr val="FFFF00"/>
                  </a:solidFill>
                  <a:effectLst/>
                  <a:latin typeface="Calibri"/>
                  <a:ea typeface="Times New Roman"/>
                  <a:cs typeface="Times New Roman"/>
                </a:rPr>
                <a:t>α</a:t>
              </a:r>
            </a:p>
          </p:txBody>
        </p:sp>
        <p:sp>
          <p:nvSpPr>
            <p:cNvPr id="47" name="Text Box 70"/>
            <p:cNvSpPr txBox="1">
              <a:spLocks noChangeArrowheads="1"/>
            </p:cNvSpPr>
            <p:nvPr/>
          </p:nvSpPr>
          <p:spPr bwMode="auto">
            <a:xfrm>
              <a:off x="7406" y="7884"/>
              <a:ext cx="1525" cy="46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15000"/>
                </a:lnSpc>
                <a:spcAft>
                  <a:spcPts val="1000"/>
                </a:spcAft>
              </a:pPr>
              <a:r>
                <a:rPr lang="en-US" sz="1100">
                  <a:solidFill>
                    <a:srgbClr val="FFFF00"/>
                  </a:solidFill>
                  <a:effectLst/>
                  <a:latin typeface="Calibri"/>
                  <a:ea typeface="Times New Roman"/>
                  <a:cs typeface="Times New Roman"/>
                </a:rPr>
                <a:t>T,  360</a:t>
              </a:r>
              <a:r>
                <a:rPr lang="en-US" sz="1100" baseline="30000">
                  <a:solidFill>
                    <a:srgbClr val="FFFF00"/>
                  </a:solidFill>
                  <a:effectLst/>
                  <a:latin typeface="Calibri"/>
                  <a:ea typeface="Times New Roman"/>
                  <a:cs typeface="Times New Roman"/>
                </a:rPr>
                <a:t>0 </a:t>
              </a:r>
              <a:r>
                <a:rPr lang="en-US" sz="1100">
                  <a:solidFill>
                    <a:srgbClr val="FFFF00"/>
                  </a:solidFill>
                  <a:effectLst/>
                  <a:latin typeface="Calibri"/>
                  <a:ea typeface="Times New Roman"/>
                  <a:cs typeface="Times New Roman"/>
                </a:rPr>
                <a:t> 2π</a:t>
              </a:r>
              <a:endParaRPr lang="ru-RU" sz="1100">
                <a:solidFill>
                  <a:srgbClr val="FFFF00"/>
                </a:solidFill>
                <a:effectLst/>
                <a:latin typeface="Calibri"/>
                <a:ea typeface="Times New Roman"/>
                <a:cs typeface="Times New Roman"/>
              </a:endParaRPr>
            </a:p>
          </p:txBody>
        </p:sp>
        <p:sp>
          <p:nvSpPr>
            <p:cNvPr id="48" name="Text Box 71"/>
            <p:cNvSpPr txBox="1">
              <a:spLocks noChangeArrowheads="1"/>
            </p:cNvSpPr>
            <p:nvPr/>
          </p:nvSpPr>
          <p:spPr bwMode="auto">
            <a:xfrm>
              <a:off x="8387" y="6271"/>
              <a:ext cx="753" cy="46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15000"/>
                </a:lnSpc>
                <a:spcAft>
                  <a:spcPts val="1000"/>
                </a:spcAft>
              </a:pPr>
              <a:r>
                <a:rPr lang="ru-RU" sz="1100">
                  <a:solidFill>
                    <a:srgbClr val="FFFF00"/>
                  </a:solidFill>
                  <a:effectLst/>
                  <a:latin typeface="Calibri"/>
                  <a:ea typeface="Times New Roman"/>
                  <a:cs typeface="Times New Roman"/>
                </a:rPr>
                <a:t>Е</a:t>
              </a:r>
              <a:r>
                <a:rPr lang="en-US" sz="1100">
                  <a:solidFill>
                    <a:srgbClr val="FFFF00"/>
                  </a:solidFill>
                  <a:effectLst/>
                  <a:latin typeface="Calibri"/>
                  <a:ea typeface="Times New Roman"/>
                  <a:cs typeface="Times New Roman"/>
                </a:rPr>
                <a:t>m     </a:t>
              </a:r>
              <a:endParaRPr lang="ru-RU" sz="1100">
                <a:solidFill>
                  <a:srgbClr val="FFFF00"/>
                </a:solidFill>
                <a:effectLst/>
                <a:latin typeface="Calibri"/>
                <a:ea typeface="Times New Roman"/>
                <a:cs typeface="Times New Roman"/>
              </a:endParaRPr>
            </a:p>
          </p:txBody>
        </p:sp>
        <p:sp>
          <p:nvSpPr>
            <p:cNvPr id="49" name="Text Box 72"/>
            <p:cNvSpPr txBox="1">
              <a:spLocks noChangeArrowheads="1"/>
            </p:cNvSpPr>
            <p:nvPr/>
          </p:nvSpPr>
          <p:spPr bwMode="auto">
            <a:xfrm>
              <a:off x="7081" y="7092"/>
              <a:ext cx="648" cy="46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15000"/>
                </a:lnSpc>
                <a:spcAft>
                  <a:spcPts val="1000"/>
                </a:spcAft>
              </a:pPr>
              <a:r>
                <a:rPr lang="en-US" sz="1100">
                  <a:solidFill>
                    <a:srgbClr val="FFFF00"/>
                  </a:solidFill>
                  <a:effectLst/>
                  <a:latin typeface="Calibri"/>
                  <a:ea typeface="Times New Roman"/>
                  <a:cs typeface="Times New Roman"/>
                </a:rPr>
                <a:t>t</a:t>
              </a:r>
              <a:r>
                <a:rPr lang="en-US" sz="1100" baseline="-25000">
                  <a:solidFill>
                    <a:srgbClr val="FFFF00"/>
                  </a:solidFill>
                  <a:effectLst/>
                  <a:latin typeface="Calibri"/>
                  <a:ea typeface="Times New Roman"/>
                  <a:cs typeface="Times New Roman"/>
                </a:rPr>
                <a:t>1</a:t>
              </a:r>
              <a:r>
                <a:rPr lang="en-US" sz="1100">
                  <a:solidFill>
                    <a:srgbClr val="FFFF00"/>
                  </a:solidFill>
                  <a:effectLst/>
                  <a:latin typeface="Calibri"/>
                  <a:ea typeface="Times New Roman"/>
                  <a:cs typeface="Times New Roman"/>
                </a:rPr>
                <a:t>      </a:t>
              </a:r>
              <a:endParaRPr lang="ru-RU" sz="1100">
                <a:solidFill>
                  <a:srgbClr val="FFFF00"/>
                </a:solidFill>
                <a:effectLst/>
                <a:latin typeface="Calibri"/>
                <a:ea typeface="Times New Roman"/>
                <a:cs typeface="Times New Roman"/>
              </a:endParaRPr>
            </a:p>
          </p:txBody>
        </p:sp>
        <p:sp>
          <p:nvSpPr>
            <p:cNvPr id="50" name="Text Box 73"/>
            <p:cNvSpPr txBox="1">
              <a:spLocks noChangeArrowheads="1"/>
            </p:cNvSpPr>
            <p:nvPr/>
          </p:nvSpPr>
          <p:spPr bwMode="auto">
            <a:xfrm>
              <a:off x="7326" y="6668"/>
              <a:ext cx="560" cy="46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15000"/>
                </a:lnSpc>
                <a:spcAft>
                  <a:spcPts val="1000"/>
                </a:spcAft>
              </a:pPr>
              <a:r>
                <a:rPr lang="ru-RU" sz="1100">
                  <a:solidFill>
                    <a:srgbClr val="FFFF00"/>
                  </a:solidFill>
                  <a:effectLst/>
                  <a:latin typeface="Calibri"/>
                  <a:ea typeface="Times New Roman"/>
                  <a:cs typeface="Times New Roman"/>
                </a:rPr>
                <a:t>е</a:t>
              </a:r>
              <a:r>
                <a:rPr lang="en-US" sz="1100">
                  <a:solidFill>
                    <a:srgbClr val="FFFF00"/>
                  </a:solidFill>
                  <a:effectLst/>
                  <a:latin typeface="Calibri"/>
                  <a:ea typeface="Times New Roman"/>
                  <a:cs typeface="Times New Roman"/>
                </a:rPr>
                <a:t>     </a:t>
              </a:r>
              <a:endParaRPr lang="ru-RU" sz="1100">
                <a:solidFill>
                  <a:srgbClr val="FFFF00"/>
                </a:solidFill>
                <a:effectLst/>
                <a:latin typeface="Calibri"/>
                <a:ea typeface="Times New Roman"/>
                <a:cs typeface="Times New Roman"/>
              </a:endParaRPr>
            </a:p>
          </p:txBody>
        </p:sp>
        <p:sp>
          <p:nvSpPr>
            <p:cNvPr id="51" name="Text Box 74"/>
            <p:cNvSpPr txBox="1">
              <a:spLocks noChangeArrowheads="1"/>
            </p:cNvSpPr>
            <p:nvPr/>
          </p:nvSpPr>
          <p:spPr bwMode="auto">
            <a:xfrm>
              <a:off x="10000" y="7108"/>
              <a:ext cx="816" cy="46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15000"/>
                </a:lnSpc>
                <a:spcAft>
                  <a:spcPts val="1000"/>
                </a:spcAft>
              </a:pPr>
              <a:r>
                <a:rPr lang="en-US" sz="1100">
                  <a:solidFill>
                    <a:srgbClr val="FFFF00"/>
                  </a:solidFill>
                  <a:effectLst/>
                  <a:latin typeface="Calibri"/>
                  <a:ea typeface="Times New Roman"/>
                  <a:cs typeface="Times New Roman"/>
                </a:rPr>
                <a:t>,t</a:t>
              </a:r>
              <a:endParaRPr lang="ru-RU" sz="1100">
                <a:solidFill>
                  <a:srgbClr val="FFFF00"/>
                </a:solidFill>
                <a:effectLst/>
                <a:latin typeface="Calibri"/>
                <a:ea typeface="Times New Roman"/>
                <a:cs typeface="Times New Roman"/>
              </a:endParaRPr>
            </a:p>
          </p:txBody>
        </p:sp>
        <p:sp>
          <p:nvSpPr>
            <p:cNvPr id="52" name="Text Box 75"/>
            <p:cNvSpPr txBox="1">
              <a:spLocks noChangeArrowheads="1"/>
            </p:cNvSpPr>
            <p:nvPr/>
          </p:nvSpPr>
          <p:spPr bwMode="auto">
            <a:xfrm>
              <a:off x="6705" y="5472"/>
              <a:ext cx="421" cy="46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15000"/>
                </a:lnSpc>
                <a:spcAft>
                  <a:spcPts val="1000"/>
                </a:spcAft>
              </a:pPr>
              <a:r>
                <a:rPr lang="ru-RU" sz="1100">
                  <a:solidFill>
                    <a:srgbClr val="FFFF00"/>
                  </a:solidFill>
                  <a:effectLst/>
                  <a:latin typeface="Calibri"/>
                  <a:ea typeface="Times New Roman"/>
                  <a:cs typeface="Times New Roman"/>
                </a:rPr>
                <a:t>е</a:t>
              </a:r>
              <a:r>
                <a:rPr lang="en-US" sz="1100">
                  <a:solidFill>
                    <a:srgbClr val="FFFF00"/>
                  </a:solidFill>
                  <a:effectLst/>
                  <a:latin typeface="Calibri"/>
                  <a:ea typeface="Times New Roman"/>
                  <a:cs typeface="Times New Roman"/>
                </a:rPr>
                <a:t>      </a:t>
              </a:r>
              <a:endParaRPr lang="ru-RU" sz="1100">
                <a:solidFill>
                  <a:srgbClr val="FFFF00"/>
                </a:solidFill>
                <a:effectLst/>
                <a:latin typeface="Calibri"/>
                <a:ea typeface="Times New Roman"/>
                <a:cs typeface="Times New Roman"/>
              </a:endParaRPr>
            </a:p>
          </p:txBody>
        </p:sp>
        <p:sp>
          <p:nvSpPr>
            <p:cNvPr id="53" name="Text Box 76"/>
            <p:cNvSpPr txBox="1">
              <a:spLocks noChangeArrowheads="1"/>
            </p:cNvSpPr>
            <p:nvPr/>
          </p:nvSpPr>
          <p:spPr bwMode="auto">
            <a:xfrm>
              <a:off x="6766" y="7034"/>
              <a:ext cx="393" cy="44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15000"/>
                </a:lnSpc>
                <a:spcAft>
                  <a:spcPts val="1000"/>
                </a:spcAft>
              </a:pPr>
              <a:r>
                <a:rPr lang="en-US" sz="1100">
                  <a:solidFill>
                    <a:srgbClr val="FFFF00"/>
                  </a:solidFill>
                  <a:effectLst/>
                  <a:latin typeface="Calibri"/>
                  <a:ea typeface="Times New Roman"/>
                  <a:cs typeface="Times New Roman"/>
                </a:rPr>
                <a:t>ψ</a:t>
              </a:r>
              <a:endParaRPr lang="ru-RU" sz="1100">
                <a:solidFill>
                  <a:srgbClr val="FFFF00"/>
                </a:solidFill>
                <a:effectLst/>
                <a:latin typeface="Calibri"/>
                <a:ea typeface="Times New Roman"/>
                <a:cs typeface="Times New Roman"/>
              </a:endParaRPr>
            </a:p>
          </p:txBody>
        </p:sp>
        <p:cxnSp>
          <p:nvCxnSpPr>
            <p:cNvPr id="54" name="Line 77"/>
            <p:cNvCxnSpPr>
              <a:cxnSpLocks noChangeShapeType="1"/>
            </p:cNvCxnSpPr>
            <p:nvPr/>
          </p:nvCxnSpPr>
          <p:spPr bwMode="auto">
            <a:xfrm flipV="1">
              <a:off x="7159" y="5621"/>
              <a:ext cx="0" cy="2832"/>
            </a:xfrm>
            <a:prstGeom prst="line">
              <a:avLst/>
            </a:prstGeom>
            <a:grpFill/>
            <a:ln w="158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55" name="Line 78"/>
            <p:cNvCxnSpPr>
              <a:cxnSpLocks noChangeShapeType="1"/>
            </p:cNvCxnSpPr>
            <p:nvPr/>
          </p:nvCxnSpPr>
          <p:spPr bwMode="auto">
            <a:xfrm>
              <a:off x="6856" y="7112"/>
              <a:ext cx="3770" cy="0"/>
            </a:xfrm>
            <a:prstGeom prst="line">
              <a:avLst/>
            </a:prstGeom>
            <a:grp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56" name="Freeform 79"/>
            <p:cNvSpPr>
              <a:spLocks/>
            </p:cNvSpPr>
            <p:nvPr/>
          </p:nvSpPr>
          <p:spPr bwMode="auto">
            <a:xfrm>
              <a:off x="7172" y="6217"/>
              <a:ext cx="3082" cy="1790"/>
            </a:xfrm>
            <a:custGeom>
              <a:avLst/>
              <a:gdLst>
                <a:gd name="T0" fmla="*/ 0 w 3240"/>
                <a:gd name="T1" fmla="*/ 1080 h 2160"/>
                <a:gd name="T2" fmla="*/ 540 w 3240"/>
                <a:gd name="T3" fmla="*/ 0 h 2160"/>
                <a:gd name="T4" fmla="*/ 1080 w 3240"/>
                <a:gd name="T5" fmla="*/ 1080 h 2160"/>
                <a:gd name="T6" fmla="*/ 1620 w 3240"/>
                <a:gd name="T7" fmla="*/ 2160 h 2160"/>
                <a:gd name="T8" fmla="*/ 2160 w 3240"/>
                <a:gd name="T9" fmla="*/ 1080 h 2160"/>
                <a:gd name="T10" fmla="*/ 2700 w 3240"/>
                <a:gd name="T11" fmla="*/ 0 h 2160"/>
                <a:gd name="T12" fmla="*/ 3240 w 3240"/>
                <a:gd name="T13" fmla="*/ 1080 h 2160"/>
              </a:gdLst>
              <a:ahLst/>
              <a:cxnLst>
                <a:cxn ang="0">
                  <a:pos x="T0" y="T1"/>
                </a:cxn>
                <a:cxn ang="0">
                  <a:pos x="T2" y="T3"/>
                </a:cxn>
                <a:cxn ang="0">
                  <a:pos x="T4" y="T5"/>
                </a:cxn>
                <a:cxn ang="0">
                  <a:pos x="T6" y="T7"/>
                </a:cxn>
                <a:cxn ang="0">
                  <a:pos x="T8" y="T9"/>
                </a:cxn>
                <a:cxn ang="0">
                  <a:pos x="T10" y="T11"/>
                </a:cxn>
                <a:cxn ang="0">
                  <a:pos x="T12" y="T13"/>
                </a:cxn>
              </a:cxnLst>
              <a:rect l="0" t="0" r="r" b="b"/>
              <a:pathLst>
                <a:path w="3240" h="2160">
                  <a:moveTo>
                    <a:pt x="0" y="1080"/>
                  </a:moveTo>
                  <a:cubicBezTo>
                    <a:pt x="180" y="540"/>
                    <a:pt x="360" y="0"/>
                    <a:pt x="540" y="0"/>
                  </a:cubicBezTo>
                  <a:cubicBezTo>
                    <a:pt x="720" y="0"/>
                    <a:pt x="900" y="720"/>
                    <a:pt x="1080" y="1080"/>
                  </a:cubicBezTo>
                  <a:cubicBezTo>
                    <a:pt x="1260" y="1440"/>
                    <a:pt x="1440" y="2160"/>
                    <a:pt x="1620" y="2160"/>
                  </a:cubicBezTo>
                  <a:cubicBezTo>
                    <a:pt x="1800" y="2160"/>
                    <a:pt x="1980" y="1440"/>
                    <a:pt x="2160" y="1080"/>
                  </a:cubicBezTo>
                  <a:cubicBezTo>
                    <a:pt x="2340" y="720"/>
                    <a:pt x="2520" y="0"/>
                    <a:pt x="2700" y="0"/>
                  </a:cubicBezTo>
                  <a:cubicBezTo>
                    <a:pt x="2880" y="0"/>
                    <a:pt x="3060" y="540"/>
                    <a:pt x="3240" y="1080"/>
                  </a:cubicBezTo>
                </a:path>
              </a:pathLst>
            </a:custGeom>
            <a:grpFill/>
            <a:ln w="15875">
              <a:solidFill>
                <a:srgbClr val="0000FF"/>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ru-RU">
                <a:solidFill>
                  <a:srgbClr val="FFFF00"/>
                </a:solidFill>
              </a:endParaRPr>
            </a:p>
          </p:txBody>
        </p:sp>
        <p:cxnSp>
          <p:nvCxnSpPr>
            <p:cNvPr id="57" name="Line 80"/>
            <p:cNvCxnSpPr>
              <a:cxnSpLocks noChangeShapeType="1"/>
            </p:cNvCxnSpPr>
            <p:nvPr/>
          </p:nvCxnSpPr>
          <p:spPr bwMode="auto">
            <a:xfrm>
              <a:off x="7392" y="6641"/>
              <a:ext cx="0" cy="449"/>
            </a:xfrm>
            <a:prstGeom prst="line">
              <a:avLst/>
            </a:prstGeom>
            <a:grp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58" name="Line 81"/>
            <p:cNvCxnSpPr>
              <a:cxnSpLocks noChangeShapeType="1"/>
            </p:cNvCxnSpPr>
            <p:nvPr/>
          </p:nvCxnSpPr>
          <p:spPr bwMode="auto">
            <a:xfrm>
              <a:off x="8457" y="6193"/>
              <a:ext cx="0" cy="894"/>
            </a:xfrm>
            <a:prstGeom prst="line">
              <a:avLst/>
            </a:prstGeom>
            <a:grp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59" name="Line 82"/>
            <p:cNvCxnSpPr>
              <a:cxnSpLocks noChangeShapeType="1"/>
            </p:cNvCxnSpPr>
            <p:nvPr/>
          </p:nvCxnSpPr>
          <p:spPr bwMode="auto">
            <a:xfrm>
              <a:off x="7633" y="6212"/>
              <a:ext cx="841" cy="0"/>
            </a:xfrm>
            <a:prstGeom prst="line">
              <a:avLst/>
            </a:prstGeom>
            <a:grpFill/>
            <a:ln w="9525">
              <a:solidFill>
                <a:srgbClr val="000000"/>
              </a:solidFill>
              <a:round/>
              <a:headEnd/>
              <a:tailEnd/>
            </a:ln>
            <a:extLst>
              <a:ext uri="{909E8E84-426E-40DD-AFC4-6F175D3DCCD1}">
                <a14:hiddenFill xmlns:a14="http://schemas.microsoft.com/office/drawing/2010/main">
                  <a:noFill/>
                </a14:hiddenFill>
              </a:ext>
            </a:extLst>
          </p:spPr>
        </p:cxnSp>
        <p:cxnSp>
          <p:nvCxnSpPr>
            <p:cNvPr id="60" name="Line 83"/>
            <p:cNvCxnSpPr>
              <a:cxnSpLocks noChangeShapeType="1"/>
            </p:cNvCxnSpPr>
            <p:nvPr/>
          </p:nvCxnSpPr>
          <p:spPr bwMode="auto">
            <a:xfrm>
              <a:off x="9227" y="7069"/>
              <a:ext cx="0" cy="935"/>
            </a:xfrm>
            <a:prstGeom prst="line">
              <a:avLst/>
            </a:prstGeom>
            <a:grpFill/>
            <a:ln w="9525">
              <a:solidFill>
                <a:srgbClr val="000000"/>
              </a:solidFill>
              <a:round/>
              <a:headEnd/>
              <a:tailEnd/>
            </a:ln>
            <a:extLst>
              <a:ext uri="{909E8E84-426E-40DD-AFC4-6F175D3DCCD1}">
                <a14:hiddenFill xmlns:a14="http://schemas.microsoft.com/office/drawing/2010/main">
                  <a:noFill/>
                </a14:hiddenFill>
              </a:ext>
            </a:extLst>
          </p:spPr>
        </p:cxnSp>
        <p:cxnSp>
          <p:nvCxnSpPr>
            <p:cNvPr id="61" name="Line 84"/>
            <p:cNvCxnSpPr>
              <a:cxnSpLocks noChangeShapeType="1"/>
            </p:cNvCxnSpPr>
            <p:nvPr/>
          </p:nvCxnSpPr>
          <p:spPr bwMode="auto">
            <a:xfrm>
              <a:off x="7252" y="7790"/>
              <a:ext cx="1919" cy="0"/>
            </a:xfrm>
            <a:prstGeom prst="line">
              <a:avLst/>
            </a:prstGeom>
            <a:grp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cxnSp>
        <p:sp>
          <p:nvSpPr>
            <p:cNvPr id="62" name="Freeform 85"/>
            <p:cNvSpPr>
              <a:spLocks/>
            </p:cNvSpPr>
            <p:nvPr/>
          </p:nvSpPr>
          <p:spPr bwMode="auto">
            <a:xfrm>
              <a:off x="6856" y="6192"/>
              <a:ext cx="3082" cy="1790"/>
            </a:xfrm>
            <a:custGeom>
              <a:avLst/>
              <a:gdLst>
                <a:gd name="T0" fmla="*/ 0 w 3240"/>
                <a:gd name="T1" fmla="*/ 1080 h 2160"/>
                <a:gd name="T2" fmla="*/ 540 w 3240"/>
                <a:gd name="T3" fmla="*/ 0 h 2160"/>
                <a:gd name="T4" fmla="*/ 1080 w 3240"/>
                <a:gd name="T5" fmla="*/ 1080 h 2160"/>
                <a:gd name="T6" fmla="*/ 1620 w 3240"/>
                <a:gd name="T7" fmla="*/ 2160 h 2160"/>
                <a:gd name="T8" fmla="*/ 2160 w 3240"/>
                <a:gd name="T9" fmla="*/ 1080 h 2160"/>
                <a:gd name="T10" fmla="*/ 2700 w 3240"/>
                <a:gd name="T11" fmla="*/ 0 h 2160"/>
                <a:gd name="T12" fmla="*/ 3240 w 3240"/>
                <a:gd name="T13" fmla="*/ 1080 h 2160"/>
              </a:gdLst>
              <a:ahLst/>
              <a:cxnLst>
                <a:cxn ang="0">
                  <a:pos x="T0" y="T1"/>
                </a:cxn>
                <a:cxn ang="0">
                  <a:pos x="T2" y="T3"/>
                </a:cxn>
                <a:cxn ang="0">
                  <a:pos x="T4" y="T5"/>
                </a:cxn>
                <a:cxn ang="0">
                  <a:pos x="T6" y="T7"/>
                </a:cxn>
                <a:cxn ang="0">
                  <a:pos x="T8" y="T9"/>
                </a:cxn>
                <a:cxn ang="0">
                  <a:pos x="T10" y="T11"/>
                </a:cxn>
                <a:cxn ang="0">
                  <a:pos x="T12" y="T13"/>
                </a:cxn>
              </a:cxnLst>
              <a:rect l="0" t="0" r="r" b="b"/>
              <a:pathLst>
                <a:path w="3240" h="2160">
                  <a:moveTo>
                    <a:pt x="0" y="1080"/>
                  </a:moveTo>
                  <a:cubicBezTo>
                    <a:pt x="180" y="540"/>
                    <a:pt x="360" y="0"/>
                    <a:pt x="540" y="0"/>
                  </a:cubicBezTo>
                  <a:cubicBezTo>
                    <a:pt x="720" y="0"/>
                    <a:pt x="900" y="720"/>
                    <a:pt x="1080" y="1080"/>
                  </a:cubicBezTo>
                  <a:cubicBezTo>
                    <a:pt x="1260" y="1440"/>
                    <a:pt x="1440" y="2160"/>
                    <a:pt x="1620" y="2160"/>
                  </a:cubicBezTo>
                  <a:cubicBezTo>
                    <a:pt x="1800" y="2160"/>
                    <a:pt x="1980" y="1440"/>
                    <a:pt x="2160" y="1080"/>
                  </a:cubicBezTo>
                  <a:cubicBezTo>
                    <a:pt x="2340" y="720"/>
                    <a:pt x="2520" y="0"/>
                    <a:pt x="2700" y="0"/>
                  </a:cubicBezTo>
                  <a:cubicBezTo>
                    <a:pt x="2880" y="0"/>
                    <a:pt x="3060" y="540"/>
                    <a:pt x="3240" y="1080"/>
                  </a:cubicBezTo>
                </a:path>
              </a:pathLst>
            </a:custGeom>
            <a:grpFill/>
            <a:ln w="15875">
              <a:solidFill>
                <a:srgbClr val="0000FF"/>
              </a:solidFill>
              <a:prstDash val="dash"/>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ru-RU">
                <a:solidFill>
                  <a:srgbClr val="FFFF00"/>
                </a:solidFill>
              </a:endParaRPr>
            </a:p>
          </p:txBody>
        </p:sp>
        <p:cxnSp>
          <p:nvCxnSpPr>
            <p:cNvPr id="63" name="Line 86"/>
            <p:cNvCxnSpPr>
              <a:cxnSpLocks noChangeShapeType="1"/>
            </p:cNvCxnSpPr>
            <p:nvPr/>
          </p:nvCxnSpPr>
          <p:spPr bwMode="auto">
            <a:xfrm>
              <a:off x="6856" y="7095"/>
              <a:ext cx="0" cy="476"/>
            </a:xfrm>
            <a:prstGeom prst="line">
              <a:avLst/>
            </a:prstGeom>
            <a:grpFill/>
            <a:ln w="9525">
              <a:solidFill>
                <a:srgbClr val="000000"/>
              </a:solidFill>
              <a:round/>
              <a:headEnd/>
              <a:tailEnd/>
            </a:ln>
            <a:extLst>
              <a:ext uri="{909E8E84-426E-40DD-AFC4-6F175D3DCCD1}">
                <a14:hiddenFill xmlns:a14="http://schemas.microsoft.com/office/drawing/2010/main">
                  <a:noFill/>
                </a14:hiddenFill>
              </a:ext>
            </a:extLst>
          </p:spPr>
        </p:cxnSp>
        <p:cxnSp>
          <p:nvCxnSpPr>
            <p:cNvPr id="64" name="Line 87"/>
            <p:cNvCxnSpPr>
              <a:cxnSpLocks noChangeShapeType="1"/>
            </p:cNvCxnSpPr>
            <p:nvPr/>
          </p:nvCxnSpPr>
          <p:spPr bwMode="auto">
            <a:xfrm>
              <a:off x="6871" y="7452"/>
              <a:ext cx="270" cy="0"/>
            </a:xfrm>
            <a:prstGeom prst="line">
              <a:avLst/>
            </a:prstGeom>
            <a:grp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65" name="Line 88"/>
            <p:cNvCxnSpPr>
              <a:cxnSpLocks noChangeShapeType="1"/>
            </p:cNvCxnSpPr>
            <p:nvPr/>
          </p:nvCxnSpPr>
          <p:spPr bwMode="auto">
            <a:xfrm>
              <a:off x="7396" y="7092"/>
              <a:ext cx="0" cy="476"/>
            </a:xfrm>
            <a:prstGeom prst="line">
              <a:avLst/>
            </a:prstGeom>
            <a:grpFill/>
            <a:ln w="9525">
              <a:solidFill>
                <a:srgbClr val="000000"/>
              </a:solidFill>
              <a:round/>
              <a:headEnd/>
              <a:tailEnd/>
            </a:ln>
            <a:extLst>
              <a:ext uri="{909E8E84-426E-40DD-AFC4-6F175D3DCCD1}">
                <a14:hiddenFill xmlns:a14="http://schemas.microsoft.com/office/drawing/2010/main">
                  <a:noFill/>
                </a14:hiddenFill>
              </a:ext>
            </a:extLst>
          </p:spPr>
        </p:cxnSp>
        <p:cxnSp>
          <p:nvCxnSpPr>
            <p:cNvPr id="66" name="Line 89"/>
            <p:cNvCxnSpPr>
              <a:cxnSpLocks noChangeShapeType="1"/>
            </p:cNvCxnSpPr>
            <p:nvPr/>
          </p:nvCxnSpPr>
          <p:spPr bwMode="auto">
            <a:xfrm>
              <a:off x="7141" y="7452"/>
              <a:ext cx="270" cy="0"/>
            </a:xfrm>
            <a:prstGeom prst="line">
              <a:avLst/>
            </a:prstGeom>
            <a:grp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cxnSp>
        <p:sp>
          <p:nvSpPr>
            <p:cNvPr id="67" name="Oval 90"/>
            <p:cNvSpPr>
              <a:spLocks noChangeArrowheads="1"/>
            </p:cNvSpPr>
            <p:nvPr/>
          </p:nvSpPr>
          <p:spPr bwMode="auto">
            <a:xfrm>
              <a:off x="7351" y="6542"/>
              <a:ext cx="90" cy="85"/>
            </a:xfrm>
            <a:prstGeom prst="ellipse">
              <a:avLst/>
            </a:prstGeom>
            <a:grpFill/>
            <a:ln w="9525">
              <a:solidFill>
                <a:srgbClr val="000000"/>
              </a:solidFill>
              <a:round/>
              <a:headEnd/>
              <a:tailEnd/>
            </a:ln>
          </p:spPr>
          <p:txBody>
            <a:bodyPr rot="0" vert="horz" wrap="square" lIns="91440" tIns="45720" rIns="91440" bIns="45720" anchor="t" anchorCtr="0" upright="1">
              <a:noAutofit/>
            </a:bodyPr>
            <a:lstStyle/>
            <a:p>
              <a:endParaRPr lang="ru-RU">
                <a:solidFill>
                  <a:srgbClr val="FFFF00"/>
                </a:solidFill>
              </a:endParaRPr>
            </a:p>
          </p:txBody>
        </p:sp>
        <p:sp>
          <p:nvSpPr>
            <p:cNvPr id="68" name="Text Box 91"/>
            <p:cNvSpPr txBox="1">
              <a:spLocks noChangeArrowheads="1"/>
            </p:cNvSpPr>
            <p:nvPr/>
          </p:nvSpPr>
          <p:spPr bwMode="auto">
            <a:xfrm>
              <a:off x="2266" y="8712"/>
              <a:ext cx="8550" cy="702"/>
            </a:xfrm>
            <a:prstGeom prst="rect">
              <a:avLst/>
            </a:prstGeom>
            <a:gr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ctr">
                <a:lnSpc>
                  <a:spcPct val="115000"/>
                </a:lnSpc>
                <a:spcAft>
                  <a:spcPts val="1000"/>
                </a:spcAft>
              </a:pPr>
              <a:r>
                <a:rPr lang="en-GB" sz="1100">
                  <a:solidFill>
                    <a:srgbClr val="FFFF00"/>
                  </a:solidFill>
                  <a:effectLst/>
                  <a:latin typeface="Calibri"/>
                  <a:ea typeface="Times New Roman"/>
                  <a:cs typeface="Times New Roman"/>
                </a:rPr>
                <a:t>4.</a:t>
              </a:r>
              <a:r>
                <a:rPr lang="uz-Cyrl-UZ" sz="1100">
                  <a:solidFill>
                    <a:srgbClr val="FFFF00"/>
                  </a:solidFill>
                  <a:effectLst/>
                  <a:latin typeface="Calibri"/>
                  <a:ea typeface="Times New Roman"/>
                  <a:cs typeface="Times New Roman"/>
                </a:rPr>
                <a:t>3</a:t>
              </a:r>
              <a:r>
                <a:rPr lang="en-GB" sz="1100">
                  <a:solidFill>
                    <a:srgbClr val="FFFF00"/>
                  </a:solidFill>
                  <a:effectLst/>
                  <a:latin typeface="Calibri"/>
                  <a:ea typeface="Times New Roman"/>
                  <a:cs typeface="Times New Roman"/>
                </a:rPr>
                <a:t>-</a:t>
              </a:r>
              <a:r>
                <a:rPr lang="en-US" sz="1100">
                  <a:solidFill>
                    <a:srgbClr val="FFFF00"/>
                  </a:solidFill>
                  <a:effectLst/>
                  <a:latin typeface="Calibri"/>
                  <a:ea typeface="Times New Roman"/>
                  <a:cs typeface="Times New Roman"/>
                </a:rPr>
                <a:t>rasm</a:t>
              </a:r>
              <a:r>
                <a:rPr lang="en-GB" sz="1100">
                  <a:solidFill>
                    <a:srgbClr val="FFFF00"/>
                  </a:solidFill>
                  <a:effectLst/>
                  <a:latin typeface="Calibri"/>
                  <a:ea typeface="Times New Roman"/>
                  <a:cs typeface="Times New Roman"/>
                </a:rPr>
                <a:t>. </a:t>
              </a:r>
              <a:r>
                <a:rPr lang="en-US" sz="1100">
                  <a:solidFill>
                    <a:srgbClr val="FFFF00"/>
                  </a:solidFill>
                  <a:effectLst/>
                  <a:latin typeface="Calibri"/>
                  <a:ea typeface="Times New Roman"/>
                  <a:cs typeface="Times New Roman"/>
                </a:rPr>
                <a:t>Sinusoidal EYUK hosil qiluvchi oddiy generatorning ishlash sxemasi </a:t>
              </a:r>
              <a:r>
                <a:rPr lang="en-GB" sz="1100">
                  <a:solidFill>
                    <a:srgbClr val="FFFF00"/>
                  </a:solidFill>
                  <a:effectLst/>
                  <a:latin typeface="Calibri"/>
                  <a:ea typeface="Times New Roman"/>
                  <a:cs typeface="Times New Roman"/>
                </a:rPr>
                <a:t>(</a:t>
              </a:r>
              <a:r>
                <a:rPr lang="en-US" sz="1100">
                  <a:solidFill>
                    <a:srgbClr val="FFFF00"/>
                  </a:solidFill>
                  <a:effectLst/>
                  <a:latin typeface="Calibri"/>
                  <a:ea typeface="Times New Roman"/>
                  <a:cs typeface="Times New Roman"/>
                </a:rPr>
                <a:t>a</a:t>
              </a:r>
              <a:r>
                <a:rPr lang="en-GB" sz="1100">
                  <a:solidFill>
                    <a:srgbClr val="FFFF00"/>
                  </a:solidFill>
                  <a:effectLst/>
                  <a:latin typeface="Calibri"/>
                  <a:ea typeface="Times New Roman"/>
                  <a:cs typeface="Times New Roman"/>
                </a:rPr>
                <a:t>) </a:t>
              </a:r>
              <a:r>
                <a:rPr lang="en-US" sz="1100">
                  <a:solidFill>
                    <a:srgbClr val="FFFF00"/>
                  </a:solidFill>
                  <a:effectLst/>
                  <a:latin typeface="Calibri"/>
                  <a:ea typeface="Times New Roman"/>
                  <a:cs typeface="Times New Roman"/>
                </a:rPr>
                <a:t>va vaqt diagrammasi </a:t>
              </a:r>
              <a:r>
                <a:rPr lang="en-GB" sz="1100">
                  <a:solidFill>
                    <a:srgbClr val="FFFF00"/>
                  </a:solidFill>
                  <a:effectLst/>
                  <a:latin typeface="Calibri"/>
                  <a:ea typeface="Times New Roman"/>
                  <a:cs typeface="Times New Roman"/>
                </a:rPr>
                <a:t>(</a:t>
              </a:r>
              <a:r>
                <a:rPr lang="en-US" sz="1100">
                  <a:solidFill>
                    <a:srgbClr val="FFFF00"/>
                  </a:solidFill>
                  <a:effectLst/>
                  <a:latin typeface="Calibri"/>
                  <a:ea typeface="Times New Roman"/>
                  <a:cs typeface="Times New Roman"/>
                </a:rPr>
                <a:t>b</a:t>
              </a:r>
              <a:r>
                <a:rPr lang="en-GB" sz="1100">
                  <a:solidFill>
                    <a:srgbClr val="FFFF00"/>
                  </a:solidFill>
                  <a:effectLst/>
                  <a:latin typeface="Calibri"/>
                  <a:ea typeface="Times New Roman"/>
                  <a:cs typeface="Times New Roman"/>
                </a:rPr>
                <a:t>)</a:t>
              </a:r>
              <a:endParaRPr lang="ru-RU" sz="1100">
                <a:solidFill>
                  <a:srgbClr val="FFFF00"/>
                </a:solidFill>
                <a:effectLst/>
                <a:latin typeface="Calibri"/>
                <a:ea typeface="Times New Roman"/>
                <a:cs typeface="Times New Roman"/>
              </a:endParaRPr>
            </a:p>
          </p:txBody>
        </p:sp>
      </p:grpSp>
    </p:spTree>
    <p:extLst>
      <p:ext uri="{BB962C8B-B14F-4D97-AF65-F5344CB8AC3E}">
        <p14:creationId xmlns:p14="http://schemas.microsoft.com/office/powerpoint/2010/main" val="10125233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p:nvPr/>
        </p:nvPicPr>
        <p:blipFill>
          <a:blip r:embed="rId2"/>
          <a:srcRect l="4057" r="18854" b="65968"/>
          <a:stretch>
            <a:fillRect/>
          </a:stretch>
        </p:blipFill>
        <p:spPr bwMode="auto">
          <a:xfrm>
            <a:off x="472965" y="800100"/>
            <a:ext cx="4892565" cy="4607472"/>
          </a:xfrm>
          <a:prstGeom prst="rect">
            <a:avLst/>
          </a:prstGeom>
          <a:noFill/>
          <a:ln w="9525">
            <a:noFill/>
            <a:miter lim="800000"/>
            <a:headEnd/>
            <a:tailEnd/>
          </a:ln>
        </p:spPr>
      </p:pic>
      <p:pic>
        <p:nvPicPr>
          <p:cNvPr id="7" name="Рисунок 6"/>
          <p:cNvPicPr/>
          <p:nvPr/>
        </p:nvPicPr>
        <p:blipFill>
          <a:blip r:embed="rId2"/>
          <a:srcRect l="4062" t="34074" r="19084" b="12682"/>
          <a:stretch>
            <a:fillRect/>
          </a:stretch>
        </p:blipFill>
        <p:spPr bwMode="auto">
          <a:xfrm>
            <a:off x="6629400" y="800100"/>
            <a:ext cx="4359164" cy="4607472"/>
          </a:xfrm>
          <a:prstGeom prst="rect">
            <a:avLst/>
          </a:prstGeom>
          <a:noFill/>
          <a:ln w="9525">
            <a:noFill/>
            <a:miter lim="800000"/>
            <a:headEnd/>
            <a:tailEnd/>
          </a:ln>
        </p:spPr>
      </p:pic>
      <p:sp>
        <p:nvSpPr>
          <p:cNvPr id="3" name="Прямоугольник 2"/>
          <p:cNvSpPr/>
          <p:nvPr/>
        </p:nvSpPr>
        <p:spPr>
          <a:xfrm>
            <a:off x="472965" y="5581022"/>
            <a:ext cx="10909737" cy="461665"/>
          </a:xfrm>
          <a:prstGeom prst="rect">
            <a:avLst/>
          </a:prstGeom>
        </p:spPr>
        <p:txBody>
          <a:bodyPr wrap="square">
            <a:spAutoFit/>
          </a:bodyPr>
          <a:lstStyle/>
          <a:p>
            <a:pPr algn="ctr"/>
            <a:r>
              <a:rPr lang="uz-Cyrl-UZ" sz="2400" dirty="0"/>
              <a:t>O’zgaruvchan tok gеnеratorida </a:t>
            </a:r>
            <a:r>
              <a:rPr lang="uz-Cyrl-UZ" sz="2400" dirty="0" smtClean="0"/>
              <a:t>sinusoidal </a:t>
            </a:r>
            <a:r>
              <a:rPr lang="uz-Cyrl-UZ" sz="2400" dirty="0"/>
              <a:t>kuchlanish hosil bo’lishi jarayoni</a:t>
            </a:r>
            <a:endParaRPr lang="ru-RU" sz="2400" dirty="0"/>
          </a:p>
        </p:txBody>
      </p:sp>
    </p:spTree>
    <p:extLst>
      <p:ext uri="{BB962C8B-B14F-4D97-AF65-F5344CB8AC3E}">
        <p14:creationId xmlns:p14="http://schemas.microsoft.com/office/powerpoint/2010/main" val="31907741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961114" y="363321"/>
            <a:ext cx="8596668" cy="472252"/>
          </a:xfrm>
        </p:spPr>
        <p:txBody>
          <a:bodyPr>
            <a:normAutofit fontScale="85000" lnSpcReduction="10000"/>
          </a:bodyPr>
          <a:lstStyle/>
          <a:p>
            <a:pPr marL="0" indent="0">
              <a:buNone/>
            </a:pPr>
            <a:r>
              <a:rPr lang="uz-Cyrl-UZ" sz="2400" b="1" dirty="0"/>
              <a:t>Sinusodal EYUK kuchlanishlar va toklarni </a:t>
            </a:r>
            <a:r>
              <a:rPr lang="uz-Cyrl-UZ" sz="2400" b="1" dirty="0" smtClean="0"/>
              <a:t>vеktor</a:t>
            </a:r>
            <a:r>
              <a:rPr lang="en-US" sz="2400" b="1" dirty="0" smtClean="0"/>
              <a:t> </a:t>
            </a:r>
            <a:r>
              <a:rPr lang="uz-Cyrl-UZ" sz="2400" b="1" dirty="0" smtClean="0"/>
              <a:t>ko’rinishda </a:t>
            </a:r>
            <a:r>
              <a:rPr lang="uz-Cyrl-UZ" sz="2400" b="1" dirty="0"/>
              <a:t>ifodalash</a:t>
            </a:r>
            <a:endParaRPr lang="ru-RU" dirty="0"/>
          </a:p>
          <a:p>
            <a:pPr marL="0" indent="0">
              <a:buNone/>
            </a:pPr>
            <a:endParaRPr lang="ru-RU" dirty="0"/>
          </a:p>
        </p:txBody>
      </p:sp>
      <p:grpSp>
        <p:nvGrpSpPr>
          <p:cNvPr id="5" name="Группа 4"/>
          <p:cNvGrpSpPr>
            <a:grpSpLocks/>
          </p:cNvGrpSpPr>
          <p:nvPr/>
        </p:nvGrpSpPr>
        <p:grpSpPr bwMode="auto">
          <a:xfrm>
            <a:off x="660474" y="1277007"/>
            <a:ext cx="10343857" cy="4997669"/>
            <a:chOff x="987" y="8384"/>
            <a:chExt cx="10332" cy="4990"/>
          </a:xfrm>
          <a:solidFill>
            <a:schemeClr val="bg2"/>
          </a:solidFill>
        </p:grpSpPr>
        <p:sp>
          <p:nvSpPr>
            <p:cNvPr id="7" name="Text Box 292"/>
            <p:cNvSpPr txBox="1">
              <a:spLocks noChangeAspect="1" noChangeArrowheads="1"/>
            </p:cNvSpPr>
            <p:nvPr/>
          </p:nvSpPr>
          <p:spPr bwMode="auto">
            <a:xfrm>
              <a:off x="4584" y="9374"/>
              <a:ext cx="360" cy="36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15000"/>
                </a:lnSpc>
                <a:spcAft>
                  <a:spcPts val="1000"/>
                </a:spcAft>
              </a:pPr>
              <a:r>
                <a:rPr lang="en-US" sz="1100">
                  <a:effectLst/>
                  <a:latin typeface="Calibri"/>
                  <a:ea typeface="Times New Roman"/>
                  <a:cs typeface="Times New Roman"/>
                </a:rPr>
                <a:t>ω</a:t>
              </a:r>
              <a:endParaRPr lang="ru-RU" sz="1100">
                <a:effectLst/>
                <a:latin typeface="Calibri"/>
                <a:ea typeface="Times New Roman"/>
                <a:cs typeface="Times New Roman"/>
              </a:endParaRPr>
            </a:p>
          </p:txBody>
        </p:sp>
        <p:sp>
          <p:nvSpPr>
            <p:cNvPr id="8" name="Text Box 293"/>
            <p:cNvSpPr txBox="1">
              <a:spLocks noChangeAspect="1" noChangeArrowheads="1"/>
            </p:cNvSpPr>
            <p:nvPr/>
          </p:nvSpPr>
          <p:spPr bwMode="auto">
            <a:xfrm>
              <a:off x="3984" y="9539"/>
              <a:ext cx="360" cy="36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15000"/>
                </a:lnSpc>
                <a:spcAft>
                  <a:spcPts val="1000"/>
                </a:spcAft>
              </a:pPr>
              <a:r>
                <a:rPr lang="en-US" sz="1100">
                  <a:effectLst/>
                  <a:latin typeface="Calibri"/>
                  <a:ea typeface="Times New Roman"/>
                  <a:cs typeface="Times New Roman"/>
                </a:rPr>
                <a:t>A</a:t>
              </a:r>
              <a:endParaRPr lang="ru-RU" sz="1100">
                <a:effectLst/>
                <a:latin typeface="Calibri"/>
                <a:ea typeface="Times New Roman"/>
                <a:cs typeface="Times New Roman"/>
              </a:endParaRPr>
            </a:p>
          </p:txBody>
        </p:sp>
        <p:sp>
          <p:nvSpPr>
            <p:cNvPr id="9" name="Text Box 294"/>
            <p:cNvSpPr txBox="1">
              <a:spLocks noChangeAspect="1" noChangeArrowheads="1"/>
            </p:cNvSpPr>
            <p:nvPr/>
          </p:nvSpPr>
          <p:spPr bwMode="auto">
            <a:xfrm>
              <a:off x="3564" y="9089"/>
              <a:ext cx="360" cy="36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15000"/>
                </a:lnSpc>
                <a:spcAft>
                  <a:spcPts val="1000"/>
                </a:spcAft>
              </a:pPr>
              <a:r>
                <a:rPr lang="en-US" sz="1100">
                  <a:effectLst/>
                  <a:latin typeface="Calibri"/>
                  <a:ea typeface="Times New Roman"/>
                  <a:cs typeface="Times New Roman"/>
                </a:rPr>
                <a:t>A</a:t>
              </a:r>
              <a:endParaRPr lang="ru-RU" sz="1100">
                <a:effectLst/>
                <a:latin typeface="Calibri"/>
                <a:ea typeface="Times New Roman"/>
                <a:cs typeface="Times New Roman"/>
              </a:endParaRPr>
            </a:p>
          </p:txBody>
        </p:sp>
        <p:sp>
          <p:nvSpPr>
            <p:cNvPr id="10" name="Text Box 295"/>
            <p:cNvSpPr txBox="1">
              <a:spLocks noChangeAspect="1" noChangeArrowheads="1"/>
            </p:cNvSpPr>
            <p:nvPr/>
          </p:nvSpPr>
          <p:spPr bwMode="auto">
            <a:xfrm>
              <a:off x="7074" y="11189"/>
              <a:ext cx="630" cy="5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15000"/>
                </a:lnSpc>
                <a:spcAft>
                  <a:spcPts val="1000"/>
                </a:spcAft>
              </a:pPr>
              <a:r>
                <a:rPr lang="en-US" sz="1100">
                  <a:effectLst/>
                  <a:latin typeface="Calibri"/>
                  <a:ea typeface="Times New Roman"/>
                  <a:cs typeface="Times New Roman"/>
                </a:rPr>
                <a:t>ωT</a:t>
              </a:r>
              <a:endParaRPr lang="ru-RU" sz="1100">
                <a:effectLst/>
                <a:latin typeface="Calibri"/>
                <a:ea typeface="Times New Roman"/>
                <a:cs typeface="Times New Roman"/>
              </a:endParaRPr>
            </a:p>
          </p:txBody>
        </p:sp>
        <p:sp>
          <p:nvSpPr>
            <p:cNvPr id="11" name="Text Box 296"/>
            <p:cNvSpPr txBox="1">
              <a:spLocks noChangeAspect="1" noChangeArrowheads="1"/>
            </p:cNvSpPr>
            <p:nvPr/>
          </p:nvSpPr>
          <p:spPr bwMode="auto">
            <a:xfrm>
              <a:off x="6684" y="10454"/>
              <a:ext cx="630" cy="450"/>
            </a:xfrm>
            <a:prstGeom prst="rect">
              <a:avLst/>
            </a:prstGeom>
            <a:gr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15000"/>
                </a:lnSpc>
                <a:spcAft>
                  <a:spcPts val="1000"/>
                </a:spcAft>
              </a:pPr>
              <a:r>
                <a:rPr lang="en-US" sz="1100">
                  <a:effectLst/>
                  <a:latin typeface="Calibri"/>
                  <a:ea typeface="Times New Roman"/>
                  <a:cs typeface="Times New Roman"/>
                </a:rPr>
                <a:t>ωt</a:t>
              </a:r>
              <a:r>
                <a:rPr lang="en-US" sz="1100" baseline="-25000">
                  <a:effectLst/>
                  <a:latin typeface="Calibri"/>
                  <a:ea typeface="Times New Roman"/>
                  <a:cs typeface="Times New Roman"/>
                </a:rPr>
                <a:t>2</a:t>
              </a:r>
              <a:endParaRPr lang="ru-RU" sz="1100">
                <a:effectLst/>
                <a:latin typeface="Calibri"/>
                <a:ea typeface="Times New Roman"/>
                <a:cs typeface="Times New Roman"/>
              </a:endParaRPr>
            </a:p>
          </p:txBody>
        </p:sp>
        <p:sp>
          <p:nvSpPr>
            <p:cNvPr id="12" name="Text Box 297"/>
            <p:cNvSpPr txBox="1">
              <a:spLocks noChangeAspect="1" noChangeArrowheads="1"/>
            </p:cNvSpPr>
            <p:nvPr/>
          </p:nvSpPr>
          <p:spPr bwMode="auto">
            <a:xfrm>
              <a:off x="6204" y="10064"/>
              <a:ext cx="630" cy="615"/>
            </a:xfrm>
            <a:prstGeom prst="rect">
              <a:avLst/>
            </a:prstGeom>
            <a:gr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15000"/>
                </a:lnSpc>
                <a:spcAft>
                  <a:spcPts val="1000"/>
                </a:spcAft>
              </a:pPr>
              <a:r>
                <a:rPr lang="en-US" sz="1100">
                  <a:effectLst/>
                  <a:latin typeface="Calibri"/>
                  <a:ea typeface="Times New Roman"/>
                  <a:cs typeface="Times New Roman"/>
                </a:rPr>
                <a:t>ωt</a:t>
              </a:r>
              <a:r>
                <a:rPr lang="en-US" sz="1100" baseline="-25000">
                  <a:effectLst/>
                  <a:latin typeface="Calibri"/>
                  <a:ea typeface="Times New Roman"/>
                  <a:cs typeface="Times New Roman"/>
                </a:rPr>
                <a:t>1</a:t>
              </a:r>
              <a:endParaRPr lang="ru-RU" sz="1100">
                <a:effectLst/>
                <a:latin typeface="Calibri"/>
                <a:ea typeface="Times New Roman"/>
                <a:cs typeface="Times New Roman"/>
              </a:endParaRPr>
            </a:p>
          </p:txBody>
        </p:sp>
        <p:sp>
          <p:nvSpPr>
            <p:cNvPr id="13" name="Text Box 298"/>
            <p:cNvSpPr txBox="1">
              <a:spLocks noChangeAspect="1" noChangeArrowheads="1"/>
            </p:cNvSpPr>
            <p:nvPr/>
          </p:nvSpPr>
          <p:spPr bwMode="auto">
            <a:xfrm>
              <a:off x="4374" y="10544"/>
              <a:ext cx="360" cy="36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15000"/>
                </a:lnSpc>
                <a:spcAft>
                  <a:spcPts val="1000"/>
                </a:spcAft>
              </a:pPr>
              <a:r>
                <a:rPr lang="en-US" sz="1100">
                  <a:effectLst/>
                  <a:latin typeface="Calibri"/>
                  <a:ea typeface="Times New Roman"/>
                  <a:cs typeface="Times New Roman"/>
                </a:rPr>
                <a:t>X</a:t>
              </a:r>
              <a:endParaRPr lang="ru-RU" sz="1100">
                <a:effectLst/>
                <a:latin typeface="Calibri"/>
                <a:ea typeface="Times New Roman"/>
                <a:cs typeface="Times New Roman"/>
              </a:endParaRPr>
            </a:p>
          </p:txBody>
        </p:sp>
        <p:sp>
          <p:nvSpPr>
            <p:cNvPr id="14" name="Text Box 299"/>
            <p:cNvSpPr txBox="1">
              <a:spLocks noChangeAspect="1" noChangeArrowheads="1"/>
            </p:cNvSpPr>
            <p:nvPr/>
          </p:nvSpPr>
          <p:spPr bwMode="auto">
            <a:xfrm>
              <a:off x="2574" y="8384"/>
              <a:ext cx="360" cy="54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15000"/>
                </a:lnSpc>
                <a:spcAft>
                  <a:spcPts val="1000"/>
                </a:spcAft>
              </a:pPr>
              <a:r>
                <a:rPr lang="en-US" sz="1100">
                  <a:effectLst/>
                  <a:latin typeface="Calibri"/>
                  <a:ea typeface="Times New Roman"/>
                  <a:cs typeface="Times New Roman"/>
                </a:rPr>
                <a:t>Y</a:t>
              </a:r>
              <a:endParaRPr lang="ru-RU" sz="1100">
                <a:effectLst/>
                <a:latin typeface="Calibri"/>
                <a:ea typeface="Times New Roman"/>
                <a:cs typeface="Times New Roman"/>
              </a:endParaRPr>
            </a:p>
          </p:txBody>
        </p:sp>
        <p:sp>
          <p:nvSpPr>
            <p:cNvPr id="15" name="Text Box 300"/>
            <p:cNvSpPr txBox="1">
              <a:spLocks noChangeAspect="1" noChangeArrowheads="1"/>
            </p:cNvSpPr>
            <p:nvPr/>
          </p:nvSpPr>
          <p:spPr bwMode="auto">
            <a:xfrm>
              <a:off x="2574" y="8744"/>
              <a:ext cx="360" cy="36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15000"/>
                </a:lnSpc>
                <a:spcAft>
                  <a:spcPts val="1000"/>
                </a:spcAft>
              </a:pPr>
              <a:r>
                <a:rPr lang="en-US" sz="1100">
                  <a:effectLst/>
                  <a:latin typeface="Calibri"/>
                  <a:ea typeface="Times New Roman"/>
                  <a:cs typeface="Times New Roman"/>
                </a:rPr>
                <a:t>A</a:t>
              </a:r>
              <a:endParaRPr lang="ru-RU" sz="1100">
                <a:effectLst/>
                <a:latin typeface="Calibri"/>
                <a:ea typeface="Times New Roman"/>
                <a:cs typeface="Times New Roman"/>
              </a:endParaRPr>
            </a:p>
          </p:txBody>
        </p:sp>
        <p:sp>
          <p:nvSpPr>
            <p:cNvPr id="16" name="Text Box 301"/>
            <p:cNvSpPr txBox="1">
              <a:spLocks noChangeAspect="1" noChangeArrowheads="1"/>
            </p:cNvSpPr>
            <p:nvPr/>
          </p:nvSpPr>
          <p:spPr bwMode="auto">
            <a:xfrm>
              <a:off x="5859" y="11084"/>
              <a:ext cx="810" cy="59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15000"/>
                </a:lnSpc>
                <a:spcAft>
                  <a:spcPts val="1000"/>
                </a:spcAft>
              </a:pPr>
              <a:r>
                <a:rPr lang="en-US" sz="1100">
                  <a:effectLst/>
                  <a:latin typeface="Calibri"/>
                  <a:ea typeface="Times New Roman"/>
                  <a:cs typeface="Times New Roman"/>
                </a:rPr>
                <a:t>Ψ</a:t>
              </a:r>
              <a:r>
                <a:rPr lang="en-US" sz="1100" baseline="-25000">
                  <a:effectLst/>
                  <a:latin typeface="Calibri"/>
                  <a:ea typeface="Times New Roman"/>
                  <a:cs typeface="Times New Roman"/>
                </a:rPr>
                <a:t>e</a:t>
              </a:r>
              <a:endParaRPr lang="ru-RU" sz="1100">
                <a:effectLst/>
                <a:latin typeface="Calibri"/>
                <a:ea typeface="Times New Roman"/>
                <a:cs typeface="Times New Roman"/>
              </a:endParaRPr>
            </a:p>
          </p:txBody>
        </p:sp>
        <p:sp>
          <p:nvSpPr>
            <p:cNvPr id="17" name="Text Box 302"/>
            <p:cNvSpPr txBox="1">
              <a:spLocks noChangeAspect="1" noChangeArrowheads="1"/>
            </p:cNvSpPr>
            <p:nvPr/>
          </p:nvSpPr>
          <p:spPr bwMode="auto">
            <a:xfrm>
              <a:off x="6279" y="9589"/>
              <a:ext cx="720" cy="41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15000"/>
                </a:lnSpc>
                <a:spcAft>
                  <a:spcPts val="1000"/>
                </a:spcAft>
              </a:pPr>
              <a:r>
                <a:rPr lang="en-US" sz="1100">
                  <a:effectLst/>
                  <a:latin typeface="Calibri"/>
                  <a:ea typeface="Times New Roman"/>
                  <a:cs typeface="Times New Roman"/>
                </a:rPr>
                <a:t>e</a:t>
              </a:r>
              <a:r>
                <a:rPr lang="en-US" sz="1100" baseline="-25000">
                  <a:effectLst/>
                  <a:latin typeface="Calibri"/>
                  <a:ea typeface="Times New Roman"/>
                  <a:cs typeface="Times New Roman"/>
                </a:rPr>
                <a:t>0</a:t>
              </a:r>
              <a:endParaRPr lang="ru-RU" sz="1100">
                <a:effectLst/>
                <a:latin typeface="Calibri"/>
                <a:ea typeface="Times New Roman"/>
                <a:cs typeface="Times New Roman"/>
              </a:endParaRPr>
            </a:p>
          </p:txBody>
        </p:sp>
        <p:sp>
          <p:nvSpPr>
            <p:cNvPr id="18" name="Text Box 303"/>
            <p:cNvSpPr txBox="1">
              <a:spLocks noChangeAspect="1" noChangeArrowheads="1"/>
            </p:cNvSpPr>
            <p:nvPr/>
          </p:nvSpPr>
          <p:spPr bwMode="auto">
            <a:xfrm>
              <a:off x="6444" y="9284"/>
              <a:ext cx="720" cy="41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15000"/>
                </a:lnSpc>
                <a:spcAft>
                  <a:spcPts val="1000"/>
                </a:spcAft>
              </a:pPr>
              <a:r>
                <a:rPr lang="en-US" sz="1100">
                  <a:effectLst/>
                  <a:latin typeface="Calibri"/>
                  <a:ea typeface="Times New Roman"/>
                  <a:cs typeface="Times New Roman"/>
                </a:rPr>
                <a:t>e</a:t>
              </a:r>
              <a:r>
                <a:rPr lang="en-US" sz="1100" baseline="-25000">
                  <a:effectLst/>
                  <a:latin typeface="Calibri"/>
                  <a:ea typeface="Times New Roman"/>
                  <a:cs typeface="Times New Roman"/>
                </a:rPr>
                <a:t>1</a:t>
              </a:r>
              <a:endParaRPr lang="ru-RU" sz="1100">
                <a:effectLst/>
                <a:latin typeface="Calibri"/>
                <a:ea typeface="Times New Roman"/>
                <a:cs typeface="Times New Roman"/>
              </a:endParaRPr>
            </a:p>
          </p:txBody>
        </p:sp>
        <p:sp>
          <p:nvSpPr>
            <p:cNvPr id="19" name="Text Box 304"/>
            <p:cNvSpPr txBox="1">
              <a:spLocks noChangeAspect="1" noChangeArrowheads="1"/>
            </p:cNvSpPr>
            <p:nvPr/>
          </p:nvSpPr>
          <p:spPr bwMode="auto">
            <a:xfrm>
              <a:off x="5994" y="8689"/>
              <a:ext cx="360" cy="41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15000"/>
                </a:lnSpc>
                <a:spcAft>
                  <a:spcPts val="1000"/>
                </a:spcAft>
              </a:pPr>
              <a:r>
                <a:rPr lang="en-US" sz="1100">
                  <a:effectLst/>
                  <a:latin typeface="Calibri"/>
                  <a:ea typeface="Times New Roman"/>
                  <a:cs typeface="Times New Roman"/>
                </a:rPr>
                <a:t>e</a:t>
              </a:r>
              <a:endParaRPr lang="ru-RU" sz="1100">
                <a:effectLst/>
                <a:latin typeface="Calibri"/>
                <a:ea typeface="Times New Roman"/>
                <a:cs typeface="Times New Roman"/>
              </a:endParaRPr>
            </a:p>
          </p:txBody>
        </p:sp>
        <p:sp>
          <p:nvSpPr>
            <p:cNvPr id="20" name="Oval 305"/>
            <p:cNvSpPr>
              <a:spLocks noChangeAspect="1" noChangeArrowheads="1"/>
            </p:cNvSpPr>
            <p:nvPr/>
          </p:nvSpPr>
          <p:spPr bwMode="auto">
            <a:xfrm>
              <a:off x="1629" y="9174"/>
              <a:ext cx="2577" cy="2576"/>
            </a:xfrm>
            <a:prstGeom prst="ellipse">
              <a:avLst/>
            </a:prstGeom>
            <a:grpFill/>
            <a:ln w="15875">
              <a:solidFill>
                <a:srgbClr val="800000"/>
              </a:solidFill>
              <a:round/>
              <a:headEnd/>
              <a:tailEnd/>
            </a:ln>
          </p:spPr>
          <p:txBody>
            <a:bodyPr rot="0" vert="horz" wrap="square" lIns="91440" tIns="45720" rIns="91440" bIns="45720" anchor="t" anchorCtr="0" upright="1">
              <a:noAutofit/>
            </a:bodyPr>
            <a:lstStyle/>
            <a:p>
              <a:endParaRPr lang="ru-RU"/>
            </a:p>
          </p:txBody>
        </p:sp>
        <p:cxnSp>
          <p:nvCxnSpPr>
            <p:cNvPr id="21" name="Line 306"/>
            <p:cNvCxnSpPr>
              <a:cxnSpLocks noChangeAspect="1" noChangeShapeType="1"/>
            </p:cNvCxnSpPr>
            <p:nvPr/>
          </p:nvCxnSpPr>
          <p:spPr bwMode="auto">
            <a:xfrm>
              <a:off x="1134" y="10564"/>
              <a:ext cx="3666" cy="0"/>
            </a:xfrm>
            <a:prstGeom prst="line">
              <a:avLst/>
            </a:prstGeom>
            <a:grpFill/>
            <a:ln w="9525">
              <a:solidFill>
                <a:srgbClr val="000000"/>
              </a:solidFill>
              <a:round/>
              <a:headEnd/>
              <a:tailEnd/>
            </a:ln>
            <a:extLst>
              <a:ext uri="{909E8E84-426E-40DD-AFC4-6F175D3DCCD1}">
                <a14:hiddenFill xmlns:a14="http://schemas.microsoft.com/office/drawing/2010/main">
                  <a:noFill/>
                </a14:hiddenFill>
              </a:ext>
            </a:extLst>
          </p:spPr>
        </p:cxnSp>
        <p:cxnSp>
          <p:nvCxnSpPr>
            <p:cNvPr id="22" name="Line 307"/>
            <p:cNvCxnSpPr>
              <a:cxnSpLocks noChangeAspect="1" noChangeShapeType="1"/>
            </p:cNvCxnSpPr>
            <p:nvPr/>
          </p:nvCxnSpPr>
          <p:spPr bwMode="auto">
            <a:xfrm>
              <a:off x="2918" y="8780"/>
              <a:ext cx="0" cy="3369"/>
            </a:xfrm>
            <a:prstGeom prst="line">
              <a:avLst/>
            </a:prstGeom>
            <a:grpFill/>
            <a:ln w="9525">
              <a:solidFill>
                <a:srgbClr val="000000"/>
              </a:solidFill>
              <a:round/>
              <a:headEnd/>
              <a:tailEnd/>
            </a:ln>
            <a:extLst>
              <a:ext uri="{909E8E84-426E-40DD-AFC4-6F175D3DCCD1}">
                <a14:hiddenFill xmlns:a14="http://schemas.microsoft.com/office/drawing/2010/main">
                  <a:noFill/>
                </a14:hiddenFill>
              </a:ext>
            </a:extLst>
          </p:spPr>
        </p:cxnSp>
        <p:cxnSp>
          <p:nvCxnSpPr>
            <p:cNvPr id="23" name="Line 308"/>
            <p:cNvCxnSpPr>
              <a:cxnSpLocks noChangeAspect="1" noChangeShapeType="1"/>
            </p:cNvCxnSpPr>
            <p:nvPr/>
          </p:nvCxnSpPr>
          <p:spPr bwMode="auto">
            <a:xfrm>
              <a:off x="6287" y="8780"/>
              <a:ext cx="0" cy="3369"/>
            </a:xfrm>
            <a:prstGeom prst="line">
              <a:avLst/>
            </a:prstGeom>
            <a:grpFill/>
            <a:ln w="9525">
              <a:solidFill>
                <a:srgbClr val="000000"/>
              </a:solidFill>
              <a:round/>
              <a:headEnd/>
              <a:tailEnd/>
            </a:ln>
            <a:extLst>
              <a:ext uri="{909E8E84-426E-40DD-AFC4-6F175D3DCCD1}">
                <a14:hiddenFill xmlns:a14="http://schemas.microsoft.com/office/drawing/2010/main">
                  <a:noFill/>
                </a14:hiddenFill>
              </a:ext>
            </a:extLst>
          </p:spPr>
        </p:cxnSp>
        <p:sp>
          <p:nvSpPr>
            <p:cNvPr id="24" name="Text Box 309"/>
            <p:cNvSpPr txBox="1">
              <a:spLocks noChangeAspect="1" noChangeArrowheads="1"/>
            </p:cNvSpPr>
            <p:nvPr/>
          </p:nvSpPr>
          <p:spPr bwMode="auto">
            <a:xfrm>
              <a:off x="4900" y="9986"/>
              <a:ext cx="594" cy="396"/>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15000"/>
                </a:lnSpc>
                <a:spcAft>
                  <a:spcPts val="1000"/>
                </a:spcAft>
              </a:pPr>
              <a:r>
                <a:rPr lang="ru-RU" sz="1100" baseline="-25000">
                  <a:effectLst/>
                  <a:latin typeface="Calibri"/>
                  <a:ea typeface="Times New Roman"/>
                  <a:cs typeface="Times New Roman"/>
                </a:rPr>
                <a:t> </a:t>
              </a:r>
              <a:endParaRPr lang="ru-RU" sz="1100">
                <a:effectLst/>
                <a:latin typeface="Calibri"/>
                <a:ea typeface="Times New Roman"/>
                <a:cs typeface="Times New Roman"/>
              </a:endParaRPr>
            </a:p>
          </p:txBody>
        </p:sp>
        <p:sp>
          <p:nvSpPr>
            <p:cNvPr id="25" name="Text Box 310"/>
            <p:cNvSpPr txBox="1">
              <a:spLocks noChangeAspect="1" noChangeArrowheads="1"/>
            </p:cNvSpPr>
            <p:nvPr/>
          </p:nvSpPr>
          <p:spPr bwMode="auto">
            <a:xfrm>
              <a:off x="9953" y="9391"/>
              <a:ext cx="694" cy="59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15000"/>
                </a:lnSpc>
                <a:spcAft>
                  <a:spcPts val="1000"/>
                </a:spcAft>
              </a:pPr>
              <a:r>
                <a:rPr lang="en-US" sz="1100">
                  <a:effectLst/>
                  <a:latin typeface="Calibri"/>
                  <a:ea typeface="Times New Roman"/>
                  <a:cs typeface="Times New Roman"/>
                </a:rPr>
                <a:t>i </a:t>
              </a:r>
              <a:r>
                <a:rPr lang="en-US" sz="1100" baseline="-25000">
                  <a:effectLst/>
                  <a:latin typeface="Calibri"/>
                  <a:ea typeface="Times New Roman"/>
                  <a:cs typeface="Times New Roman"/>
                </a:rPr>
                <a:t>2</a:t>
              </a:r>
              <a:endParaRPr lang="ru-RU" sz="1100">
                <a:effectLst/>
                <a:latin typeface="Calibri"/>
                <a:ea typeface="Times New Roman"/>
                <a:cs typeface="Times New Roman"/>
              </a:endParaRPr>
            </a:p>
          </p:txBody>
        </p:sp>
        <p:sp>
          <p:nvSpPr>
            <p:cNvPr id="26" name="Text Box 311"/>
            <p:cNvSpPr txBox="1">
              <a:spLocks noChangeAspect="1" noChangeArrowheads="1"/>
            </p:cNvSpPr>
            <p:nvPr/>
          </p:nvSpPr>
          <p:spPr bwMode="auto">
            <a:xfrm>
              <a:off x="2409" y="8984"/>
              <a:ext cx="622" cy="1020"/>
            </a:xfrm>
            <a:prstGeom prst="rect">
              <a:avLst/>
            </a:prstGeom>
            <a:gr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15000"/>
                </a:lnSpc>
                <a:spcAft>
                  <a:spcPts val="1000"/>
                </a:spcAft>
              </a:pPr>
              <a:r>
                <a:rPr lang="en-US" sz="1100" b="1">
                  <a:effectLst/>
                  <a:latin typeface="Calibri"/>
                  <a:ea typeface="Times New Roman"/>
                  <a:cs typeface="Times New Roman"/>
                </a:rPr>
                <a:t>A</a:t>
              </a:r>
              <a:r>
                <a:rPr lang="en-US" sz="1100" b="1" baseline="-25000">
                  <a:effectLst/>
                  <a:latin typeface="Calibri"/>
                  <a:ea typeface="Times New Roman"/>
                  <a:cs typeface="Times New Roman"/>
                </a:rPr>
                <a:t>2</a:t>
              </a:r>
              <a:endParaRPr lang="ru-RU" sz="1100">
                <a:effectLst/>
                <a:latin typeface="Calibri"/>
                <a:ea typeface="Times New Roman"/>
                <a:cs typeface="Times New Roman"/>
              </a:endParaRPr>
            </a:p>
            <a:p>
              <a:pPr>
                <a:lnSpc>
                  <a:spcPct val="115000"/>
                </a:lnSpc>
                <a:spcAft>
                  <a:spcPts val="1000"/>
                </a:spcAft>
              </a:pPr>
              <a:r>
                <a:rPr lang="en-US" sz="1100" b="1">
                  <a:effectLst/>
                  <a:latin typeface="Calibri"/>
                  <a:ea typeface="Times New Roman"/>
                  <a:cs typeface="Times New Roman"/>
                </a:rPr>
                <a:t>A</a:t>
              </a:r>
              <a:r>
                <a:rPr lang="en-US" sz="1100" b="1" baseline="-25000">
                  <a:effectLst/>
                  <a:latin typeface="Calibri"/>
                  <a:ea typeface="Times New Roman"/>
                  <a:cs typeface="Times New Roman"/>
                </a:rPr>
                <a:t>1</a:t>
              </a:r>
              <a:endParaRPr lang="ru-RU" sz="1100">
                <a:effectLst/>
                <a:latin typeface="Calibri"/>
                <a:ea typeface="Times New Roman"/>
                <a:cs typeface="Times New Roman"/>
              </a:endParaRPr>
            </a:p>
            <a:p>
              <a:pPr>
                <a:lnSpc>
                  <a:spcPct val="115000"/>
                </a:lnSpc>
                <a:spcAft>
                  <a:spcPts val="1000"/>
                </a:spcAft>
              </a:pPr>
              <a:r>
                <a:rPr lang="en-US" sz="1100" b="1">
                  <a:effectLst/>
                  <a:latin typeface="Calibri"/>
                  <a:ea typeface="Times New Roman"/>
                  <a:cs typeface="Times New Roman"/>
                </a:rPr>
                <a:t>A</a:t>
              </a:r>
              <a:r>
                <a:rPr lang="en-US" sz="1100" b="1" baseline="-25000">
                  <a:effectLst/>
                  <a:latin typeface="Calibri"/>
                  <a:ea typeface="Times New Roman"/>
                  <a:cs typeface="Times New Roman"/>
                </a:rPr>
                <a:t>0</a:t>
              </a:r>
              <a:endParaRPr lang="ru-RU" sz="1100">
                <a:effectLst/>
                <a:latin typeface="Calibri"/>
                <a:ea typeface="Times New Roman"/>
                <a:cs typeface="Times New Roman"/>
              </a:endParaRPr>
            </a:p>
            <a:p>
              <a:pPr>
                <a:lnSpc>
                  <a:spcPct val="115000"/>
                </a:lnSpc>
                <a:spcAft>
                  <a:spcPts val="1000"/>
                </a:spcAft>
              </a:pPr>
              <a:r>
                <a:rPr lang="ru-RU" sz="1100">
                  <a:effectLst/>
                  <a:latin typeface="Calibri"/>
                  <a:ea typeface="Times New Roman"/>
                  <a:cs typeface="Times New Roman"/>
                </a:rPr>
                <a:t> </a:t>
              </a:r>
            </a:p>
          </p:txBody>
        </p:sp>
        <p:sp>
          <p:nvSpPr>
            <p:cNvPr id="27" name="Text Box 312"/>
            <p:cNvSpPr txBox="1">
              <a:spLocks noChangeAspect="1" noChangeArrowheads="1"/>
            </p:cNvSpPr>
            <p:nvPr/>
          </p:nvSpPr>
          <p:spPr bwMode="auto">
            <a:xfrm>
              <a:off x="6714" y="8797"/>
              <a:ext cx="1080" cy="594"/>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15000"/>
                </a:lnSpc>
                <a:spcAft>
                  <a:spcPts val="1000"/>
                </a:spcAft>
              </a:pPr>
              <a:r>
                <a:rPr lang="en-US" sz="1100">
                  <a:effectLst/>
                  <a:latin typeface="Calibri"/>
                  <a:ea typeface="Times New Roman"/>
                  <a:cs typeface="Times New Roman"/>
                </a:rPr>
                <a:t>e</a:t>
              </a:r>
              <a:r>
                <a:rPr lang="en-US" sz="1100" baseline="-25000">
                  <a:effectLst/>
                  <a:latin typeface="Calibri"/>
                  <a:ea typeface="Times New Roman"/>
                  <a:cs typeface="Times New Roman"/>
                </a:rPr>
                <a:t>2</a:t>
              </a:r>
              <a:r>
                <a:rPr lang="en-US" sz="1100">
                  <a:effectLst/>
                  <a:latin typeface="Calibri"/>
                  <a:ea typeface="Times New Roman"/>
                  <a:cs typeface="Times New Roman"/>
                </a:rPr>
                <a:t>=E</a:t>
              </a:r>
              <a:r>
                <a:rPr lang="en-US" sz="1100" baseline="-25000">
                  <a:effectLst/>
                  <a:latin typeface="Calibri"/>
                  <a:ea typeface="Times New Roman"/>
                  <a:cs typeface="Times New Roman"/>
                </a:rPr>
                <a:t>m</a:t>
              </a:r>
              <a:endParaRPr lang="ru-RU" sz="1100">
                <a:effectLst/>
                <a:latin typeface="Calibri"/>
                <a:ea typeface="Times New Roman"/>
                <a:cs typeface="Times New Roman"/>
              </a:endParaRPr>
            </a:p>
          </p:txBody>
        </p:sp>
        <p:sp>
          <p:nvSpPr>
            <p:cNvPr id="28" name="Freeform 313"/>
            <p:cNvSpPr>
              <a:spLocks noChangeAspect="1"/>
            </p:cNvSpPr>
            <p:nvPr/>
          </p:nvSpPr>
          <p:spPr bwMode="auto">
            <a:xfrm>
              <a:off x="5990" y="9174"/>
              <a:ext cx="4637" cy="2774"/>
            </a:xfrm>
            <a:custGeom>
              <a:avLst/>
              <a:gdLst>
                <a:gd name="T0" fmla="*/ 0 w 3240"/>
                <a:gd name="T1" fmla="*/ 1080 h 2160"/>
                <a:gd name="T2" fmla="*/ 540 w 3240"/>
                <a:gd name="T3" fmla="*/ 0 h 2160"/>
                <a:gd name="T4" fmla="*/ 1080 w 3240"/>
                <a:gd name="T5" fmla="*/ 1080 h 2160"/>
                <a:gd name="T6" fmla="*/ 1620 w 3240"/>
                <a:gd name="T7" fmla="*/ 2160 h 2160"/>
                <a:gd name="T8" fmla="*/ 2160 w 3240"/>
                <a:gd name="T9" fmla="*/ 1080 h 2160"/>
                <a:gd name="T10" fmla="*/ 2700 w 3240"/>
                <a:gd name="T11" fmla="*/ 0 h 2160"/>
                <a:gd name="T12" fmla="*/ 3240 w 3240"/>
                <a:gd name="T13" fmla="*/ 1080 h 2160"/>
              </a:gdLst>
              <a:ahLst/>
              <a:cxnLst>
                <a:cxn ang="0">
                  <a:pos x="T0" y="T1"/>
                </a:cxn>
                <a:cxn ang="0">
                  <a:pos x="T2" y="T3"/>
                </a:cxn>
                <a:cxn ang="0">
                  <a:pos x="T4" y="T5"/>
                </a:cxn>
                <a:cxn ang="0">
                  <a:pos x="T6" y="T7"/>
                </a:cxn>
                <a:cxn ang="0">
                  <a:pos x="T8" y="T9"/>
                </a:cxn>
                <a:cxn ang="0">
                  <a:pos x="T10" y="T11"/>
                </a:cxn>
                <a:cxn ang="0">
                  <a:pos x="T12" y="T13"/>
                </a:cxn>
              </a:cxnLst>
              <a:rect l="0" t="0" r="r" b="b"/>
              <a:pathLst>
                <a:path w="3240" h="2160">
                  <a:moveTo>
                    <a:pt x="0" y="1080"/>
                  </a:moveTo>
                  <a:cubicBezTo>
                    <a:pt x="180" y="540"/>
                    <a:pt x="360" y="0"/>
                    <a:pt x="540" y="0"/>
                  </a:cubicBezTo>
                  <a:cubicBezTo>
                    <a:pt x="720" y="0"/>
                    <a:pt x="900" y="720"/>
                    <a:pt x="1080" y="1080"/>
                  </a:cubicBezTo>
                  <a:cubicBezTo>
                    <a:pt x="1260" y="1440"/>
                    <a:pt x="1440" y="2160"/>
                    <a:pt x="1620" y="2160"/>
                  </a:cubicBezTo>
                  <a:cubicBezTo>
                    <a:pt x="1800" y="2160"/>
                    <a:pt x="1980" y="1440"/>
                    <a:pt x="2160" y="1080"/>
                  </a:cubicBezTo>
                  <a:cubicBezTo>
                    <a:pt x="2340" y="720"/>
                    <a:pt x="2520" y="0"/>
                    <a:pt x="2700" y="0"/>
                  </a:cubicBezTo>
                  <a:cubicBezTo>
                    <a:pt x="2880" y="0"/>
                    <a:pt x="3060" y="540"/>
                    <a:pt x="3240" y="1080"/>
                  </a:cubicBezTo>
                </a:path>
              </a:pathLst>
            </a:custGeom>
            <a:grpFill/>
            <a:ln w="19050">
              <a:solidFill>
                <a:srgbClr val="8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ru-RU"/>
            </a:p>
          </p:txBody>
        </p:sp>
        <p:cxnSp>
          <p:nvCxnSpPr>
            <p:cNvPr id="29" name="Line 314"/>
            <p:cNvCxnSpPr>
              <a:cxnSpLocks noChangeAspect="1" noChangeShapeType="1"/>
            </p:cNvCxnSpPr>
            <p:nvPr/>
          </p:nvCxnSpPr>
          <p:spPr bwMode="auto">
            <a:xfrm>
              <a:off x="2885" y="9160"/>
              <a:ext cx="3963" cy="0"/>
            </a:xfrm>
            <a:prstGeom prst="line">
              <a:avLst/>
            </a:prstGeom>
            <a:grpFill/>
            <a:ln w="9525">
              <a:solidFill>
                <a:srgbClr val="000000"/>
              </a:solidFill>
              <a:prstDash val="dash"/>
              <a:round/>
              <a:headEnd/>
              <a:tailEnd/>
            </a:ln>
            <a:extLst>
              <a:ext uri="{909E8E84-426E-40DD-AFC4-6F175D3DCCD1}">
                <a14:hiddenFill xmlns:a14="http://schemas.microsoft.com/office/drawing/2010/main">
                  <a:noFill/>
                </a14:hiddenFill>
              </a:ext>
            </a:extLst>
          </p:spPr>
        </p:cxnSp>
        <p:cxnSp>
          <p:nvCxnSpPr>
            <p:cNvPr id="30" name="Line 315"/>
            <p:cNvCxnSpPr>
              <a:cxnSpLocks noChangeAspect="1" noChangeShapeType="1"/>
            </p:cNvCxnSpPr>
            <p:nvPr/>
          </p:nvCxnSpPr>
          <p:spPr bwMode="auto">
            <a:xfrm>
              <a:off x="2918" y="9424"/>
              <a:ext cx="3589" cy="0"/>
            </a:xfrm>
            <a:prstGeom prst="line">
              <a:avLst/>
            </a:prstGeom>
            <a:grpFill/>
            <a:ln w="9525">
              <a:solidFill>
                <a:srgbClr val="000000"/>
              </a:solidFill>
              <a:prstDash val="dash"/>
              <a:round/>
              <a:headEnd/>
              <a:tailEnd/>
            </a:ln>
            <a:extLst>
              <a:ext uri="{909E8E84-426E-40DD-AFC4-6F175D3DCCD1}">
                <a14:hiddenFill xmlns:a14="http://schemas.microsoft.com/office/drawing/2010/main">
                  <a:noFill/>
                </a14:hiddenFill>
              </a:ext>
            </a:extLst>
          </p:spPr>
        </p:cxnSp>
        <p:cxnSp>
          <p:nvCxnSpPr>
            <p:cNvPr id="31" name="Line 316"/>
            <p:cNvCxnSpPr>
              <a:cxnSpLocks noChangeAspect="1" noChangeShapeType="1"/>
            </p:cNvCxnSpPr>
            <p:nvPr/>
          </p:nvCxnSpPr>
          <p:spPr bwMode="auto">
            <a:xfrm>
              <a:off x="2918" y="9821"/>
              <a:ext cx="3369" cy="0"/>
            </a:xfrm>
            <a:prstGeom prst="line">
              <a:avLst/>
            </a:prstGeom>
            <a:grpFill/>
            <a:ln w="9525">
              <a:solidFill>
                <a:srgbClr val="000000"/>
              </a:solidFill>
              <a:prstDash val="dash"/>
              <a:round/>
              <a:headEnd/>
              <a:tailEnd/>
            </a:ln>
            <a:extLst>
              <a:ext uri="{909E8E84-426E-40DD-AFC4-6F175D3DCCD1}">
                <a14:hiddenFill xmlns:a14="http://schemas.microsoft.com/office/drawing/2010/main">
                  <a:noFill/>
                </a14:hiddenFill>
              </a:ext>
            </a:extLst>
          </p:spPr>
        </p:cxnSp>
        <p:sp>
          <p:nvSpPr>
            <p:cNvPr id="32" name="Oval 317"/>
            <p:cNvSpPr>
              <a:spLocks noChangeAspect="1" noChangeArrowheads="1"/>
            </p:cNvSpPr>
            <p:nvPr/>
          </p:nvSpPr>
          <p:spPr bwMode="auto">
            <a:xfrm>
              <a:off x="6683" y="9111"/>
              <a:ext cx="113" cy="112"/>
            </a:xfrm>
            <a:prstGeom prst="ellipse">
              <a:avLst/>
            </a:prstGeom>
            <a:grpFill/>
            <a:ln w="9525">
              <a:solidFill>
                <a:srgbClr val="000000"/>
              </a:solidFill>
              <a:round/>
              <a:headEnd/>
              <a:tailEnd/>
            </a:ln>
          </p:spPr>
          <p:txBody>
            <a:bodyPr rot="0" vert="horz" wrap="square" lIns="91440" tIns="45720" rIns="91440" bIns="45720" anchor="t" anchorCtr="0" upright="1">
              <a:noAutofit/>
            </a:bodyPr>
            <a:lstStyle/>
            <a:p>
              <a:endParaRPr lang="ru-RU"/>
            </a:p>
          </p:txBody>
        </p:sp>
        <p:sp>
          <p:nvSpPr>
            <p:cNvPr id="33" name="Oval 318"/>
            <p:cNvSpPr>
              <a:spLocks noChangeAspect="1" noChangeArrowheads="1"/>
            </p:cNvSpPr>
            <p:nvPr/>
          </p:nvSpPr>
          <p:spPr bwMode="auto">
            <a:xfrm>
              <a:off x="6402" y="9375"/>
              <a:ext cx="113" cy="112"/>
            </a:xfrm>
            <a:prstGeom prst="ellipse">
              <a:avLst/>
            </a:prstGeom>
            <a:grpFill/>
            <a:ln w="9525">
              <a:solidFill>
                <a:srgbClr val="000000"/>
              </a:solidFill>
              <a:round/>
              <a:headEnd/>
              <a:tailEnd/>
            </a:ln>
          </p:spPr>
          <p:txBody>
            <a:bodyPr rot="0" vert="horz" wrap="square" lIns="91440" tIns="45720" rIns="91440" bIns="45720" anchor="t" anchorCtr="0" upright="1">
              <a:noAutofit/>
            </a:bodyPr>
            <a:lstStyle/>
            <a:p>
              <a:endParaRPr lang="ru-RU"/>
            </a:p>
          </p:txBody>
        </p:sp>
        <p:sp>
          <p:nvSpPr>
            <p:cNvPr id="34" name="Oval 319"/>
            <p:cNvSpPr>
              <a:spLocks noChangeAspect="1" noChangeArrowheads="1"/>
            </p:cNvSpPr>
            <p:nvPr/>
          </p:nvSpPr>
          <p:spPr bwMode="auto">
            <a:xfrm>
              <a:off x="6237" y="9758"/>
              <a:ext cx="113" cy="112"/>
            </a:xfrm>
            <a:prstGeom prst="ellipse">
              <a:avLst/>
            </a:prstGeom>
            <a:grpFill/>
            <a:ln w="9525">
              <a:solidFill>
                <a:srgbClr val="000000"/>
              </a:solidFill>
              <a:round/>
              <a:headEnd/>
              <a:tailEnd/>
            </a:ln>
          </p:spPr>
          <p:txBody>
            <a:bodyPr rot="0" vert="horz" wrap="square" lIns="91440" tIns="45720" rIns="91440" bIns="45720" anchor="t" anchorCtr="0" upright="1">
              <a:noAutofit/>
            </a:bodyPr>
            <a:lstStyle/>
            <a:p>
              <a:endParaRPr lang="ru-RU"/>
            </a:p>
          </p:txBody>
        </p:sp>
        <p:cxnSp>
          <p:nvCxnSpPr>
            <p:cNvPr id="35" name="Line 320"/>
            <p:cNvCxnSpPr>
              <a:cxnSpLocks noChangeAspect="1" noChangeShapeType="1"/>
            </p:cNvCxnSpPr>
            <p:nvPr/>
          </p:nvCxnSpPr>
          <p:spPr bwMode="auto">
            <a:xfrm>
              <a:off x="5990" y="10564"/>
              <a:ext cx="0" cy="1585"/>
            </a:xfrm>
            <a:prstGeom prst="line">
              <a:avLst/>
            </a:prstGeom>
            <a:grpFill/>
            <a:ln w="9525">
              <a:solidFill>
                <a:srgbClr val="000000"/>
              </a:solidFill>
              <a:round/>
              <a:headEnd/>
              <a:tailEnd/>
            </a:ln>
            <a:extLst>
              <a:ext uri="{909E8E84-426E-40DD-AFC4-6F175D3DCCD1}">
                <a14:hiddenFill xmlns:a14="http://schemas.microsoft.com/office/drawing/2010/main">
                  <a:noFill/>
                </a14:hiddenFill>
              </a:ext>
            </a:extLst>
          </p:spPr>
        </p:cxnSp>
        <p:sp>
          <p:nvSpPr>
            <p:cNvPr id="36" name="Rectangle 321"/>
            <p:cNvSpPr>
              <a:spLocks noChangeAspect="1" noChangeArrowheads="1"/>
            </p:cNvSpPr>
            <p:nvPr/>
          </p:nvSpPr>
          <p:spPr bwMode="auto">
            <a:xfrm>
              <a:off x="9458" y="9160"/>
              <a:ext cx="793" cy="79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ru-RU"/>
            </a:p>
          </p:txBody>
        </p:sp>
        <p:cxnSp>
          <p:nvCxnSpPr>
            <p:cNvPr id="37" name="Line 322"/>
            <p:cNvCxnSpPr>
              <a:cxnSpLocks noChangeAspect="1" noChangeShapeType="1"/>
            </p:cNvCxnSpPr>
            <p:nvPr/>
          </p:nvCxnSpPr>
          <p:spPr bwMode="auto">
            <a:xfrm>
              <a:off x="6287" y="11555"/>
              <a:ext cx="3072" cy="0"/>
            </a:xfrm>
            <a:prstGeom prst="line">
              <a:avLst/>
            </a:prstGeom>
            <a:grp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38" name="Line 323"/>
            <p:cNvCxnSpPr>
              <a:cxnSpLocks noChangeAspect="1" noChangeShapeType="1"/>
            </p:cNvCxnSpPr>
            <p:nvPr/>
          </p:nvCxnSpPr>
          <p:spPr bwMode="auto">
            <a:xfrm flipV="1">
              <a:off x="2918" y="9408"/>
              <a:ext cx="792" cy="1130"/>
            </a:xfrm>
            <a:prstGeom prst="line">
              <a:avLst/>
            </a:prstGeom>
            <a:grp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39" name="Line 324"/>
            <p:cNvCxnSpPr>
              <a:cxnSpLocks noChangeAspect="1" noChangeShapeType="1"/>
            </p:cNvCxnSpPr>
            <p:nvPr/>
          </p:nvCxnSpPr>
          <p:spPr bwMode="auto">
            <a:xfrm flipV="1">
              <a:off x="2918" y="9177"/>
              <a:ext cx="0" cy="1387"/>
            </a:xfrm>
            <a:prstGeom prst="line">
              <a:avLst/>
            </a:prstGeom>
            <a:grpFill/>
            <a:ln w="12700">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40" name="Freeform 325"/>
            <p:cNvSpPr>
              <a:spLocks noChangeAspect="1"/>
            </p:cNvSpPr>
            <p:nvPr/>
          </p:nvSpPr>
          <p:spPr bwMode="auto">
            <a:xfrm>
              <a:off x="3380" y="10250"/>
              <a:ext cx="56" cy="337"/>
            </a:xfrm>
            <a:custGeom>
              <a:avLst/>
              <a:gdLst>
                <a:gd name="T0" fmla="*/ 0 w 105"/>
                <a:gd name="T1" fmla="*/ 0 h 360"/>
                <a:gd name="T2" fmla="*/ 90 w 105"/>
                <a:gd name="T3" fmla="*/ 180 h 360"/>
                <a:gd name="T4" fmla="*/ 90 w 105"/>
                <a:gd name="T5" fmla="*/ 360 h 360"/>
              </a:gdLst>
              <a:ahLst/>
              <a:cxnLst>
                <a:cxn ang="0">
                  <a:pos x="T0" y="T1"/>
                </a:cxn>
                <a:cxn ang="0">
                  <a:pos x="T2" y="T3"/>
                </a:cxn>
                <a:cxn ang="0">
                  <a:pos x="T4" y="T5"/>
                </a:cxn>
              </a:cxnLst>
              <a:rect l="0" t="0" r="r" b="b"/>
              <a:pathLst>
                <a:path w="105" h="360">
                  <a:moveTo>
                    <a:pt x="0" y="0"/>
                  </a:moveTo>
                  <a:cubicBezTo>
                    <a:pt x="37" y="60"/>
                    <a:pt x="75" y="120"/>
                    <a:pt x="90" y="180"/>
                  </a:cubicBezTo>
                  <a:cubicBezTo>
                    <a:pt x="105" y="240"/>
                    <a:pt x="90" y="330"/>
                    <a:pt x="90" y="360"/>
                  </a:cubicBezTo>
                </a:path>
              </a:pathLst>
            </a:custGeom>
            <a:grpFill/>
            <a:ln w="9525">
              <a:solidFill>
                <a:srgbClr val="000000"/>
              </a:solidFill>
              <a:round/>
              <a:headEnd type="triangle" w="med" len="med"/>
              <a:tailEnd type="triangle" w="med" len="me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ru-RU"/>
            </a:p>
          </p:txBody>
        </p:sp>
        <p:sp>
          <p:nvSpPr>
            <p:cNvPr id="41" name="Freeform 326"/>
            <p:cNvSpPr>
              <a:spLocks noChangeAspect="1"/>
            </p:cNvSpPr>
            <p:nvPr/>
          </p:nvSpPr>
          <p:spPr bwMode="auto">
            <a:xfrm rot="21000000">
              <a:off x="3317" y="9969"/>
              <a:ext cx="57" cy="337"/>
            </a:xfrm>
            <a:custGeom>
              <a:avLst/>
              <a:gdLst>
                <a:gd name="T0" fmla="*/ 0 w 105"/>
                <a:gd name="T1" fmla="*/ 0 h 360"/>
                <a:gd name="T2" fmla="*/ 90 w 105"/>
                <a:gd name="T3" fmla="*/ 180 h 360"/>
                <a:gd name="T4" fmla="*/ 90 w 105"/>
                <a:gd name="T5" fmla="*/ 360 h 360"/>
              </a:gdLst>
              <a:ahLst/>
              <a:cxnLst>
                <a:cxn ang="0">
                  <a:pos x="T0" y="T1"/>
                </a:cxn>
                <a:cxn ang="0">
                  <a:pos x="T2" y="T3"/>
                </a:cxn>
                <a:cxn ang="0">
                  <a:pos x="T4" y="T5"/>
                </a:cxn>
              </a:cxnLst>
              <a:rect l="0" t="0" r="r" b="b"/>
              <a:pathLst>
                <a:path w="105" h="360">
                  <a:moveTo>
                    <a:pt x="0" y="0"/>
                  </a:moveTo>
                  <a:cubicBezTo>
                    <a:pt x="37" y="60"/>
                    <a:pt x="75" y="120"/>
                    <a:pt x="90" y="180"/>
                  </a:cubicBezTo>
                  <a:cubicBezTo>
                    <a:pt x="105" y="240"/>
                    <a:pt x="90" y="330"/>
                    <a:pt x="90" y="360"/>
                  </a:cubicBezTo>
                </a:path>
              </a:pathLst>
            </a:custGeom>
            <a:grpFill/>
            <a:ln w="9525">
              <a:solidFill>
                <a:srgbClr val="000000"/>
              </a:solidFill>
              <a:round/>
              <a:headEnd type="triangle" w="med" len="med"/>
              <a:tailEnd type="triangle" w="med" len="me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ru-RU"/>
            </a:p>
          </p:txBody>
        </p:sp>
        <p:sp>
          <p:nvSpPr>
            <p:cNvPr id="42" name="Rectangle 327"/>
            <p:cNvSpPr>
              <a:spLocks noChangeArrowheads="1"/>
            </p:cNvSpPr>
            <p:nvPr/>
          </p:nvSpPr>
          <p:spPr bwMode="auto">
            <a:xfrm>
              <a:off x="9879" y="8939"/>
              <a:ext cx="1440" cy="27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ru-RU"/>
            </a:p>
          </p:txBody>
        </p:sp>
        <p:sp>
          <p:nvSpPr>
            <p:cNvPr id="43" name="Text Box 328"/>
            <p:cNvSpPr txBox="1">
              <a:spLocks noChangeAspect="1" noChangeArrowheads="1"/>
            </p:cNvSpPr>
            <p:nvPr/>
          </p:nvSpPr>
          <p:spPr bwMode="auto">
            <a:xfrm>
              <a:off x="3354" y="10169"/>
              <a:ext cx="540" cy="540"/>
            </a:xfrm>
            <a:prstGeom prst="rect">
              <a:avLst/>
            </a:prstGeom>
            <a:gr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15000"/>
                </a:lnSpc>
                <a:spcAft>
                  <a:spcPts val="1000"/>
                </a:spcAft>
              </a:pPr>
              <a:r>
                <a:rPr lang="en-US" sz="1100">
                  <a:effectLst/>
                  <a:latin typeface="Calibri"/>
                  <a:ea typeface="Times New Roman"/>
                  <a:cs typeface="Times New Roman"/>
                </a:rPr>
                <a:t>Ψ</a:t>
              </a:r>
              <a:r>
                <a:rPr lang="en-US" sz="1100" baseline="-25000">
                  <a:effectLst/>
                  <a:latin typeface="Calibri"/>
                  <a:ea typeface="Times New Roman"/>
                  <a:cs typeface="Times New Roman"/>
                </a:rPr>
                <a:t>e</a:t>
              </a:r>
              <a:endParaRPr lang="ru-RU" sz="1100">
                <a:effectLst/>
                <a:latin typeface="Calibri"/>
                <a:ea typeface="Times New Roman"/>
                <a:cs typeface="Times New Roman"/>
              </a:endParaRPr>
            </a:p>
          </p:txBody>
        </p:sp>
        <p:cxnSp>
          <p:nvCxnSpPr>
            <p:cNvPr id="44" name="Line 329"/>
            <p:cNvCxnSpPr>
              <a:cxnSpLocks noChangeAspect="1" noChangeShapeType="1"/>
            </p:cNvCxnSpPr>
            <p:nvPr/>
          </p:nvCxnSpPr>
          <p:spPr bwMode="auto">
            <a:xfrm flipV="1">
              <a:off x="2918" y="9837"/>
              <a:ext cx="1129" cy="730"/>
            </a:xfrm>
            <a:prstGeom prst="line">
              <a:avLst/>
            </a:prstGeom>
            <a:grp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45" name="Line 330"/>
            <p:cNvCxnSpPr>
              <a:cxnSpLocks noChangeShapeType="1"/>
            </p:cNvCxnSpPr>
            <p:nvPr/>
          </p:nvCxnSpPr>
          <p:spPr bwMode="auto">
            <a:xfrm>
              <a:off x="6789" y="10409"/>
              <a:ext cx="0" cy="125"/>
            </a:xfrm>
            <a:prstGeom prst="line">
              <a:avLst/>
            </a:prstGeom>
            <a:grpFill/>
            <a:ln w="9525">
              <a:solidFill>
                <a:srgbClr val="000000"/>
              </a:solidFill>
              <a:round/>
              <a:headEnd/>
              <a:tailEnd/>
            </a:ln>
            <a:extLst>
              <a:ext uri="{909E8E84-426E-40DD-AFC4-6F175D3DCCD1}">
                <a14:hiddenFill xmlns:a14="http://schemas.microsoft.com/office/drawing/2010/main">
                  <a:noFill/>
                </a14:hiddenFill>
              </a:ext>
            </a:extLst>
          </p:spPr>
        </p:cxnSp>
        <p:cxnSp>
          <p:nvCxnSpPr>
            <p:cNvPr id="46" name="Line 331"/>
            <p:cNvCxnSpPr>
              <a:cxnSpLocks noChangeShapeType="1"/>
            </p:cNvCxnSpPr>
            <p:nvPr/>
          </p:nvCxnSpPr>
          <p:spPr bwMode="auto">
            <a:xfrm>
              <a:off x="6519" y="10424"/>
              <a:ext cx="0" cy="125"/>
            </a:xfrm>
            <a:prstGeom prst="line">
              <a:avLst/>
            </a:prstGeom>
            <a:grpFill/>
            <a:ln w="9525">
              <a:solidFill>
                <a:srgbClr val="000000"/>
              </a:solidFill>
              <a:round/>
              <a:headEnd/>
              <a:tailEnd/>
            </a:ln>
            <a:extLst>
              <a:ext uri="{909E8E84-426E-40DD-AFC4-6F175D3DCCD1}">
                <a14:hiddenFill xmlns:a14="http://schemas.microsoft.com/office/drawing/2010/main">
                  <a:noFill/>
                </a14:hiddenFill>
              </a:ext>
            </a:extLst>
          </p:spPr>
        </p:cxnSp>
        <p:sp>
          <p:nvSpPr>
            <p:cNvPr id="47" name="Text Box 332"/>
            <p:cNvSpPr txBox="1">
              <a:spLocks noChangeAspect="1" noChangeArrowheads="1"/>
            </p:cNvSpPr>
            <p:nvPr/>
          </p:nvSpPr>
          <p:spPr bwMode="auto">
            <a:xfrm>
              <a:off x="9414" y="10544"/>
              <a:ext cx="630" cy="54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15000"/>
                </a:lnSpc>
                <a:spcAft>
                  <a:spcPts val="1000"/>
                </a:spcAft>
              </a:pPr>
              <a:r>
                <a:rPr lang="en-US" sz="1100">
                  <a:effectLst/>
                  <a:latin typeface="Calibri"/>
                  <a:ea typeface="Times New Roman"/>
                  <a:cs typeface="Times New Roman"/>
                </a:rPr>
                <a:t>ωt</a:t>
              </a:r>
              <a:endParaRPr lang="ru-RU" sz="1100">
                <a:effectLst/>
                <a:latin typeface="Calibri"/>
                <a:ea typeface="Times New Roman"/>
                <a:cs typeface="Times New Roman"/>
              </a:endParaRPr>
            </a:p>
          </p:txBody>
        </p:sp>
        <p:cxnSp>
          <p:nvCxnSpPr>
            <p:cNvPr id="48" name="Line 333"/>
            <p:cNvCxnSpPr>
              <a:cxnSpLocks noChangeAspect="1" noChangeShapeType="1"/>
            </p:cNvCxnSpPr>
            <p:nvPr/>
          </p:nvCxnSpPr>
          <p:spPr bwMode="auto">
            <a:xfrm>
              <a:off x="9425" y="9722"/>
              <a:ext cx="0" cy="2180"/>
            </a:xfrm>
            <a:prstGeom prst="line">
              <a:avLst/>
            </a:prstGeom>
            <a:grpFill/>
            <a:ln w="9525">
              <a:solidFill>
                <a:srgbClr val="000000"/>
              </a:solidFill>
              <a:round/>
              <a:headEnd/>
              <a:tailEnd/>
            </a:ln>
            <a:extLst>
              <a:ext uri="{909E8E84-426E-40DD-AFC4-6F175D3DCCD1}">
                <a14:hiddenFill xmlns:a14="http://schemas.microsoft.com/office/drawing/2010/main">
                  <a:noFill/>
                </a14:hiddenFill>
              </a:ext>
            </a:extLst>
          </p:spPr>
        </p:cxnSp>
        <p:cxnSp>
          <p:nvCxnSpPr>
            <p:cNvPr id="49" name="Line 334"/>
            <p:cNvCxnSpPr>
              <a:cxnSpLocks noChangeAspect="1" noChangeShapeType="1"/>
            </p:cNvCxnSpPr>
            <p:nvPr/>
          </p:nvCxnSpPr>
          <p:spPr bwMode="auto">
            <a:xfrm>
              <a:off x="5891" y="10564"/>
              <a:ext cx="3781" cy="1"/>
            </a:xfrm>
            <a:prstGeom prst="line">
              <a:avLst/>
            </a:prstGeom>
            <a:grpFill/>
            <a:ln w="9525">
              <a:solidFill>
                <a:srgbClr val="000000"/>
              </a:solidFill>
              <a:round/>
              <a:headEnd/>
              <a:tailEnd/>
            </a:ln>
            <a:extLst>
              <a:ext uri="{909E8E84-426E-40DD-AFC4-6F175D3DCCD1}">
                <a14:hiddenFill xmlns:a14="http://schemas.microsoft.com/office/drawing/2010/main">
                  <a:noFill/>
                </a14:hiddenFill>
              </a:ext>
            </a:extLst>
          </p:spPr>
        </p:cxnSp>
        <p:sp>
          <p:nvSpPr>
            <p:cNvPr id="50" name="Freeform 335"/>
            <p:cNvSpPr>
              <a:spLocks/>
            </p:cNvSpPr>
            <p:nvPr/>
          </p:nvSpPr>
          <p:spPr bwMode="auto">
            <a:xfrm>
              <a:off x="4464" y="9284"/>
              <a:ext cx="180" cy="360"/>
            </a:xfrm>
            <a:custGeom>
              <a:avLst/>
              <a:gdLst>
                <a:gd name="T0" fmla="*/ 0 w 180"/>
                <a:gd name="T1" fmla="*/ 0 h 360"/>
                <a:gd name="T2" fmla="*/ 180 w 180"/>
                <a:gd name="T3" fmla="*/ 360 h 360"/>
              </a:gdLst>
              <a:ahLst/>
              <a:cxnLst>
                <a:cxn ang="0">
                  <a:pos x="T0" y="T1"/>
                </a:cxn>
                <a:cxn ang="0">
                  <a:pos x="T2" y="T3"/>
                </a:cxn>
              </a:cxnLst>
              <a:rect l="0" t="0" r="r" b="b"/>
              <a:pathLst>
                <a:path w="180" h="360">
                  <a:moveTo>
                    <a:pt x="0" y="0"/>
                  </a:moveTo>
                  <a:cubicBezTo>
                    <a:pt x="75" y="150"/>
                    <a:pt x="150" y="300"/>
                    <a:pt x="180" y="360"/>
                  </a:cubicBezTo>
                </a:path>
              </a:pathLst>
            </a:custGeom>
            <a:grpFill/>
            <a:ln w="9525">
              <a:solidFill>
                <a:srgbClr val="000000"/>
              </a:solidFill>
              <a:round/>
              <a:headEnd type="triangle" w="med" len="me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ru-RU"/>
            </a:p>
          </p:txBody>
        </p:sp>
        <p:cxnSp>
          <p:nvCxnSpPr>
            <p:cNvPr id="51" name="Line 336"/>
            <p:cNvCxnSpPr>
              <a:cxnSpLocks noChangeShapeType="1"/>
            </p:cNvCxnSpPr>
            <p:nvPr/>
          </p:nvCxnSpPr>
          <p:spPr bwMode="auto">
            <a:xfrm>
              <a:off x="5994" y="11084"/>
              <a:ext cx="270" cy="0"/>
            </a:xfrm>
            <a:prstGeom prst="line">
              <a:avLst/>
            </a:prstGeom>
            <a:grp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cxnSp>
        <p:sp>
          <p:nvSpPr>
            <p:cNvPr id="52" name="Text Box 337"/>
            <p:cNvSpPr txBox="1">
              <a:spLocks noChangeArrowheads="1"/>
            </p:cNvSpPr>
            <p:nvPr/>
          </p:nvSpPr>
          <p:spPr bwMode="auto">
            <a:xfrm>
              <a:off x="987" y="12474"/>
              <a:ext cx="8760" cy="9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ctr">
                <a:lnSpc>
                  <a:spcPct val="115000"/>
                </a:lnSpc>
                <a:spcAft>
                  <a:spcPts val="1000"/>
                </a:spcAft>
              </a:pPr>
              <a:r>
                <a:rPr lang="en-US" sz="1100">
                  <a:solidFill>
                    <a:srgbClr val="FFFF00"/>
                  </a:solidFill>
                  <a:effectLst/>
                  <a:latin typeface="Calibri"/>
                  <a:ea typeface="Times New Roman"/>
                  <a:cs typeface="Times New Roman"/>
                </a:rPr>
                <a:t>4</a:t>
              </a:r>
              <a:r>
                <a:rPr lang="uz-Cyrl-UZ" sz="1100">
                  <a:solidFill>
                    <a:srgbClr val="FFFF00"/>
                  </a:solidFill>
                  <a:effectLst/>
                  <a:latin typeface="Calibri"/>
                  <a:ea typeface="Times New Roman"/>
                  <a:cs typeface="Times New Roman"/>
                </a:rPr>
                <a:t>.5-</a:t>
              </a:r>
              <a:r>
                <a:rPr lang="en-US" sz="1100">
                  <a:solidFill>
                    <a:srgbClr val="FFFF00"/>
                  </a:solidFill>
                  <a:effectLst/>
                  <a:latin typeface="Calibri"/>
                  <a:ea typeface="Times New Roman"/>
                  <a:cs typeface="Times New Roman"/>
                </a:rPr>
                <a:t>rasm</a:t>
              </a:r>
              <a:r>
                <a:rPr lang="uz-Cyrl-UZ" sz="1100">
                  <a:solidFill>
                    <a:srgbClr val="FFFF00"/>
                  </a:solidFill>
                  <a:effectLst/>
                  <a:latin typeface="Calibri"/>
                  <a:ea typeface="Times New Roman"/>
                  <a:cs typeface="Times New Roman"/>
                </a:rPr>
                <a:t>. </a:t>
              </a:r>
              <a:r>
                <a:rPr lang="en-US" sz="1100">
                  <a:solidFill>
                    <a:srgbClr val="FFFF00"/>
                  </a:solidFill>
                  <a:effectLst/>
                  <a:latin typeface="Calibri"/>
                  <a:ea typeface="Times New Roman"/>
                  <a:cs typeface="Times New Roman"/>
                </a:rPr>
                <a:t>Sinusoidal EYUK ning vektor ko’rininshi</a:t>
              </a:r>
              <a:r>
                <a:rPr lang="uz-Cyrl-UZ" sz="1100">
                  <a:solidFill>
                    <a:srgbClr val="FFFF00"/>
                  </a:solidFill>
                  <a:effectLst/>
                  <a:latin typeface="Calibri"/>
                  <a:ea typeface="Times New Roman"/>
                  <a:cs typeface="Times New Roman"/>
                </a:rPr>
                <a:t>.</a:t>
              </a:r>
              <a:endParaRPr lang="ru-RU" sz="1100">
                <a:solidFill>
                  <a:srgbClr val="FFFF00"/>
                </a:solidFill>
                <a:effectLst/>
                <a:latin typeface="Calibri"/>
                <a:ea typeface="Times New Roman"/>
                <a:cs typeface="Times New Roman"/>
              </a:endParaRPr>
            </a:p>
            <a:p>
              <a:pPr algn="ctr">
                <a:lnSpc>
                  <a:spcPct val="115000"/>
                </a:lnSpc>
                <a:spcAft>
                  <a:spcPts val="1000"/>
                </a:spcAft>
              </a:pPr>
              <a:r>
                <a:rPr lang="en-US" sz="1100">
                  <a:solidFill>
                    <a:srgbClr val="FFFF00"/>
                  </a:solidFill>
                  <a:effectLst/>
                  <a:latin typeface="Calibri"/>
                  <a:ea typeface="Times New Roman"/>
                  <a:cs typeface="Times New Roman"/>
                </a:rPr>
                <a:t>a) aylanuvchi vektor</a:t>
              </a:r>
              <a:r>
                <a:rPr lang="uz-Cyrl-UZ" sz="1100">
                  <a:solidFill>
                    <a:srgbClr val="FFFF00"/>
                  </a:solidFill>
                  <a:effectLst/>
                  <a:latin typeface="Calibri"/>
                  <a:ea typeface="Times New Roman"/>
                  <a:cs typeface="Times New Roman"/>
                </a:rPr>
                <a:t>, </a:t>
              </a:r>
              <a:r>
                <a:rPr lang="en-US" sz="1100">
                  <a:solidFill>
                    <a:srgbClr val="FFFF00"/>
                  </a:solidFill>
                  <a:effectLst/>
                  <a:latin typeface="Calibri"/>
                  <a:ea typeface="Times New Roman"/>
                  <a:cs typeface="Times New Roman"/>
                </a:rPr>
                <a:t>b) OY o’qi buylab proeksiyasi.</a:t>
              </a:r>
              <a:endParaRPr lang="ru-RU" sz="1100">
                <a:solidFill>
                  <a:srgbClr val="FFFF00"/>
                </a:solidFill>
                <a:effectLst/>
                <a:latin typeface="Calibri"/>
                <a:ea typeface="Times New Roman"/>
                <a:cs typeface="Times New Roman"/>
              </a:endParaRPr>
            </a:p>
          </p:txBody>
        </p:sp>
        <p:sp>
          <p:nvSpPr>
            <p:cNvPr id="53" name="Text Box 338"/>
            <p:cNvSpPr txBox="1">
              <a:spLocks noChangeArrowheads="1"/>
            </p:cNvSpPr>
            <p:nvPr/>
          </p:nvSpPr>
          <p:spPr bwMode="auto">
            <a:xfrm>
              <a:off x="3219" y="9734"/>
              <a:ext cx="750" cy="540"/>
            </a:xfrm>
            <a:prstGeom prst="rect">
              <a:avLst/>
            </a:prstGeom>
            <a:gr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15000"/>
                </a:lnSpc>
                <a:spcAft>
                  <a:spcPts val="1000"/>
                </a:spcAft>
              </a:pPr>
              <a:r>
                <a:rPr lang="ru-RU" sz="1100">
                  <a:effectLst/>
                  <a:latin typeface="Calibri"/>
                  <a:ea typeface="Times New Roman"/>
                  <a:cs typeface="Times New Roman"/>
                </a:rPr>
                <a:t>ωt</a:t>
              </a:r>
              <a:r>
                <a:rPr lang="ru-RU" sz="1100" baseline="-25000">
                  <a:effectLst/>
                  <a:latin typeface="Calibri"/>
                  <a:ea typeface="Times New Roman"/>
                  <a:cs typeface="Times New Roman"/>
                </a:rPr>
                <a:t>1</a:t>
              </a:r>
              <a:endParaRPr lang="ru-RU" sz="1100">
                <a:effectLst/>
                <a:latin typeface="Calibri"/>
                <a:ea typeface="Times New Roman"/>
                <a:cs typeface="Times New Roman"/>
              </a:endParaRPr>
            </a:p>
          </p:txBody>
        </p:sp>
        <p:sp>
          <p:nvSpPr>
            <p:cNvPr id="54" name="Arc 339"/>
            <p:cNvSpPr>
              <a:spLocks/>
            </p:cNvSpPr>
            <p:nvPr/>
          </p:nvSpPr>
          <p:spPr bwMode="auto">
            <a:xfrm>
              <a:off x="2950" y="9750"/>
              <a:ext cx="821" cy="360"/>
            </a:xfrm>
            <a:custGeom>
              <a:avLst/>
              <a:gdLst>
                <a:gd name="G0" fmla="+- 8715 0 0"/>
                <a:gd name="G1" fmla="+- 21600 0 0"/>
                <a:gd name="G2" fmla="+- 21600 0 0"/>
                <a:gd name="T0" fmla="*/ 0 w 29573"/>
                <a:gd name="T1" fmla="*/ 1836 h 21600"/>
                <a:gd name="T2" fmla="*/ 29573 w 29573"/>
                <a:gd name="T3" fmla="*/ 15989 h 21600"/>
                <a:gd name="T4" fmla="*/ 8715 w 29573"/>
                <a:gd name="T5" fmla="*/ 21600 h 21600"/>
              </a:gdLst>
              <a:ahLst/>
              <a:cxnLst>
                <a:cxn ang="0">
                  <a:pos x="T0" y="T1"/>
                </a:cxn>
                <a:cxn ang="0">
                  <a:pos x="T2" y="T3"/>
                </a:cxn>
                <a:cxn ang="0">
                  <a:pos x="T4" y="T5"/>
                </a:cxn>
              </a:cxnLst>
              <a:rect l="0" t="0" r="r" b="b"/>
              <a:pathLst>
                <a:path w="29573" h="21600" fill="none" extrusionOk="0">
                  <a:moveTo>
                    <a:pt x="0" y="1836"/>
                  </a:moveTo>
                  <a:cubicBezTo>
                    <a:pt x="2745" y="625"/>
                    <a:pt x="5714" y="0"/>
                    <a:pt x="8715" y="0"/>
                  </a:cubicBezTo>
                  <a:cubicBezTo>
                    <a:pt x="18483" y="0"/>
                    <a:pt x="27035" y="6555"/>
                    <a:pt x="29573" y="15988"/>
                  </a:cubicBezTo>
                </a:path>
                <a:path w="29573" h="21600" stroke="0" extrusionOk="0">
                  <a:moveTo>
                    <a:pt x="0" y="1836"/>
                  </a:moveTo>
                  <a:cubicBezTo>
                    <a:pt x="2745" y="625"/>
                    <a:pt x="5714" y="0"/>
                    <a:pt x="8715" y="0"/>
                  </a:cubicBezTo>
                  <a:cubicBezTo>
                    <a:pt x="18483" y="0"/>
                    <a:pt x="27035" y="6555"/>
                    <a:pt x="29573" y="15988"/>
                  </a:cubicBezTo>
                  <a:lnTo>
                    <a:pt x="8715" y="21600"/>
                  </a:lnTo>
                  <a:close/>
                </a:path>
              </a:pathLst>
            </a:custGeom>
            <a:grp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ru-RU"/>
            </a:p>
          </p:txBody>
        </p:sp>
        <p:cxnSp>
          <p:nvCxnSpPr>
            <p:cNvPr id="55" name="Line 340"/>
            <p:cNvCxnSpPr>
              <a:cxnSpLocks noChangeShapeType="1"/>
            </p:cNvCxnSpPr>
            <p:nvPr/>
          </p:nvCxnSpPr>
          <p:spPr bwMode="auto">
            <a:xfrm flipH="1">
              <a:off x="2919" y="9764"/>
              <a:ext cx="120" cy="0"/>
            </a:xfrm>
            <a:prstGeom prst="line">
              <a:avLst/>
            </a:prstGeom>
            <a:grp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56" name="Line 341"/>
            <p:cNvCxnSpPr>
              <a:cxnSpLocks noChangeShapeType="1"/>
            </p:cNvCxnSpPr>
            <p:nvPr/>
          </p:nvCxnSpPr>
          <p:spPr bwMode="auto">
            <a:xfrm>
              <a:off x="3669" y="9884"/>
              <a:ext cx="120" cy="180"/>
            </a:xfrm>
            <a:prstGeom prst="line">
              <a:avLst/>
            </a:prstGeom>
            <a:grp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57" name="Text Box 342"/>
            <p:cNvSpPr txBox="1">
              <a:spLocks noChangeArrowheads="1"/>
            </p:cNvSpPr>
            <p:nvPr/>
          </p:nvSpPr>
          <p:spPr bwMode="auto">
            <a:xfrm>
              <a:off x="2949" y="9389"/>
              <a:ext cx="750" cy="540"/>
            </a:xfrm>
            <a:prstGeom prst="rect">
              <a:avLst/>
            </a:prstGeom>
            <a:gr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15000"/>
                </a:lnSpc>
                <a:spcAft>
                  <a:spcPts val="1000"/>
                </a:spcAft>
              </a:pPr>
              <a:r>
                <a:rPr lang="ru-RU" sz="1100">
                  <a:effectLst/>
                  <a:latin typeface="Calibri"/>
                  <a:ea typeface="Times New Roman"/>
                  <a:cs typeface="Times New Roman"/>
                </a:rPr>
                <a:t>ωt</a:t>
              </a:r>
              <a:r>
                <a:rPr lang="ru-RU" sz="1100" baseline="-25000">
                  <a:effectLst/>
                  <a:latin typeface="Calibri"/>
                  <a:ea typeface="Times New Roman"/>
                  <a:cs typeface="Times New Roman"/>
                </a:rPr>
                <a:t>2</a:t>
              </a:r>
              <a:endParaRPr lang="ru-RU" sz="1100">
                <a:effectLst/>
                <a:latin typeface="Calibri"/>
                <a:ea typeface="Times New Roman"/>
                <a:cs typeface="Times New Roman"/>
              </a:endParaRPr>
            </a:p>
          </p:txBody>
        </p:sp>
      </p:grpSp>
    </p:spTree>
    <p:extLst>
      <p:ext uri="{BB962C8B-B14F-4D97-AF65-F5344CB8AC3E}">
        <p14:creationId xmlns:p14="http://schemas.microsoft.com/office/powerpoint/2010/main" val="2034781984"/>
      </p:ext>
    </p:extLst>
  </p:cSld>
  <p:clrMapOvr>
    <a:masterClrMapping/>
  </p:clrMapOvr>
</p:sld>
</file>

<file path=ppt/theme/theme1.xml><?xml version="1.0" encoding="utf-8"?>
<a:theme xmlns:a="http://schemas.openxmlformats.org/drawingml/2006/main" name="Грань">
  <a:themeElements>
    <a:clrScheme name="Грань">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Грань">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8C59B386-999D-4CB6-B907-9F3997C027CC}"/>
    </a:ext>
  </a:extLst>
</a:theme>
</file>

<file path=docProps/app.xml><?xml version="1.0" encoding="utf-8"?>
<Properties xmlns="http://schemas.openxmlformats.org/officeDocument/2006/extended-properties" xmlns:vt="http://schemas.openxmlformats.org/officeDocument/2006/docPropsVTypes">
  <Template>Facet</Template>
  <TotalTime>36</TotalTime>
  <Words>966</Words>
  <Application>Microsoft Office PowerPoint</Application>
  <PresentationFormat>Произвольный</PresentationFormat>
  <Paragraphs>115</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Грань</vt:lpstr>
      <vt:lpstr>Bir fazali o’zgaruvchan tоk elеktr zanjirlari</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Elektromantaj ishlarida o’lchamlar</dc:title>
  <dc:creator>Электрик</dc:creator>
  <cp:lastModifiedBy>Elektrik</cp:lastModifiedBy>
  <cp:revision>6</cp:revision>
  <dcterms:created xsi:type="dcterms:W3CDTF">2021-12-14T04:05:42Z</dcterms:created>
  <dcterms:modified xsi:type="dcterms:W3CDTF">2023-07-11T10:57:33Z</dcterms:modified>
</cp:coreProperties>
</file>