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6632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Bir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fazali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Yerga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tutashuvdan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himoya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772816"/>
            <a:ext cx="8784976" cy="468052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dirty="0" err="1"/>
              <a:t>Kuchlanishi</a:t>
            </a:r>
            <a:r>
              <a:rPr lang="en-US" dirty="0"/>
              <a:t> 1 </a:t>
            </a:r>
            <a:r>
              <a:rPr lang="en-US" dirty="0" err="1"/>
              <a:t>kv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bo’lgan</a:t>
            </a:r>
            <a:r>
              <a:rPr lang="en-US" dirty="0"/>
              <a:t> </a:t>
            </a:r>
            <a:r>
              <a:rPr lang="en-US" dirty="0" err="1"/>
              <a:t>kar’er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tarmoqlarida</a:t>
            </a:r>
            <a:r>
              <a:rPr lang="en-US" dirty="0"/>
              <a:t> </a:t>
            </a:r>
            <a:r>
              <a:rPr lang="en-US" dirty="0" err="1"/>
              <a:t>bitta</a:t>
            </a:r>
            <a:r>
              <a:rPr lang="en-US" dirty="0"/>
              <a:t> </a:t>
            </a:r>
            <a:r>
              <a:rPr lang="en-US" dirty="0" err="1"/>
              <a:t>fazaning</a:t>
            </a:r>
            <a:r>
              <a:rPr lang="en-US" dirty="0"/>
              <a:t> </a:t>
            </a:r>
            <a:r>
              <a:rPr lang="en-US" dirty="0" err="1" smtClean="0"/>
              <a:t>yerga</a:t>
            </a:r>
            <a:r>
              <a:rPr lang="en-US" dirty="0" smtClean="0"/>
              <a:t> </a:t>
            </a:r>
            <a:r>
              <a:rPr lang="en-US" dirty="0" err="1"/>
              <a:t>tutashib</a:t>
            </a:r>
            <a:r>
              <a:rPr lang="en-US" dirty="0"/>
              <a:t> </a:t>
            </a:r>
            <a:r>
              <a:rPr lang="en-US" dirty="0" err="1"/>
              <a:t>qolishi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tarqalgan</a:t>
            </a:r>
            <a:r>
              <a:rPr lang="en-US" dirty="0"/>
              <a:t> </a:t>
            </a:r>
            <a:r>
              <a:rPr lang="en-US" dirty="0" err="1"/>
              <a:t>halokat</a:t>
            </a:r>
            <a:r>
              <a:rPr lang="en-US" dirty="0"/>
              <a:t> </a:t>
            </a:r>
            <a:r>
              <a:rPr lang="en-US" dirty="0" err="1"/>
              <a:t>hisoblanadi.Buni</a:t>
            </a:r>
            <a:r>
              <a:rPr lang="en-US" dirty="0"/>
              <a:t> </a:t>
            </a:r>
            <a:r>
              <a:rPr lang="en-US" dirty="0" err="1"/>
              <a:t>sabablari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uskuna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alohida</a:t>
            </a:r>
            <a:r>
              <a:rPr lang="en-US" dirty="0"/>
              <a:t> </a:t>
            </a:r>
            <a:r>
              <a:rPr lang="en-US" dirty="0" err="1"/>
              <a:t>izohlanadi</a:t>
            </a:r>
            <a:r>
              <a:rPr lang="en-US" dirty="0"/>
              <a:t>:</a:t>
            </a:r>
            <a:endParaRPr lang="ru-RU" dirty="0"/>
          </a:p>
          <a:p>
            <a:r>
              <a:rPr lang="en-US" dirty="0" smtClean="0"/>
              <a:t>                           </a:t>
            </a:r>
            <a:r>
              <a:rPr lang="en-US" dirty="0" err="1" smtClean="0"/>
              <a:t>kon</a:t>
            </a:r>
            <a:r>
              <a:rPr lang="en-US" dirty="0" smtClean="0"/>
              <a:t> </a:t>
            </a:r>
            <a:r>
              <a:rPr lang="en-US" dirty="0" err="1"/>
              <a:t>ishlari</a:t>
            </a:r>
            <a:r>
              <a:rPr lang="en-US" dirty="0"/>
              <a:t> </a:t>
            </a:r>
            <a:r>
              <a:rPr lang="en-US" dirty="0" err="1"/>
              <a:t>ko’chishi</a:t>
            </a:r>
            <a:r>
              <a:rPr lang="en-US" dirty="0"/>
              <a:t> </a:t>
            </a:r>
            <a:r>
              <a:rPr lang="en-US" dirty="0" err="1"/>
              <a:t>tufayli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qurilmalarning</a:t>
            </a:r>
            <a:r>
              <a:rPr lang="en-US" dirty="0"/>
              <a:t> </a:t>
            </a:r>
            <a:r>
              <a:rPr lang="en-US" dirty="0" err="1" smtClean="0"/>
              <a:t>siljishi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en-US" dirty="0" err="1" smtClean="0"/>
              <a:t>atrof</a:t>
            </a:r>
            <a:r>
              <a:rPr lang="en-US" dirty="0" smtClean="0"/>
              <a:t> </a:t>
            </a:r>
            <a:r>
              <a:rPr lang="en-US" dirty="0" err="1" smtClean="0"/>
              <a:t>muhitning</a:t>
            </a:r>
            <a:r>
              <a:rPr lang="en-US" dirty="0" smtClean="0"/>
              <a:t> </a:t>
            </a:r>
            <a:r>
              <a:rPr lang="en-US" dirty="0" err="1" smtClean="0"/>
              <a:t>izolyasiya</a:t>
            </a:r>
            <a:r>
              <a:rPr lang="en-US" dirty="0" smtClean="0"/>
              <a:t> </a:t>
            </a:r>
            <a:r>
              <a:rPr lang="en-US" dirty="0" err="1" smtClean="0"/>
              <a:t>holatiga</a:t>
            </a:r>
            <a:r>
              <a:rPr lang="en-US" dirty="0" smtClean="0"/>
              <a:t> </a:t>
            </a:r>
            <a:r>
              <a:rPr lang="en-US" dirty="0" err="1" smtClean="0"/>
              <a:t>ta’siri</a:t>
            </a:r>
            <a:r>
              <a:rPr lang="en-US" dirty="0" smtClean="0"/>
              <a:t>;</a:t>
            </a:r>
            <a:endParaRPr lang="ru-RU" dirty="0" smtClean="0"/>
          </a:p>
          <a:p>
            <a:pPr algn="l"/>
            <a:r>
              <a:rPr lang="en-US" dirty="0" smtClean="0"/>
              <a:t>                               </a:t>
            </a:r>
            <a:r>
              <a:rPr lang="en-US" dirty="0" err="1" smtClean="0"/>
              <a:t>portlash</a:t>
            </a:r>
            <a:r>
              <a:rPr lang="en-US" dirty="0" smtClean="0"/>
              <a:t> </a:t>
            </a:r>
            <a:r>
              <a:rPr lang="en-US" dirty="0" err="1"/>
              <a:t>ishlari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borilishi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h.k</a:t>
            </a:r>
            <a:r>
              <a:rPr lang="en-US" dirty="0"/>
              <a:t>.</a:t>
            </a:r>
            <a:endParaRPr lang="ru-RU" dirty="0"/>
          </a:p>
          <a:p>
            <a:pPr algn="l"/>
            <a:r>
              <a:rPr lang="en-US" dirty="0" err="1"/>
              <a:t>Umuman</a:t>
            </a:r>
            <a:r>
              <a:rPr lang="en-US" dirty="0"/>
              <a:t> </a:t>
            </a:r>
            <a:r>
              <a:rPr lang="en-US" dirty="0" err="1"/>
              <a:t>olganda</a:t>
            </a:r>
            <a:r>
              <a:rPr lang="en-US" dirty="0"/>
              <a:t> </a:t>
            </a:r>
            <a:r>
              <a:rPr lang="en-US" dirty="0" err="1"/>
              <a:t>ajratilgan</a:t>
            </a:r>
            <a:r>
              <a:rPr lang="en-US" dirty="0"/>
              <a:t>(</a:t>
            </a:r>
            <a:r>
              <a:rPr lang="ru-RU" dirty="0"/>
              <a:t>изолированный</a:t>
            </a:r>
            <a:r>
              <a:rPr lang="en-US" dirty="0"/>
              <a:t>) </a:t>
            </a:r>
            <a:r>
              <a:rPr lang="en-US" dirty="0" err="1"/>
              <a:t>neytralli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tarmoqda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 smtClean="0"/>
              <a:t>yerga</a:t>
            </a:r>
            <a:r>
              <a:rPr lang="en-US" dirty="0" smtClean="0"/>
              <a:t> </a:t>
            </a:r>
            <a:r>
              <a:rPr lang="en-US" dirty="0" err="1"/>
              <a:t>tutashuv</a:t>
            </a:r>
            <a:r>
              <a:rPr lang="en-US" dirty="0"/>
              <a:t> normal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ta’minot</a:t>
            </a:r>
            <a:r>
              <a:rPr lang="en-US" dirty="0"/>
              <a:t> </a:t>
            </a:r>
            <a:r>
              <a:rPr lang="en-US" dirty="0" err="1"/>
              <a:t>holatiga</a:t>
            </a:r>
            <a:r>
              <a:rPr lang="en-US" dirty="0"/>
              <a:t> </a:t>
            </a:r>
            <a:r>
              <a:rPr lang="en-US" dirty="0" err="1"/>
              <a:t>ta’sir</a:t>
            </a:r>
            <a:r>
              <a:rPr lang="en-US" dirty="0"/>
              <a:t> </a:t>
            </a:r>
            <a:r>
              <a:rPr lang="en-US" dirty="0" err="1"/>
              <a:t>qilmaydi.Agarda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tutashuv</a:t>
            </a:r>
            <a:r>
              <a:rPr lang="en-US" dirty="0"/>
              <a:t> </a:t>
            </a:r>
            <a:r>
              <a:rPr lang="en-US" dirty="0" err="1" smtClean="0"/>
              <a:t>yerlantirgich</a:t>
            </a:r>
            <a:r>
              <a:rPr lang="en-US" dirty="0" smtClean="0"/>
              <a:t> </a:t>
            </a:r>
            <a:r>
              <a:rPr lang="en-US" dirty="0" err="1"/>
              <a:t>tarmoqqa,korpus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kabel</a:t>
            </a:r>
            <a:r>
              <a:rPr lang="en-US" dirty="0"/>
              <a:t> </a:t>
            </a:r>
            <a:r>
              <a:rPr lang="en-US" dirty="0" err="1"/>
              <a:t>ekranlashtiruvchi</a:t>
            </a:r>
            <a:r>
              <a:rPr lang="en-US" dirty="0"/>
              <a:t> </a:t>
            </a:r>
            <a:r>
              <a:rPr lang="en-US" dirty="0" err="1"/>
              <a:t>qobig’iga</a:t>
            </a:r>
            <a:r>
              <a:rPr lang="en-US" dirty="0"/>
              <a:t> </a:t>
            </a:r>
            <a:r>
              <a:rPr lang="en-US" dirty="0" err="1"/>
              <a:t>tekkanda</a:t>
            </a:r>
            <a:r>
              <a:rPr lang="en-US" dirty="0"/>
              <a:t> </a:t>
            </a:r>
            <a:r>
              <a:rPr lang="en-US" dirty="0" err="1"/>
              <a:t>potensialning</a:t>
            </a:r>
            <a:r>
              <a:rPr lang="en-US" dirty="0"/>
              <a:t> </a:t>
            </a:r>
            <a:r>
              <a:rPr lang="en-US" dirty="0" err="1"/>
              <a:t>kar’er</a:t>
            </a:r>
            <a:r>
              <a:rPr lang="en-US" dirty="0"/>
              <a:t> </a:t>
            </a:r>
            <a:r>
              <a:rPr lang="en-US" dirty="0" err="1"/>
              <a:t>erlantiruvchi</a:t>
            </a:r>
            <a:r>
              <a:rPr lang="en-US" dirty="0"/>
              <a:t> </a:t>
            </a:r>
            <a:r>
              <a:rPr lang="en-US" dirty="0" err="1"/>
              <a:t>tarmog’iga</a:t>
            </a:r>
            <a:r>
              <a:rPr lang="en-US" dirty="0"/>
              <a:t> </a:t>
            </a:r>
            <a:r>
              <a:rPr lang="en-US" dirty="0" err="1"/>
              <a:t>chiqishi</a:t>
            </a:r>
            <a:r>
              <a:rPr lang="en-US" dirty="0"/>
              <a:t> </a:t>
            </a:r>
            <a:r>
              <a:rPr lang="en-US" dirty="0" err="1"/>
              <a:t>kuzatiladi.Ko’p</a:t>
            </a:r>
            <a:r>
              <a:rPr lang="en-US" dirty="0"/>
              <a:t>  </a:t>
            </a:r>
            <a:r>
              <a:rPr lang="en-US" dirty="0" err="1"/>
              <a:t>vaqt</a:t>
            </a:r>
            <a:r>
              <a:rPr lang="en-US" dirty="0"/>
              <a:t>  </a:t>
            </a:r>
            <a:r>
              <a:rPr lang="en-US" dirty="0" err="1"/>
              <a:t>davomida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potensialning</a:t>
            </a:r>
            <a:r>
              <a:rPr lang="en-US" dirty="0"/>
              <a:t> </a:t>
            </a:r>
            <a:r>
              <a:rPr lang="en-US" dirty="0" err="1"/>
              <a:t>qolishi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uskunalari</a:t>
            </a:r>
            <a:r>
              <a:rPr lang="en-US" dirty="0"/>
              <a:t> </a:t>
            </a:r>
            <a:r>
              <a:rPr lang="en-US" dirty="0" err="1"/>
              <a:t>korpusiga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paydo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o’z</a:t>
            </a:r>
            <a:r>
              <a:rPr lang="en-US" dirty="0"/>
              <a:t> </a:t>
            </a:r>
            <a:r>
              <a:rPr lang="en-US" dirty="0" err="1"/>
              <a:t>navbatida</a:t>
            </a:r>
            <a:r>
              <a:rPr lang="en-US" dirty="0"/>
              <a:t> </a:t>
            </a:r>
            <a:r>
              <a:rPr lang="en-US" dirty="0" err="1"/>
              <a:t>noxosdan</a:t>
            </a:r>
            <a:r>
              <a:rPr lang="en-US" dirty="0"/>
              <a:t> </a:t>
            </a:r>
            <a:r>
              <a:rPr lang="en-US" dirty="0" err="1"/>
              <a:t>tegib</a:t>
            </a:r>
            <a:r>
              <a:rPr lang="en-US" dirty="0"/>
              <a:t> </a:t>
            </a:r>
            <a:r>
              <a:rPr lang="en-US" dirty="0" err="1"/>
              <a:t>ketganda</a:t>
            </a:r>
            <a:r>
              <a:rPr lang="en-US" dirty="0"/>
              <a:t> </a:t>
            </a:r>
            <a:r>
              <a:rPr lang="en-US" dirty="0" err="1"/>
              <a:t>odam</a:t>
            </a:r>
            <a:r>
              <a:rPr lang="en-US" dirty="0"/>
              <a:t> </a:t>
            </a:r>
            <a:r>
              <a:rPr lang="en-US" dirty="0" err="1"/>
              <a:t>salomatligiga</a:t>
            </a:r>
            <a:r>
              <a:rPr lang="en-US" dirty="0"/>
              <a:t> </a:t>
            </a:r>
            <a:r>
              <a:rPr lang="en-US" dirty="0" err="1"/>
              <a:t>tasir</a:t>
            </a:r>
            <a:r>
              <a:rPr lang="en-US" dirty="0"/>
              <a:t> </a:t>
            </a:r>
            <a:r>
              <a:rPr lang="en-US" dirty="0" err="1"/>
              <a:t>qiladi.Bundan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 smtClean="0"/>
              <a:t>yerga</a:t>
            </a:r>
            <a:r>
              <a:rPr lang="en-US" dirty="0" smtClean="0"/>
              <a:t> </a:t>
            </a:r>
            <a:r>
              <a:rPr lang="en-US" dirty="0" err="1"/>
              <a:t>tutashuv</a:t>
            </a:r>
            <a:r>
              <a:rPr lang="en-US" dirty="0"/>
              <a:t> </a:t>
            </a:r>
            <a:r>
              <a:rPr lang="en-US" dirty="0" err="1"/>
              <a:t>uzoq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qolishi</a:t>
            </a:r>
            <a:r>
              <a:rPr lang="en-US" dirty="0"/>
              <a:t> </a:t>
            </a:r>
            <a:r>
              <a:rPr lang="en-US" dirty="0" err="1"/>
              <a:t>tufayli</a:t>
            </a:r>
            <a:r>
              <a:rPr lang="en-US" dirty="0"/>
              <a:t> </a:t>
            </a:r>
            <a:r>
              <a:rPr lang="en-US" dirty="0" err="1"/>
              <a:t>qolgan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faza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tutashishi</a:t>
            </a:r>
            <a:r>
              <a:rPr lang="en-US" dirty="0"/>
              <a:t> </a:t>
            </a:r>
            <a:r>
              <a:rPr lang="en-US" dirty="0" err="1"/>
              <a:t>mumkin.Bu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elektrhavfsizligi</a:t>
            </a:r>
            <a:r>
              <a:rPr lang="en-US" dirty="0"/>
              <a:t> </a:t>
            </a:r>
            <a:r>
              <a:rPr lang="en-US" dirty="0" err="1"/>
              <a:t>shartini</a:t>
            </a:r>
            <a:r>
              <a:rPr lang="en-US" dirty="0"/>
              <a:t> </a:t>
            </a:r>
            <a:r>
              <a:rPr lang="en-US" dirty="0" err="1"/>
              <a:t>yomonlashtiradi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0988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5126" y="404664"/>
            <a:ext cx="8229600" cy="2295128"/>
          </a:xfrm>
        </p:spPr>
        <p:txBody>
          <a:bodyPr>
            <a:noAutofit/>
          </a:bodyPr>
          <a:lstStyle/>
          <a:p>
            <a:pPr algn="l"/>
            <a:r>
              <a:rPr lang="en-US" sz="2000" dirty="0" err="1">
                <a:effectLst/>
              </a:rPr>
              <a:t>Apparat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va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mashina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uramlari</a:t>
            </a:r>
            <a:r>
              <a:rPr lang="en-US" sz="2000" dirty="0">
                <a:effectLst/>
              </a:rPr>
              <a:t>, </a:t>
            </a:r>
            <a:r>
              <a:rPr lang="en-US" sz="2000" dirty="0" err="1">
                <a:effectLst/>
              </a:rPr>
              <a:t>havo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va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kabel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tarmoqlari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erga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nisbatan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sig’imga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ega.Erga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tutashganda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sig’imlarning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taqsimlanishi,nol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ketma-ketlikli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sig’im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toklarzarar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etgan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va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etmagan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tarmoqlarda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paydo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bo’ladi.Zaralangan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nuqtadan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qisqa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tutashuv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toki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erga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oqib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utadi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va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fazalar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sig’imi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tufayli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zarar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etgan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va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etmagan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fazalarga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qaytadi</a:t>
            </a:r>
            <a:r>
              <a:rPr lang="en-US" sz="2000" dirty="0">
                <a:effectLst/>
              </a:rPr>
              <a:t>.(10.5formula)</a:t>
            </a:r>
            <a:r>
              <a:rPr lang="ru-RU" sz="1600" dirty="0">
                <a:effectLst/>
              </a:rPr>
              <a:t/>
            </a:r>
            <a:br>
              <a:rPr lang="ru-RU" sz="1600" dirty="0">
                <a:effectLst/>
              </a:rPr>
            </a:br>
            <a:endParaRPr lang="ru-RU" sz="1600" dirty="0"/>
          </a:p>
        </p:txBody>
      </p:sp>
      <p:pic>
        <p:nvPicPr>
          <p:cNvPr id="1027" name="Рисунок 66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223"/>
          <a:stretch>
            <a:fillRect/>
          </a:stretch>
        </p:blipFill>
        <p:spPr bwMode="auto">
          <a:xfrm>
            <a:off x="1259632" y="3429000"/>
            <a:ext cx="6619301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2306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Bir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fazali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tutashuvda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toklarning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taqsimlanishi</a:t>
            </a:r>
            <a:endParaRPr lang="ru-RU" dirty="0"/>
          </a:p>
        </p:txBody>
      </p:sp>
      <p:pic>
        <p:nvPicPr>
          <p:cNvPr id="2050" name="Рисунок 664" descr="Описание: sdfdf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680"/>
          <a:stretch>
            <a:fillRect/>
          </a:stretch>
        </p:blipFill>
        <p:spPr bwMode="auto">
          <a:xfrm>
            <a:off x="755576" y="1801232"/>
            <a:ext cx="7517028" cy="4076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7351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3552" y="234888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err="1">
                <a:effectLst/>
              </a:rPr>
              <a:t>Bir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fazali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yerga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tutshuvda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paydo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bo</a:t>
            </a:r>
            <a:r>
              <a:rPr lang="ru-RU" sz="2400" dirty="0">
                <a:effectLst/>
              </a:rPr>
              <a:t>’</a:t>
            </a:r>
            <a:r>
              <a:rPr lang="en-US" sz="2400" dirty="0" err="1">
                <a:effectLst/>
              </a:rPr>
              <a:t>ladigan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nol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ketma</a:t>
            </a:r>
            <a:r>
              <a:rPr lang="ru-RU" sz="2400" dirty="0">
                <a:effectLst/>
              </a:rPr>
              <a:t>-</a:t>
            </a:r>
            <a:r>
              <a:rPr lang="en-US" sz="2400" dirty="0" err="1">
                <a:effectLst/>
              </a:rPr>
              <a:t>ketlikdagi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kuchlanish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quyidagi</a:t>
            </a:r>
            <a:r>
              <a:rPr lang="en-US" sz="2400" dirty="0">
                <a:effectLst/>
              </a:rPr>
              <a:t> formula </a:t>
            </a:r>
            <a:r>
              <a:rPr lang="en-US" sz="2400" dirty="0" err="1">
                <a:effectLst/>
              </a:rPr>
              <a:t>bo</a:t>
            </a:r>
            <a:r>
              <a:rPr lang="ru-RU" sz="2400" dirty="0">
                <a:effectLst/>
              </a:rPr>
              <a:t>’</a:t>
            </a:r>
            <a:r>
              <a:rPr lang="en-US" sz="2400" dirty="0" err="1">
                <a:effectLst/>
              </a:rPr>
              <a:t>yicha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hisoblanadi</a:t>
            </a:r>
            <a:r>
              <a:rPr lang="ru-RU" sz="2400" dirty="0">
                <a:effectLst/>
              </a:rPr>
              <a:t>.</a:t>
            </a:r>
          </a:p>
        </p:txBody>
      </p:sp>
      <p:pic>
        <p:nvPicPr>
          <p:cNvPr id="3074" name="Рисунок 66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50" r="34500"/>
          <a:stretch>
            <a:fillRect/>
          </a:stretch>
        </p:blipFill>
        <p:spPr bwMode="auto">
          <a:xfrm>
            <a:off x="683568" y="332656"/>
            <a:ext cx="7369569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Рисунок 66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384" r="48581"/>
          <a:stretch>
            <a:fillRect/>
          </a:stretch>
        </p:blipFill>
        <p:spPr bwMode="auto">
          <a:xfrm>
            <a:off x="107504" y="3212976"/>
            <a:ext cx="5544616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481137" y="530120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/>
              <a:t>R</a:t>
            </a:r>
            <a:r>
              <a:rPr lang="ru-RU" dirty="0"/>
              <a:t>=0 </a:t>
            </a:r>
            <a:r>
              <a:rPr lang="en-US" dirty="0"/>
              <a:t>da</a:t>
            </a:r>
            <a:r>
              <a:rPr lang="ru-RU" dirty="0"/>
              <a:t>, </a:t>
            </a:r>
            <a:r>
              <a:rPr lang="en-US" dirty="0"/>
              <a:t>y</a:t>
            </a:r>
            <a:r>
              <a:rPr lang="ru-RU" dirty="0"/>
              <a:t>’</a:t>
            </a:r>
            <a:r>
              <a:rPr lang="en-US" dirty="0" err="1"/>
              <a:t>ani</a:t>
            </a:r>
            <a:r>
              <a:rPr lang="ru-RU" dirty="0"/>
              <a:t>,  </a:t>
            </a:r>
            <a:r>
              <a:rPr lang="en-US" dirty="0" err="1"/>
              <a:t>Yerga</a:t>
            </a:r>
            <a:r>
              <a:rPr lang="en-US" dirty="0"/>
              <a:t> </a:t>
            </a:r>
            <a:r>
              <a:rPr lang="en-US" dirty="0" err="1" smtClean="0"/>
              <a:t>to’g</a:t>
            </a:r>
            <a:r>
              <a:rPr lang="ru-RU" dirty="0"/>
              <a:t>’</a:t>
            </a:r>
            <a:r>
              <a:rPr lang="en-US" dirty="0" err="1"/>
              <a:t>ridan</a:t>
            </a:r>
            <a:r>
              <a:rPr lang="en-US" dirty="0"/>
              <a:t> </a:t>
            </a:r>
            <a:r>
              <a:rPr lang="en-US" dirty="0" err="1" smtClean="0"/>
              <a:t>to’g</a:t>
            </a:r>
            <a:r>
              <a:rPr lang="ru-RU" dirty="0"/>
              <a:t>’</a:t>
            </a:r>
            <a:r>
              <a:rPr lang="en-US" dirty="0" err="1"/>
              <a:t>ri</a:t>
            </a:r>
            <a:r>
              <a:rPr lang="en-US" dirty="0"/>
              <a:t> </a:t>
            </a:r>
            <a:r>
              <a:rPr lang="en-US" dirty="0" err="1"/>
              <a:t>tutashuvda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ketma</a:t>
            </a:r>
            <a:r>
              <a:rPr lang="ru-RU" dirty="0"/>
              <a:t>-</a:t>
            </a:r>
            <a:r>
              <a:rPr lang="en-US" dirty="0" err="1"/>
              <a:t>ketlikdagi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faza</a:t>
            </a:r>
            <a:r>
              <a:rPr lang="en-US" dirty="0"/>
              <a:t> </a:t>
            </a:r>
            <a:r>
              <a:rPr lang="en-US" dirty="0" err="1"/>
              <a:t>kuchlanishiga</a:t>
            </a:r>
            <a:r>
              <a:rPr lang="en-US" dirty="0"/>
              <a:t> </a:t>
            </a:r>
            <a:r>
              <a:rPr lang="en-US" dirty="0" err="1"/>
              <a:t>tenglashadi</a:t>
            </a:r>
            <a:r>
              <a:rPr lang="en-US" dirty="0"/>
              <a:t> U</a:t>
            </a:r>
            <a:r>
              <a:rPr lang="ru-RU" baseline="-25000" dirty="0"/>
              <a:t>0</a:t>
            </a:r>
            <a:r>
              <a:rPr lang="ru-RU" dirty="0"/>
              <a:t> = </a:t>
            </a:r>
            <a:r>
              <a:rPr lang="en-US" dirty="0"/>
              <a:t>U</a:t>
            </a:r>
            <a:r>
              <a:rPr lang="uz-Cyrl-UZ" baseline="-25000" dirty="0"/>
              <a:t>Ф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14360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8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Yuqorida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ru-RU" dirty="0"/>
              <a:t>’</a:t>
            </a:r>
            <a:r>
              <a:rPr lang="en-US" dirty="0" err="1"/>
              <a:t>rilgan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ketma</a:t>
            </a:r>
            <a:r>
              <a:rPr lang="ru-RU" dirty="0"/>
              <a:t>-</a:t>
            </a:r>
            <a:r>
              <a:rPr lang="en-US" dirty="0" err="1"/>
              <a:t>ketlikdagi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yerga</a:t>
            </a:r>
            <a:r>
              <a:rPr lang="en-US" dirty="0"/>
              <a:t> </a:t>
            </a:r>
            <a:r>
              <a:rPr lang="en-US" dirty="0" err="1"/>
              <a:t>tutashuvning</a:t>
            </a:r>
            <a:r>
              <a:rPr lang="en-US" dirty="0"/>
              <a:t> </a:t>
            </a:r>
            <a:r>
              <a:rPr lang="en-US" dirty="0" err="1"/>
              <a:t>barqarorlashgan</a:t>
            </a:r>
            <a:r>
              <a:rPr lang="en-US" dirty="0"/>
              <a:t> </a:t>
            </a:r>
            <a:r>
              <a:rPr lang="en-US" dirty="0" err="1"/>
              <a:t>rejimi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ru-RU" dirty="0"/>
              <a:t>’</a:t>
            </a:r>
            <a:r>
              <a:rPr lang="en-US" dirty="0"/>
              <a:t>lib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tutashuvdan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qiluvchi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vositasining</a:t>
            </a:r>
            <a:r>
              <a:rPr lang="en-US" dirty="0"/>
              <a:t> </a:t>
            </a:r>
            <a:r>
              <a:rPr lang="en-US" dirty="0" err="1"/>
              <a:t>reaksiya</a:t>
            </a:r>
            <a:r>
              <a:rPr lang="en-US" dirty="0"/>
              <a:t> </a:t>
            </a:r>
            <a:r>
              <a:rPr lang="en-US" dirty="0" err="1"/>
              <a:t>parametridir</a:t>
            </a:r>
            <a:r>
              <a:rPr lang="ru-RU" dirty="0"/>
              <a:t>.</a:t>
            </a:r>
          </a:p>
          <a:p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fazaning</a:t>
            </a:r>
            <a:r>
              <a:rPr lang="en-US" dirty="0"/>
              <a:t> </a:t>
            </a:r>
            <a:r>
              <a:rPr lang="en-US" dirty="0" err="1"/>
              <a:t>yerga</a:t>
            </a:r>
            <a:r>
              <a:rPr lang="en-US" dirty="0"/>
              <a:t> </a:t>
            </a:r>
            <a:r>
              <a:rPr lang="en-US" dirty="0" err="1"/>
              <a:t>tutashishidagi</a:t>
            </a:r>
            <a:r>
              <a:rPr lang="en-US" dirty="0"/>
              <a:t> o</a:t>
            </a:r>
            <a:r>
              <a:rPr lang="ru-RU" dirty="0"/>
              <a:t>’</a:t>
            </a:r>
            <a:r>
              <a:rPr lang="en-US" dirty="0" err="1"/>
              <a:t>tkinchi</a:t>
            </a:r>
            <a:r>
              <a:rPr lang="en-US" dirty="0"/>
              <a:t> </a:t>
            </a:r>
            <a:r>
              <a:rPr lang="en-US" dirty="0" err="1"/>
              <a:t>jarayonlarga</a:t>
            </a:r>
            <a:r>
              <a:rPr lang="en-US" dirty="0"/>
              <a:t> </a:t>
            </a:r>
            <a:r>
              <a:rPr lang="en-US" dirty="0" err="1"/>
              <a:t>reaksiyasi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ru-RU" dirty="0"/>
              <a:t>’</a:t>
            </a:r>
            <a:r>
              <a:rPr lang="en-US" dirty="0" err="1"/>
              <a:t>lgan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tizimi</a:t>
            </a:r>
            <a:r>
              <a:rPr lang="en-US" dirty="0"/>
              <a:t> </a:t>
            </a:r>
            <a:r>
              <a:rPr lang="en-US" dirty="0" err="1"/>
              <a:t>yaratishga</a:t>
            </a:r>
            <a:r>
              <a:rPr lang="en-US" dirty="0"/>
              <a:t> </a:t>
            </a:r>
            <a:r>
              <a:rPr lang="en-US" dirty="0" err="1"/>
              <a:t>urinib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ru-RU" dirty="0"/>
              <a:t>’</a:t>
            </a:r>
            <a:r>
              <a:rPr lang="en-US" dirty="0" err="1"/>
              <a:t>rilgan</a:t>
            </a:r>
            <a:r>
              <a:rPr lang="ru-RU" dirty="0"/>
              <a:t>.</a:t>
            </a:r>
          </a:p>
          <a:p>
            <a:r>
              <a:rPr lang="en-US" dirty="0"/>
              <a:t>Bu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err="1"/>
              <a:t>himoyaning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prinsipi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fazaning</a:t>
            </a:r>
            <a:r>
              <a:rPr lang="en-US" dirty="0"/>
              <a:t> </a:t>
            </a:r>
            <a:r>
              <a:rPr lang="en-US" dirty="0" err="1"/>
              <a:t>yerga</a:t>
            </a:r>
            <a:r>
              <a:rPr lang="en-US" dirty="0"/>
              <a:t> </a:t>
            </a:r>
            <a:r>
              <a:rPr lang="en-US" dirty="0" err="1"/>
              <a:t>tutashishidagi</a:t>
            </a:r>
            <a:r>
              <a:rPr lang="en-US" dirty="0"/>
              <a:t> o</a:t>
            </a:r>
            <a:r>
              <a:rPr lang="ru-RU" dirty="0"/>
              <a:t>’</a:t>
            </a:r>
            <a:r>
              <a:rPr lang="en-US" dirty="0" err="1"/>
              <a:t>tkinchi</a:t>
            </a:r>
            <a:r>
              <a:rPr lang="en-US" dirty="0"/>
              <a:t> </a:t>
            </a:r>
            <a:r>
              <a:rPr lang="en-US" dirty="0" err="1"/>
              <a:t>jarayonda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ketma</a:t>
            </a:r>
            <a:r>
              <a:rPr lang="ru-RU" dirty="0"/>
              <a:t>-</a:t>
            </a:r>
            <a:r>
              <a:rPr lang="en-US" dirty="0" err="1"/>
              <a:t>ketlikdagi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birinchi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davrda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ishora</a:t>
            </a:r>
            <a:r>
              <a:rPr lang="ru-RU" dirty="0"/>
              <a:t> (+ </a:t>
            </a:r>
            <a:r>
              <a:rPr lang="en-US" dirty="0" err="1"/>
              <a:t>va</a:t>
            </a:r>
            <a:r>
              <a:rPr lang="ru-RU" dirty="0"/>
              <a:t> -)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zarar</a:t>
            </a:r>
            <a:r>
              <a:rPr lang="en-US" dirty="0"/>
              <a:t> </a:t>
            </a:r>
            <a:r>
              <a:rPr lang="en-US" dirty="0" err="1"/>
              <a:t>yetmagan</a:t>
            </a:r>
            <a:r>
              <a:rPr lang="en-US" dirty="0"/>
              <a:t> </a:t>
            </a:r>
            <a:r>
              <a:rPr lang="en-US" dirty="0" err="1"/>
              <a:t>ikkita</a:t>
            </a:r>
            <a:r>
              <a:rPr lang="en-US" dirty="0"/>
              <a:t> </a:t>
            </a:r>
            <a:r>
              <a:rPr lang="en-US" dirty="0" err="1"/>
              <a:t>tarmoqda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ishoraga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ru-RU" dirty="0"/>
              <a:t>.</a:t>
            </a:r>
          </a:p>
          <a:p>
            <a:r>
              <a:rPr lang="en-US" dirty="0"/>
              <a:t>Bu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err="1"/>
              <a:t>qurilma</a:t>
            </a:r>
            <a:r>
              <a:rPr lang="en-US" dirty="0"/>
              <a:t> </a:t>
            </a:r>
            <a:r>
              <a:rPr lang="en-US" dirty="0" err="1"/>
              <a:t>sxemasi</a:t>
            </a:r>
            <a:r>
              <a:rPr lang="en-US" dirty="0"/>
              <a:t> </a:t>
            </a:r>
            <a:r>
              <a:rPr lang="en-US" dirty="0" err="1"/>
              <a:t>murakkabligi</a:t>
            </a:r>
            <a:r>
              <a:rPr lang="en-US" dirty="0"/>
              <a:t> </a:t>
            </a:r>
            <a:r>
              <a:rPr lang="en-US" dirty="0" err="1"/>
              <a:t>tufayli</a:t>
            </a:r>
            <a:r>
              <a:rPr lang="en-US" dirty="0"/>
              <a:t> </a:t>
            </a:r>
            <a:r>
              <a:rPr lang="en-US" dirty="0" err="1"/>
              <a:t>kar</a:t>
            </a:r>
            <a:r>
              <a:rPr lang="ru-RU" dirty="0"/>
              <a:t>’</a:t>
            </a:r>
            <a:r>
              <a:rPr lang="en-US" dirty="0" err="1"/>
              <a:t>erda</a:t>
            </a:r>
            <a:r>
              <a:rPr lang="en-US" dirty="0"/>
              <a:t> </a:t>
            </a:r>
            <a:r>
              <a:rPr lang="en-US" dirty="0" err="1"/>
              <a:t>foydalanilmaydi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1387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Himoyalovchi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qurilmalar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ikki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guruhga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bo’linadi</a:t>
            </a:r>
            <a:r>
              <a:rPr lang="en-US" dirty="0">
                <a:effectLst/>
              </a:rPr>
              <a:t>:</a:t>
            </a:r>
            <a:endParaRPr lang="ru-RU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400" dirty="0"/>
              <a:t>-</a:t>
            </a:r>
            <a:r>
              <a:rPr lang="en-US" sz="3400" dirty="0" err="1"/>
              <a:t>ta’sir</a:t>
            </a:r>
            <a:r>
              <a:rPr lang="en-US" sz="3400" dirty="0"/>
              <a:t> </a:t>
            </a:r>
            <a:r>
              <a:rPr lang="en-US" sz="3400" dirty="0" err="1"/>
              <a:t>jihatidan</a:t>
            </a:r>
            <a:r>
              <a:rPr lang="en-US" sz="3400" dirty="0"/>
              <a:t> </a:t>
            </a:r>
            <a:r>
              <a:rPr lang="en-US" sz="3400" dirty="0" err="1"/>
              <a:t>bir</a:t>
            </a:r>
            <a:r>
              <a:rPr lang="en-US" sz="3400" dirty="0"/>
              <a:t> </a:t>
            </a:r>
            <a:r>
              <a:rPr lang="en-US" sz="3400" dirty="0" err="1"/>
              <a:t>faktorli</a:t>
            </a:r>
            <a:r>
              <a:rPr lang="en-US" sz="3400" dirty="0"/>
              <a:t> </a:t>
            </a:r>
            <a:r>
              <a:rPr lang="en-US" sz="3400" dirty="0" err="1"/>
              <a:t>yani</a:t>
            </a:r>
            <a:r>
              <a:rPr lang="en-US" sz="3400" dirty="0"/>
              <a:t> </a:t>
            </a:r>
            <a:r>
              <a:rPr lang="en-US" sz="3400" dirty="0" err="1"/>
              <a:t>qaysidir</a:t>
            </a:r>
            <a:r>
              <a:rPr lang="en-US" sz="3400" dirty="0"/>
              <a:t> </a:t>
            </a:r>
            <a:r>
              <a:rPr lang="en-US" sz="3400" dirty="0" err="1"/>
              <a:t>bitta</a:t>
            </a:r>
            <a:r>
              <a:rPr lang="en-US" sz="3400" dirty="0"/>
              <a:t> </a:t>
            </a:r>
            <a:r>
              <a:rPr lang="en-US" sz="3400" dirty="0" err="1"/>
              <a:t>parametrga</a:t>
            </a:r>
            <a:r>
              <a:rPr lang="en-US" sz="3400" dirty="0"/>
              <a:t> </a:t>
            </a:r>
            <a:r>
              <a:rPr lang="en-US" sz="3400" dirty="0" err="1"/>
              <a:t>reaksiyasi</a:t>
            </a:r>
            <a:r>
              <a:rPr lang="en-US" sz="3400" dirty="0"/>
              <a:t> </a:t>
            </a:r>
            <a:r>
              <a:rPr lang="en-US" sz="3400" dirty="0" err="1"/>
              <a:t>bo’lgan;nol</a:t>
            </a:r>
            <a:r>
              <a:rPr lang="en-US" sz="3400" dirty="0"/>
              <a:t> </a:t>
            </a:r>
            <a:r>
              <a:rPr lang="en-US" sz="3400" dirty="0" err="1"/>
              <a:t>ketma-ketlikdagi</a:t>
            </a:r>
            <a:r>
              <a:rPr lang="en-US" sz="3400" dirty="0"/>
              <a:t> </a:t>
            </a:r>
            <a:r>
              <a:rPr lang="en-US" sz="3400" dirty="0" err="1"/>
              <a:t>tok</a:t>
            </a:r>
            <a:r>
              <a:rPr lang="en-US" sz="3400" dirty="0"/>
              <a:t> </a:t>
            </a:r>
            <a:r>
              <a:rPr lang="en-US" sz="3400" dirty="0" err="1"/>
              <a:t>yoki</a:t>
            </a:r>
            <a:r>
              <a:rPr lang="en-US" sz="3400" dirty="0"/>
              <a:t> </a:t>
            </a:r>
            <a:r>
              <a:rPr lang="en-US" sz="3400" dirty="0" err="1"/>
              <a:t>kuchlanishga</a:t>
            </a:r>
            <a:r>
              <a:rPr lang="en-US" sz="3400" dirty="0"/>
              <a:t> </a:t>
            </a:r>
            <a:r>
              <a:rPr lang="en-US" sz="3400" dirty="0" err="1"/>
              <a:t>izolyasiya</a:t>
            </a:r>
            <a:r>
              <a:rPr lang="en-US" sz="3400" dirty="0"/>
              <a:t> </a:t>
            </a:r>
            <a:r>
              <a:rPr lang="en-US" sz="3400" dirty="0" err="1"/>
              <a:t>qarshiligining</a:t>
            </a:r>
            <a:r>
              <a:rPr lang="en-US" sz="3400" dirty="0"/>
              <a:t> </a:t>
            </a:r>
            <a:r>
              <a:rPr lang="en-US" sz="3400" dirty="0" err="1"/>
              <a:t>kattaligiga,tarmoqqa</a:t>
            </a:r>
            <a:r>
              <a:rPr lang="en-US" sz="3400" dirty="0"/>
              <a:t> </a:t>
            </a:r>
            <a:r>
              <a:rPr lang="en-US" sz="3400" dirty="0" err="1"/>
              <a:t>qo’yilgan</a:t>
            </a:r>
            <a:r>
              <a:rPr lang="en-US" sz="3400" dirty="0"/>
              <a:t> </a:t>
            </a:r>
            <a:r>
              <a:rPr lang="en-US" sz="3400" dirty="0" err="1"/>
              <a:t>yuqori</a:t>
            </a:r>
            <a:r>
              <a:rPr lang="en-US" sz="3400" dirty="0"/>
              <a:t> </a:t>
            </a:r>
            <a:r>
              <a:rPr lang="en-US" sz="3400" dirty="0" err="1"/>
              <a:t>chastotali</a:t>
            </a:r>
            <a:r>
              <a:rPr lang="en-US" sz="3400" dirty="0"/>
              <a:t> </a:t>
            </a:r>
            <a:r>
              <a:rPr lang="en-US" sz="3400" dirty="0" err="1"/>
              <a:t>operativ</a:t>
            </a:r>
            <a:r>
              <a:rPr lang="en-US" sz="3400" dirty="0"/>
              <a:t> </a:t>
            </a:r>
            <a:r>
              <a:rPr lang="en-US" sz="3400" dirty="0" err="1"/>
              <a:t>tok</a:t>
            </a:r>
            <a:r>
              <a:rPr lang="en-US" sz="3400" dirty="0"/>
              <a:t>.</a:t>
            </a:r>
            <a:endParaRPr lang="ru-RU" sz="3400" dirty="0"/>
          </a:p>
          <a:p>
            <a:r>
              <a:rPr lang="ru-RU" sz="3400" dirty="0"/>
              <a:t>-</a:t>
            </a:r>
            <a:r>
              <a:rPr lang="en-US" sz="3400" dirty="0"/>
              <a:t>ta</a:t>
            </a:r>
            <a:r>
              <a:rPr lang="ru-RU" sz="3400" dirty="0"/>
              <a:t>’</a:t>
            </a:r>
            <a:r>
              <a:rPr lang="en-US" sz="3400" dirty="0"/>
              <a:t>sir </a:t>
            </a:r>
            <a:r>
              <a:rPr lang="en-US" sz="3400" dirty="0" err="1"/>
              <a:t>jihatidan</a:t>
            </a:r>
            <a:r>
              <a:rPr lang="en-US" sz="3400" dirty="0"/>
              <a:t> </a:t>
            </a:r>
            <a:r>
              <a:rPr lang="en-US" sz="3400" dirty="0" err="1"/>
              <a:t>ko</a:t>
            </a:r>
            <a:r>
              <a:rPr lang="ru-RU" sz="3400" dirty="0"/>
              <a:t>’</a:t>
            </a:r>
            <a:r>
              <a:rPr lang="en-US" sz="3400" dirty="0"/>
              <a:t>p </a:t>
            </a:r>
            <a:r>
              <a:rPr lang="en-US" sz="3400" dirty="0" err="1"/>
              <a:t>faktorli</a:t>
            </a:r>
            <a:r>
              <a:rPr lang="en-US" sz="3400" dirty="0"/>
              <a:t> </a:t>
            </a:r>
            <a:r>
              <a:rPr lang="en-US" sz="3400" dirty="0" err="1"/>
              <a:t>ya</a:t>
            </a:r>
            <a:r>
              <a:rPr lang="ru-RU" sz="3400" dirty="0"/>
              <a:t>’</a:t>
            </a:r>
            <a:r>
              <a:rPr lang="en-US" sz="3400" dirty="0" err="1"/>
              <a:t>ni</a:t>
            </a:r>
            <a:r>
              <a:rPr lang="ru-RU" sz="3400" dirty="0"/>
              <a:t> 2 </a:t>
            </a:r>
            <a:r>
              <a:rPr lang="en-US" sz="3400" dirty="0" err="1"/>
              <a:t>va</a:t>
            </a:r>
            <a:r>
              <a:rPr lang="en-US" sz="3400" dirty="0"/>
              <a:t> </a:t>
            </a:r>
            <a:r>
              <a:rPr lang="en-US" sz="3400" dirty="0" err="1"/>
              <a:t>undan</a:t>
            </a:r>
            <a:r>
              <a:rPr lang="en-US" sz="3400" dirty="0"/>
              <a:t> </a:t>
            </a:r>
            <a:r>
              <a:rPr lang="en-US" sz="3400" dirty="0" err="1"/>
              <a:t>ortiq</a:t>
            </a:r>
            <a:r>
              <a:rPr lang="en-US" sz="3400" dirty="0"/>
              <a:t> </a:t>
            </a:r>
            <a:r>
              <a:rPr lang="en-US" sz="3400" dirty="0" err="1"/>
              <a:t>parametrning</a:t>
            </a:r>
            <a:r>
              <a:rPr lang="en-US" sz="3400" dirty="0"/>
              <a:t> o</a:t>
            </a:r>
            <a:r>
              <a:rPr lang="ru-RU" sz="3400" dirty="0"/>
              <a:t>’</a:t>
            </a:r>
            <a:r>
              <a:rPr lang="en-US" sz="3400" dirty="0" err="1"/>
              <a:t>zgarishiga</a:t>
            </a:r>
            <a:r>
              <a:rPr lang="en-US" sz="3400" dirty="0"/>
              <a:t> </a:t>
            </a:r>
            <a:r>
              <a:rPr lang="en-US" sz="3400" dirty="0" err="1"/>
              <a:t>reaksiyasi</a:t>
            </a:r>
            <a:r>
              <a:rPr lang="en-US" sz="3400" dirty="0"/>
              <a:t> </a:t>
            </a:r>
            <a:r>
              <a:rPr lang="en-US" sz="3400" dirty="0" err="1"/>
              <a:t>bo</a:t>
            </a:r>
            <a:r>
              <a:rPr lang="ru-RU" sz="3400" dirty="0"/>
              <a:t>’</a:t>
            </a:r>
            <a:r>
              <a:rPr lang="en-US" sz="3400" dirty="0" err="1"/>
              <a:t>lgan</a:t>
            </a:r>
            <a:r>
              <a:rPr lang="ru-RU" sz="3400" dirty="0"/>
              <a:t>.</a:t>
            </a:r>
          </a:p>
          <a:p>
            <a:pPr marL="137160" indent="0">
              <a:buNone/>
            </a:pPr>
            <a:r>
              <a:rPr lang="en-US" sz="3400" dirty="0" err="1"/>
              <a:t>Xafvsizligi</a:t>
            </a:r>
            <a:r>
              <a:rPr lang="en-US" sz="3400" dirty="0"/>
              <a:t> </a:t>
            </a:r>
            <a:r>
              <a:rPr lang="en-US" sz="3400" dirty="0" err="1"/>
              <a:t>talablarga</a:t>
            </a:r>
            <a:r>
              <a:rPr lang="en-US" sz="3400" dirty="0"/>
              <a:t> </a:t>
            </a:r>
            <a:r>
              <a:rPr lang="en-US" sz="3400" dirty="0" err="1"/>
              <a:t>ko</a:t>
            </a:r>
            <a:r>
              <a:rPr lang="ru-RU" sz="3400" dirty="0"/>
              <a:t>’</a:t>
            </a:r>
            <a:r>
              <a:rPr lang="en-US" sz="3400" dirty="0" err="1"/>
              <a:t>ra</a:t>
            </a:r>
            <a:r>
              <a:rPr lang="ru-RU" sz="3400" dirty="0"/>
              <a:t> 1 </a:t>
            </a:r>
            <a:r>
              <a:rPr lang="en-US" sz="3400" dirty="0" err="1"/>
              <a:t>kv</a:t>
            </a:r>
            <a:r>
              <a:rPr lang="en-US" sz="3400" dirty="0"/>
              <a:t> </a:t>
            </a:r>
            <a:r>
              <a:rPr lang="en-US" sz="3400" dirty="0" err="1"/>
              <a:t>dan</a:t>
            </a:r>
            <a:r>
              <a:rPr lang="en-US" sz="3400" dirty="0"/>
              <a:t> </a:t>
            </a:r>
            <a:r>
              <a:rPr lang="en-US" sz="3400" dirty="0" err="1"/>
              <a:t>yuqori</a:t>
            </a:r>
            <a:r>
              <a:rPr lang="en-US" sz="3400" dirty="0"/>
              <a:t> </a:t>
            </a:r>
            <a:r>
              <a:rPr lang="en-US" sz="3400" dirty="0" err="1"/>
              <a:t>bo</a:t>
            </a:r>
            <a:r>
              <a:rPr lang="ru-RU" sz="3400" dirty="0"/>
              <a:t>’</a:t>
            </a:r>
            <a:r>
              <a:rPr lang="en-US" sz="3400" dirty="0" err="1"/>
              <a:t>lgan</a:t>
            </a:r>
            <a:r>
              <a:rPr lang="en-US" sz="3400" dirty="0"/>
              <a:t> </a:t>
            </a:r>
            <a:r>
              <a:rPr lang="en-US" sz="3400" dirty="0" err="1"/>
              <a:t>kuchlanishli</a:t>
            </a:r>
            <a:r>
              <a:rPr lang="en-US" sz="3400" dirty="0"/>
              <a:t> </a:t>
            </a:r>
            <a:r>
              <a:rPr lang="en-US" sz="3400" dirty="0" err="1"/>
              <a:t>podstansiyadan</a:t>
            </a:r>
            <a:r>
              <a:rPr lang="en-US" sz="3400" dirty="0"/>
              <a:t> </a:t>
            </a:r>
            <a:r>
              <a:rPr lang="en-US" sz="3400" dirty="0" err="1"/>
              <a:t>chiqqan</a:t>
            </a:r>
            <a:r>
              <a:rPr lang="en-US" sz="3400" dirty="0"/>
              <a:t> </a:t>
            </a:r>
            <a:r>
              <a:rPr lang="en-US" sz="3400" dirty="0" err="1"/>
              <a:t>liniyalar</a:t>
            </a:r>
            <a:r>
              <a:rPr lang="en-US" sz="3400" dirty="0"/>
              <a:t> </a:t>
            </a:r>
            <a:r>
              <a:rPr lang="en-US" sz="3400" dirty="0" err="1"/>
              <a:t>bir</a:t>
            </a:r>
            <a:r>
              <a:rPr lang="en-US" sz="3400" dirty="0"/>
              <a:t> </a:t>
            </a:r>
            <a:r>
              <a:rPr lang="en-US" sz="3400" dirty="0" err="1"/>
              <a:t>fazali</a:t>
            </a:r>
            <a:r>
              <a:rPr lang="en-US" sz="3400" dirty="0"/>
              <a:t> </a:t>
            </a:r>
            <a:r>
              <a:rPr lang="en-US" sz="3400" dirty="0" err="1"/>
              <a:t>yerga</a:t>
            </a:r>
            <a:r>
              <a:rPr lang="en-US" sz="3400" dirty="0"/>
              <a:t> </a:t>
            </a:r>
            <a:r>
              <a:rPr lang="en-US" sz="3400" dirty="0" err="1"/>
              <a:t>tutashuvdan</a:t>
            </a:r>
            <a:r>
              <a:rPr lang="en-US" sz="3400" dirty="0"/>
              <a:t> </a:t>
            </a:r>
            <a:r>
              <a:rPr lang="en-US" sz="3400" dirty="0" err="1"/>
              <a:t>selektiv</a:t>
            </a:r>
            <a:r>
              <a:rPr lang="en-US" sz="3400" dirty="0"/>
              <a:t> </a:t>
            </a:r>
            <a:r>
              <a:rPr lang="en-US" sz="3400" dirty="0" err="1"/>
              <a:t>himoyaga</a:t>
            </a:r>
            <a:r>
              <a:rPr lang="en-US" sz="3400" dirty="0"/>
              <a:t> </a:t>
            </a:r>
            <a:r>
              <a:rPr lang="en-US" sz="3400" dirty="0" err="1"/>
              <a:t>ega</a:t>
            </a:r>
            <a:r>
              <a:rPr lang="en-US" sz="3400" dirty="0"/>
              <a:t> </a:t>
            </a:r>
            <a:r>
              <a:rPr lang="en-US" sz="3400" dirty="0" err="1"/>
              <a:t>bo</a:t>
            </a:r>
            <a:r>
              <a:rPr lang="ru-RU" sz="3400" dirty="0"/>
              <a:t>’</a:t>
            </a:r>
            <a:r>
              <a:rPr lang="en-US" sz="3400" dirty="0" err="1"/>
              <a:t>lishi</a:t>
            </a:r>
            <a:r>
              <a:rPr lang="en-US" sz="3400" dirty="0"/>
              <a:t> </a:t>
            </a:r>
            <a:r>
              <a:rPr lang="en-US" sz="3400" dirty="0" err="1"/>
              <a:t>shart</a:t>
            </a:r>
            <a:r>
              <a:rPr lang="ru-RU" sz="3400" dirty="0"/>
              <a:t>,</a:t>
            </a:r>
            <a:r>
              <a:rPr lang="en-US" sz="3400" dirty="0"/>
              <a:t>y</a:t>
            </a:r>
            <a:r>
              <a:rPr lang="ru-RU" sz="3400" dirty="0"/>
              <a:t>’</a:t>
            </a:r>
            <a:r>
              <a:rPr lang="en-US" sz="3400" dirty="0" err="1"/>
              <a:t>ani</a:t>
            </a:r>
            <a:r>
              <a:rPr lang="ru-RU" sz="3400" dirty="0"/>
              <a:t>:</a:t>
            </a:r>
          </a:p>
          <a:p>
            <a:r>
              <a:rPr lang="en-US" sz="3400" dirty="0"/>
              <a:t>•</a:t>
            </a:r>
            <a:r>
              <a:rPr lang="en-US" sz="3400" dirty="0" err="1"/>
              <a:t>bu</a:t>
            </a:r>
            <a:r>
              <a:rPr lang="en-US" sz="3400" dirty="0"/>
              <a:t> </a:t>
            </a:r>
            <a:r>
              <a:rPr lang="en-US" sz="3400" dirty="0" err="1"/>
              <a:t>himoyaga</a:t>
            </a:r>
            <a:r>
              <a:rPr lang="en-US" sz="3400" dirty="0"/>
              <a:t> </a:t>
            </a:r>
            <a:r>
              <a:rPr lang="en-US" sz="3400" dirty="0" err="1"/>
              <a:t>kar’er</a:t>
            </a:r>
            <a:r>
              <a:rPr lang="en-US" sz="3400" dirty="0"/>
              <a:t>  </a:t>
            </a:r>
            <a:r>
              <a:rPr lang="en-US" sz="3400" dirty="0" err="1"/>
              <a:t>tarmog’I</a:t>
            </a:r>
            <a:r>
              <a:rPr lang="en-US" sz="3400" dirty="0"/>
              <a:t> </a:t>
            </a:r>
            <a:r>
              <a:rPr lang="en-US" sz="3400" dirty="0" err="1"/>
              <a:t>va</a:t>
            </a:r>
            <a:r>
              <a:rPr lang="en-US" sz="3400" dirty="0"/>
              <a:t> </a:t>
            </a:r>
            <a:r>
              <a:rPr lang="en-US" sz="3400" dirty="0" err="1"/>
              <a:t>unga</a:t>
            </a:r>
            <a:r>
              <a:rPr lang="en-US" sz="3400" dirty="0"/>
              <a:t> </a:t>
            </a:r>
            <a:r>
              <a:rPr lang="en-US" sz="3400" dirty="0" err="1"/>
              <a:t>ulangan</a:t>
            </a:r>
            <a:r>
              <a:rPr lang="en-US" sz="3400" dirty="0"/>
              <a:t> </a:t>
            </a:r>
            <a:r>
              <a:rPr lang="en-US" sz="3400" dirty="0" err="1"/>
              <a:t>istemolchilar</a:t>
            </a:r>
            <a:r>
              <a:rPr lang="en-US" sz="3400" dirty="0"/>
              <a:t>.</a:t>
            </a:r>
            <a:endParaRPr lang="ru-RU" sz="3400" dirty="0"/>
          </a:p>
          <a:p>
            <a:pPr marL="137160" indent="0">
              <a:buNone/>
            </a:pPr>
            <a:r>
              <a:rPr lang="en-US" sz="3400" dirty="0"/>
              <a:t>	</a:t>
            </a:r>
            <a:endParaRPr lang="ru-RU" sz="3400" dirty="0"/>
          </a:p>
          <a:p>
            <a:r>
              <a:rPr lang="en-US" sz="3400" dirty="0"/>
              <a:t>•</a:t>
            </a:r>
            <a:r>
              <a:rPr lang="en-US" sz="3400" dirty="0" err="1"/>
              <a:t>kar’er</a:t>
            </a:r>
            <a:r>
              <a:rPr lang="en-US" sz="3400" dirty="0"/>
              <a:t> </a:t>
            </a:r>
            <a:r>
              <a:rPr lang="en-US" sz="3400" dirty="0" err="1"/>
              <a:t>ichkarisi</a:t>
            </a:r>
            <a:r>
              <a:rPr lang="en-US" sz="3400" dirty="0"/>
              <a:t> </a:t>
            </a:r>
            <a:r>
              <a:rPr lang="en-US" sz="3400" dirty="0" err="1"/>
              <a:t>asosiy</a:t>
            </a:r>
            <a:r>
              <a:rPr lang="en-US" sz="3400" dirty="0"/>
              <a:t> </a:t>
            </a:r>
            <a:r>
              <a:rPr lang="en-US" sz="3400" dirty="0" err="1"/>
              <a:t>tarmog’I</a:t>
            </a:r>
            <a:r>
              <a:rPr lang="en-US" sz="3400" dirty="0"/>
              <a:t> </a:t>
            </a:r>
            <a:r>
              <a:rPr lang="en-US" sz="3400" dirty="0" err="1"/>
              <a:t>himoyasining</a:t>
            </a:r>
            <a:r>
              <a:rPr lang="en-US" sz="3400" dirty="0"/>
              <a:t> </a:t>
            </a:r>
            <a:r>
              <a:rPr lang="en-US" sz="3400" dirty="0" err="1"/>
              <a:t>ishga</a:t>
            </a:r>
            <a:r>
              <a:rPr lang="en-US" sz="3400" dirty="0"/>
              <a:t> </a:t>
            </a:r>
            <a:r>
              <a:rPr lang="en-US" sz="3400" dirty="0" err="1"/>
              <a:t>tushish</a:t>
            </a:r>
            <a:r>
              <a:rPr lang="en-US" sz="3400" dirty="0"/>
              <a:t> </a:t>
            </a:r>
            <a:r>
              <a:rPr lang="en-US" sz="3400" dirty="0" err="1"/>
              <a:t>vaqti</a:t>
            </a:r>
            <a:r>
              <a:rPr lang="en-US" sz="3400" dirty="0"/>
              <a:t> 0.2 </a:t>
            </a:r>
            <a:r>
              <a:rPr lang="en-US" sz="3400" dirty="0" err="1"/>
              <a:t>sek</a:t>
            </a:r>
            <a:r>
              <a:rPr lang="en-US" sz="3400" dirty="0"/>
              <a:t> </a:t>
            </a:r>
            <a:r>
              <a:rPr lang="en-US" sz="3400" dirty="0" err="1"/>
              <a:t>dan</a:t>
            </a:r>
            <a:r>
              <a:rPr lang="en-US" sz="3400" dirty="0"/>
              <a:t> </a:t>
            </a:r>
            <a:r>
              <a:rPr lang="en-US" sz="3400" dirty="0" err="1"/>
              <a:t>oshmasligi</a:t>
            </a:r>
            <a:r>
              <a:rPr lang="en-US" sz="3400" dirty="0"/>
              <a:t> </a:t>
            </a:r>
            <a:r>
              <a:rPr lang="en-US" sz="3400" dirty="0" err="1"/>
              <a:t>kerak</a:t>
            </a:r>
            <a:r>
              <a:rPr lang="en-US" sz="3400" dirty="0"/>
              <a:t> ,</a:t>
            </a:r>
            <a:r>
              <a:rPr lang="en-US" sz="3400" dirty="0" err="1"/>
              <a:t>zahira</a:t>
            </a:r>
            <a:r>
              <a:rPr lang="en-US" sz="3400" dirty="0"/>
              <a:t> </a:t>
            </a:r>
            <a:r>
              <a:rPr lang="en-US" sz="3400" dirty="0" err="1"/>
              <a:t>himoya</a:t>
            </a:r>
            <a:r>
              <a:rPr lang="en-US" sz="3400" dirty="0"/>
              <a:t> </a:t>
            </a:r>
            <a:r>
              <a:rPr lang="en-US" sz="3400" dirty="0" err="1"/>
              <a:t>esa</a:t>
            </a:r>
            <a:r>
              <a:rPr lang="en-US" sz="3400" dirty="0"/>
              <a:t> 0.5 </a:t>
            </a:r>
            <a:r>
              <a:rPr lang="en-US" sz="3400" dirty="0" err="1"/>
              <a:t>sek</a:t>
            </a:r>
            <a:r>
              <a:rPr lang="en-US" sz="3400" dirty="0"/>
              <a:t> </a:t>
            </a:r>
            <a:r>
              <a:rPr lang="en-US" sz="3400" dirty="0" err="1"/>
              <a:t>dan.</a:t>
            </a:r>
            <a:endParaRPr lang="ru-RU" sz="3400" dirty="0"/>
          </a:p>
          <a:p>
            <a:pPr marL="137160" indent="0">
              <a:buNone/>
            </a:pPr>
            <a:r>
              <a:rPr lang="en-US" sz="3400" dirty="0" err="1"/>
              <a:t>Eng</a:t>
            </a:r>
            <a:r>
              <a:rPr lang="en-US" sz="3400" dirty="0"/>
              <a:t> </a:t>
            </a:r>
            <a:r>
              <a:rPr lang="en-US" sz="3400" dirty="0" err="1"/>
              <a:t>oddiy</a:t>
            </a:r>
            <a:r>
              <a:rPr lang="en-US" sz="3400" dirty="0"/>
              <a:t> </a:t>
            </a:r>
            <a:r>
              <a:rPr lang="en-US" sz="3400" dirty="0" err="1"/>
              <a:t>himoya</a:t>
            </a:r>
            <a:r>
              <a:rPr lang="en-US" sz="3400" dirty="0"/>
              <a:t> </a:t>
            </a:r>
            <a:r>
              <a:rPr lang="en-US" sz="3400" dirty="0" err="1"/>
              <a:t>sifatida</a:t>
            </a:r>
            <a:r>
              <a:rPr lang="en-US" sz="3400" dirty="0"/>
              <a:t> </a:t>
            </a:r>
            <a:r>
              <a:rPr lang="en-US" sz="3400" dirty="0" err="1"/>
              <a:t>bir</a:t>
            </a:r>
            <a:r>
              <a:rPr lang="en-US" sz="3400" dirty="0"/>
              <a:t> </a:t>
            </a:r>
            <a:r>
              <a:rPr lang="en-US" sz="3400" dirty="0" err="1"/>
              <a:t>fazali</a:t>
            </a:r>
            <a:r>
              <a:rPr lang="en-US" sz="3400" dirty="0"/>
              <a:t> </a:t>
            </a:r>
            <a:r>
              <a:rPr lang="en-US" sz="3400" dirty="0" err="1"/>
              <a:t>erga</a:t>
            </a:r>
            <a:r>
              <a:rPr lang="en-US" sz="3400" dirty="0"/>
              <a:t> </a:t>
            </a:r>
            <a:r>
              <a:rPr lang="en-US" sz="3400" dirty="0" err="1"/>
              <a:t>tutashishdagi</a:t>
            </a:r>
            <a:r>
              <a:rPr lang="en-US" sz="3400" dirty="0"/>
              <a:t> </a:t>
            </a:r>
            <a:r>
              <a:rPr lang="en-US" sz="3400" dirty="0" err="1"/>
              <a:t>barqarorlashgan</a:t>
            </a:r>
            <a:r>
              <a:rPr lang="en-US" sz="3400" dirty="0"/>
              <a:t> </a:t>
            </a:r>
            <a:r>
              <a:rPr lang="en-US" sz="3400" dirty="0" err="1"/>
              <a:t>tokka</a:t>
            </a:r>
            <a:r>
              <a:rPr lang="en-US" sz="3400" dirty="0"/>
              <a:t> </a:t>
            </a:r>
            <a:r>
              <a:rPr lang="en-US" sz="3400" dirty="0" err="1"/>
              <a:t>reaksiyasi</a:t>
            </a:r>
            <a:r>
              <a:rPr lang="en-US" sz="3400" dirty="0"/>
              <a:t> </a:t>
            </a:r>
            <a:r>
              <a:rPr lang="en-US" sz="3400" dirty="0" err="1"/>
              <a:t>bo’lgan</a:t>
            </a:r>
            <a:r>
              <a:rPr lang="en-US" sz="3400" dirty="0"/>
              <a:t> </a:t>
            </a:r>
            <a:r>
              <a:rPr lang="en-US" sz="3200" dirty="0" err="1"/>
              <a:t>tokli</a:t>
            </a:r>
            <a:r>
              <a:rPr lang="en-US" sz="3200" dirty="0"/>
              <a:t> </a:t>
            </a:r>
            <a:r>
              <a:rPr lang="en-US" sz="3200" dirty="0" err="1"/>
              <a:t>himoya</a:t>
            </a:r>
            <a:r>
              <a:rPr lang="en-US" sz="3200" dirty="0"/>
              <a:t> </a:t>
            </a:r>
            <a:r>
              <a:rPr lang="en-US" sz="3200" dirty="0" err="1"/>
              <a:t>qo’llaniladi</a:t>
            </a:r>
            <a:r>
              <a:rPr lang="en-US" sz="3200" dirty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113070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1520" y="332656"/>
            <a:ext cx="8640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ketma-ketlikli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filtri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transformator</a:t>
            </a:r>
            <a:r>
              <a:rPr lang="en-US" dirty="0"/>
              <a:t> TH</a:t>
            </a:r>
            <a:r>
              <a:rPr lang="ru-RU" dirty="0"/>
              <a:t>П </a:t>
            </a:r>
            <a:r>
              <a:rPr lang="en-US" dirty="0" err="1"/>
              <a:t>qo’llaniladi</a:t>
            </a:r>
            <a:r>
              <a:rPr lang="en-US" dirty="0"/>
              <a:t>.</a:t>
            </a:r>
            <a:r>
              <a:rPr lang="ru-RU" dirty="0"/>
              <a:t>ТНП</a:t>
            </a:r>
            <a:r>
              <a:rPr lang="en-US" dirty="0"/>
              <a:t>  </a:t>
            </a:r>
            <a:r>
              <a:rPr lang="en-US" dirty="0" err="1"/>
              <a:t>birlamchi</a:t>
            </a:r>
            <a:r>
              <a:rPr lang="en-US" dirty="0"/>
              <a:t> </a:t>
            </a:r>
            <a:r>
              <a:rPr lang="en-US" dirty="0" err="1"/>
              <a:t>chulg’ami</a:t>
            </a:r>
            <a:r>
              <a:rPr lang="en-US" dirty="0"/>
              <a:t> 3 ta </a:t>
            </a:r>
            <a:r>
              <a:rPr lang="en-US" dirty="0" err="1"/>
              <a:t>faza</a:t>
            </a:r>
            <a:r>
              <a:rPr lang="en-US" dirty="0"/>
              <a:t> </a:t>
            </a:r>
            <a:r>
              <a:rPr lang="en-US" dirty="0" err="1"/>
              <a:t>utkazgichi,ikkilamchi</a:t>
            </a:r>
            <a:r>
              <a:rPr lang="en-US" dirty="0"/>
              <a:t> </a:t>
            </a:r>
            <a:r>
              <a:rPr lang="en-US" dirty="0" err="1"/>
              <a:t>chulg’am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birlamchi</a:t>
            </a:r>
            <a:r>
              <a:rPr lang="en-US" dirty="0"/>
              <a:t> </a:t>
            </a:r>
            <a:r>
              <a:rPr lang="en-US" dirty="0" err="1"/>
              <a:t>chulg’am</a:t>
            </a:r>
            <a:r>
              <a:rPr lang="en-US" dirty="0"/>
              <a:t> </a:t>
            </a:r>
            <a:r>
              <a:rPr lang="en-US" dirty="0" err="1"/>
              <a:t>qamrab</a:t>
            </a:r>
            <a:r>
              <a:rPr lang="en-US" dirty="0"/>
              <a:t> </a:t>
            </a:r>
            <a:r>
              <a:rPr lang="en-US" dirty="0" err="1"/>
              <a:t>olgan</a:t>
            </a:r>
            <a:r>
              <a:rPr lang="en-US" dirty="0"/>
              <a:t> </a:t>
            </a:r>
            <a:r>
              <a:rPr lang="en-US" dirty="0" err="1"/>
              <a:t>po’lat</a:t>
            </a:r>
            <a:r>
              <a:rPr lang="en-US" dirty="0"/>
              <a:t> </a:t>
            </a:r>
            <a:r>
              <a:rPr lang="en-US" dirty="0" err="1"/>
              <a:t>o’zakka</a:t>
            </a:r>
            <a:r>
              <a:rPr lang="en-US" dirty="0"/>
              <a:t> </a:t>
            </a:r>
            <a:r>
              <a:rPr lang="en-US" dirty="0" err="1"/>
              <a:t>o’ralgan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Kar’erda</a:t>
            </a:r>
            <a:r>
              <a:rPr lang="en-US" dirty="0"/>
              <a:t> </a:t>
            </a:r>
            <a:r>
              <a:rPr lang="en-US" dirty="0" err="1"/>
              <a:t>foydalaniladigan</a:t>
            </a:r>
            <a:r>
              <a:rPr lang="en-US" dirty="0"/>
              <a:t> NKTF-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ketma-ketlikdagi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filtri</a:t>
            </a:r>
            <a:r>
              <a:rPr lang="en-US" dirty="0"/>
              <a:t> (</a:t>
            </a:r>
            <a:r>
              <a:rPr lang="ru-RU" dirty="0"/>
              <a:t>ФТНП</a:t>
            </a:r>
            <a:r>
              <a:rPr lang="en-US" dirty="0"/>
              <a:t>): </a:t>
            </a:r>
            <a:r>
              <a:rPr lang="ru-RU" dirty="0"/>
              <a:t>ТЗ</a:t>
            </a:r>
            <a:r>
              <a:rPr lang="en-US" dirty="0"/>
              <a:t> (</a:t>
            </a:r>
            <a:r>
              <a:rPr lang="ru-RU" dirty="0"/>
              <a:t>ТЗЛ</a:t>
            </a:r>
            <a:r>
              <a:rPr lang="en-US" dirty="0"/>
              <a:t>), </a:t>
            </a:r>
            <a:r>
              <a:rPr lang="ru-RU" dirty="0"/>
              <a:t>ТЗР</a:t>
            </a:r>
            <a:r>
              <a:rPr lang="en-US" dirty="0"/>
              <a:t>, </a:t>
            </a:r>
            <a:r>
              <a:rPr lang="ru-RU" dirty="0"/>
              <a:t>ТНП</a:t>
            </a:r>
            <a:r>
              <a:rPr lang="en-US" dirty="0"/>
              <a:t>-1, </a:t>
            </a:r>
            <a:r>
              <a:rPr lang="ru-RU" dirty="0"/>
              <a:t>КНТ</a:t>
            </a:r>
            <a:r>
              <a:rPr lang="en-US" dirty="0"/>
              <a:t>-36, </a:t>
            </a:r>
            <a:r>
              <a:rPr lang="ru-RU" dirty="0"/>
              <a:t>ТНП</a:t>
            </a:r>
            <a:r>
              <a:rPr lang="en-US" dirty="0"/>
              <a:t>-2 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Bularning</a:t>
            </a:r>
            <a:r>
              <a:rPr lang="en-US" dirty="0"/>
              <a:t> </a:t>
            </a:r>
            <a:r>
              <a:rPr lang="en-US" dirty="0" err="1"/>
              <a:t>ichida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samaralisi</a:t>
            </a:r>
            <a:r>
              <a:rPr lang="en-US" dirty="0"/>
              <a:t> </a:t>
            </a:r>
            <a:r>
              <a:rPr lang="ru-RU" dirty="0"/>
              <a:t>КНТ</a:t>
            </a:r>
            <a:r>
              <a:rPr lang="en-US" dirty="0"/>
              <a:t>-36(</a:t>
            </a:r>
            <a:r>
              <a:rPr lang="en-US" dirty="0" err="1"/>
              <a:t>aylanasimon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o’tkazgichli</a:t>
            </a:r>
            <a:r>
              <a:rPr lang="en-US" dirty="0"/>
              <a:t>).</a:t>
            </a:r>
            <a:r>
              <a:rPr lang="en-US" dirty="0" err="1"/>
              <a:t>Ta’sir</a:t>
            </a:r>
            <a:r>
              <a:rPr lang="en-US" dirty="0"/>
              <a:t> </a:t>
            </a:r>
            <a:r>
              <a:rPr lang="en-US" dirty="0" err="1"/>
              <a:t>organi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 </a:t>
            </a:r>
            <a:r>
              <a:rPr lang="en-US" dirty="0" err="1"/>
              <a:t>rele</a:t>
            </a:r>
            <a:r>
              <a:rPr lang="ru-RU" dirty="0"/>
              <a:t>РТ</a:t>
            </a:r>
            <a:r>
              <a:rPr lang="en-US" dirty="0"/>
              <a:t>-40/0.3 , </a:t>
            </a:r>
            <a:r>
              <a:rPr lang="ru-RU" dirty="0"/>
              <a:t>РТЗ</a:t>
            </a:r>
            <a:r>
              <a:rPr lang="en-US" dirty="0"/>
              <a:t>-51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boshqalari</a:t>
            </a:r>
            <a:r>
              <a:rPr lang="en-US" dirty="0"/>
              <a:t> </a:t>
            </a:r>
            <a:r>
              <a:rPr lang="en-US" dirty="0" err="1"/>
              <a:t>qo’llaniladi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Tokli</a:t>
            </a:r>
            <a:r>
              <a:rPr lang="en-US" dirty="0"/>
              <a:t> </a:t>
            </a:r>
            <a:r>
              <a:rPr lang="en-US" dirty="0" err="1"/>
              <a:t>himoyaning</a:t>
            </a:r>
            <a:r>
              <a:rPr lang="en-US" dirty="0"/>
              <a:t> </a:t>
            </a:r>
            <a:r>
              <a:rPr lang="en-US" dirty="0" err="1"/>
              <a:t>qo’llanilish</a:t>
            </a:r>
            <a:r>
              <a:rPr lang="en-US" dirty="0"/>
              <a:t> </a:t>
            </a:r>
            <a:r>
              <a:rPr lang="en-US" dirty="0" err="1"/>
              <a:t>sohasi</a:t>
            </a:r>
            <a:r>
              <a:rPr lang="en-US" dirty="0"/>
              <a:t>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formuladan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190358"/>
              </p:ext>
            </p:extLst>
          </p:nvPr>
        </p:nvGraphicFramePr>
        <p:xfrm>
          <a:off x="2915816" y="2924944"/>
          <a:ext cx="182880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Формула" r:id="rId3" imgW="1459866" imgH="444307" progId="Equation.3">
                  <p:embed/>
                </p:oleObj>
              </mc:Choice>
              <mc:Fallback>
                <p:oleObj name="Формула" r:id="rId3" imgW="1459866" imgH="444307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924944"/>
                        <a:ext cx="1828800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763688" y="3789040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Bu </a:t>
            </a:r>
            <a:r>
              <a:rPr lang="en-US" dirty="0" err="1"/>
              <a:t>erda</a:t>
            </a:r>
            <a:r>
              <a:rPr lang="en-US" dirty="0"/>
              <a:t>  </a:t>
            </a:r>
            <a:endParaRPr lang="ru-RU" dirty="0"/>
          </a:p>
          <a:p>
            <a:r>
              <a:rPr lang="en-US" i="1" dirty="0"/>
              <a:t>I</a:t>
            </a:r>
            <a:r>
              <a:rPr lang="en-US" baseline="-25000" dirty="0"/>
              <a:t>1c</a:t>
            </a:r>
            <a:r>
              <a:rPr lang="uz-Cyrl-UZ" baseline="-25000" dirty="0"/>
              <a:t>р</a:t>
            </a:r>
            <a:r>
              <a:rPr lang="en-US" dirty="0"/>
              <a:t> — </a:t>
            </a:r>
            <a:r>
              <a:rPr lang="en-US" dirty="0" err="1"/>
              <a:t>himoyani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tushiruvchi</a:t>
            </a:r>
            <a:r>
              <a:rPr lang="en-US" dirty="0"/>
              <a:t> </a:t>
            </a:r>
            <a:r>
              <a:rPr lang="en-US" dirty="0" err="1"/>
              <a:t>birlamchi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, </a:t>
            </a:r>
            <a:r>
              <a:rPr lang="ru-RU" dirty="0"/>
              <a:t>А</a:t>
            </a:r>
            <a:r>
              <a:rPr lang="en-US" dirty="0"/>
              <a:t>; </a:t>
            </a:r>
            <a:endParaRPr lang="ru-RU" dirty="0"/>
          </a:p>
          <a:p>
            <a:r>
              <a:rPr lang="en-US" i="1" dirty="0"/>
              <a:t>I</a:t>
            </a:r>
            <a:r>
              <a:rPr lang="en-US" baseline="-25000" dirty="0"/>
              <a:t>1</a:t>
            </a:r>
            <a:r>
              <a:rPr lang="ru-RU" baseline="-25000" dirty="0"/>
              <a:t>з</a:t>
            </a:r>
            <a:r>
              <a:rPr lang="en-US" dirty="0"/>
              <a:t> — </a:t>
            </a:r>
            <a:r>
              <a:rPr lang="en-US" dirty="0" err="1"/>
              <a:t>yerga</a:t>
            </a:r>
            <a:r>
              <a:rPr lang="en-US" dirty="0"/>
              <a:t> </a:t>
            </a:r>
            <a:r>
              <a:rPr lang="en-US" dirty="0" err="1"/>
              <a:t>tutashib</a:t>
            </a:r>
            <a:r>
              <a:rPr lang="en-US" dirty="0"/>
              <a:t> </a:t>
            </a:r>
            <a:r>
              <a:rPr lang="en-US" dirty="0" err="1"/>
              <a:t>zararlangan</a:t>
            </a:r>
            <a:r>
              <a:rPr lang="en-US" dirty="0"/>
              <a:t> </a:t>
            </a:r>
            <a:r>
              <a:rPr lang="en-US" dirty="0" err="1"/>
              <a:t>nuqtadagi</a:t>
            </a:r>
            <a:r>
              <a:rPr lang="en-US" dirty="0"/>
              <a:t> </a:t>
            </a:r>
            <a:r>
              <a:rPr lang="en-US" dirty="0" err="1"/>
              <a:t>birlamchi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, </a:t>
            </a:r>
            <a:r>
              <a:rPr lang="ru-RU" dirty="0"/>
              <a:t>А</a:t>
            </a:r>
            <a:r>
              <a:rPr lang="en-US" dirty="0"/>
              <a:t>; </a:t>
            </a:r>
            <a:endParaRPr lang="ru-RU" dirty="0"/>
          </a:p>
          <a:p>
            <a:r>
              <a:rPr lang="en-US" i="1" dirty="0"/>
              <a:t>I</a:t>
            </a:r>
            <a:r>
              <a:rPr lang="ru-RU" baseline="-25000" dirty="0"/>
              <a:t>с</a:t>
            </a:r>
            <a:r>
              <a:rPr lang="en-US" dirty="0"/>
              <a:t> — </a:t>
            </a:r>
            <a:r>
              <a:rPr lang="en-US" dirty="0" err="1"/>
              <a:t>himoyalanayotgan</a:t>
            </a:r>
            <a:r>
              <a:rPr lang="en-US" dirty="0"/>
              <a:t> </a:t>
            </a:r>
            <a:r>
              <a:rPr lang="en-US" dirty="0" err="1"/>
              <a:t>liniyaning</a:t>
            </a:r>
            <a:r>
              <a:rPr lang="en-US" dirty="0"/>
              <a:t> </a:t>
            </a:r>
            <a:r>
              <a:rPr lang="en-US" dirty="0" err="1"/>
              <a:t>sig’im</a:t>
            </a:r>
            <a:r>
              <a:rPr lang="en-US" dirty="0"/>
              <a:t> </a:t>
            </a:r>
            <a:r>
              <a:rPr lang="en-US" dirty="0" err="1"/>
              <a:t>toki</a:t>
            </a:r>
            <a:r>
              <a:rPr lang="en-US" dirty="0"/>
              <a:t>, </a:t>
            </a:r>
            <a:r>
              <a:rPr lang="ru-RU" dirty="0"/>
              <a:t>А</a:t>
            </a:r>
            <a:r>
              <a:rPr lang="en-US" dirty="0"/>
              <a:t>;</a:t>
            </a:r>
            <a:endParaRPr lang="ru-RU" dirty="0"/>
          </a:p>
          <a:p>
            <a:r>
              <a:rPr lang="ru-RU" i="1" dirty="0" err="1"/>
              <a:t>К</a:t>
            </a:r>
            <a:r>
              <a:rPr lang="ru-RU" baseline="-25000" dirty="0" err="1"/>
              <a:t>ч</a:t>
            </a:r>
            <a:r>
              <a:rPr lang="en-US" dirty="0"/>
              <a:t> = 1,25 — 1,5 — </a:t>
            </a:r>
            <a:r>
              <a:rPr lang="en-US" dirty="0" err="1"/>
              <a:t>sezgirlik</a:t>
            </a:r>
            <a:r>
              <a:rPr lang="en-US" dirty="0"/>
              <a:t> </a:t>
            </a:r>
            <a:r>
              <a:rPr lang="en-US" dirty="0" err="1"/>
              <a:t>keffisienti</a:t>
            </a:r>
            <a:r>
              <a:rPr lang="en-US" dirty="0"/>
              <a:t>; </a:t>
            </a:r>
            <a:endParaRPr lang="ru-RU" dirty="0"/>
          </a:p>
          <a:p>
            <a:r>
              <a:rPr lang="ru-RU" i="1" dirty="0" err="1"/>
              <a:t>К</a:t>
            </a:r>
            <a:r>
              <a:rPr lang="ru-RU" baseline="-25000" dirty="0" err="1"/>
              <a:t>н</a:t>
            </a:r>
            <a:r>
              <a:rPr lang="en-US" dirty="0"/>
              <a:t> = 4 — 5 —</a:t>
            </a:r>
            <a:r>
              <a:rPr lang="en-US" dirty="0" err="1"/>
              <a:t>ishinchlilik</a:t>
            </a:r>
            <a:r>
              <a:rPr lang="en-US" dirty="0"/>
              <a:t> </a:t>
            </a:r>
            <a:r>
              <a:rPr lang="en-US" dirty="0" err="1"/>
              <a:t>keffisienti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3308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904656"/>
          </a:xfrm>
        </p:spPr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en-US" dirty="0" err="1"/>
              <a:t>Tengsizlikni</a:t>
            </a:r>
            <a:r>
              <a:rPr lang="en-US" dirty="0"/>
              <a:t> </a:t>
            </a:r>
            <a:r>
              <a:rPr lang="en-US" dirty="0" err="1"/>
              <a:t>o’ng</a:t>
            </a:r>
            <a:r>
              <a:rPr lang="en-US" dirty="0"/>
              <a:t> </a:t>
            </a:r>
            <a:r>
              <a:rPr lang="en-US" dirty="0" err="1"/>
              <a:t>tomoni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tushish</a:t>
            </a:r>
            <a:r>
              <a:rPr lang="en-US" dirty="0"/>
              <a:t> </a:t>
            </a:r>
            <a:r>
              <a:rPr lang="en-US" dirty="0" err="1"/>
              <a:t>tokini</a:t>
            </a:r>
            <a:r>
              <a:rPr lang="en-US" dirty="0"/>
              <a:t> </a:t>
            </a:r>
            <a:r>
              <a:rPr lang="en-US" dirty="0" err="1"/>
              <a:t>sezuvchanligini</a:t>
            </a:r>
            <a:r>
              <a:rPr lang="en-US" dirty="0"/>
              <a:t> , chap </a:t>
            </a:r>
            <a:r>
              <a:rPr lang="en-US" dirty="0" err="1"/>
              <a:t>tomoni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tushirish</a:t>
            </a:r>
            <a:r>
              <a:rPr lang="en-US" dirty="0"/>
              <a:t> </a:t>
            </a:r>
            <a:r>
              <a:rPr lang="en-US" dirty="0" err="1"/>
              <a:t>tokini</a:t>
            </a:r>
            <a:r>
              <a:rPr lang="en-US" dirty="0"/>
              <a:t> </a:t>
            </a:r>
            <a:r>
              <a:rPr lang="en-US" dirty="0" err="1"/>
              <a:t>selektivligini</a:t>
            </a:r>
            <a:r>
              <a:rPr lang="en-US" dirty="0"/>
              <a:t> </a:t>
            </a:r>
            <a:r>
              <a:rPr lang="en-US" dirty="0" err="1"/>
              <a:t>ta’minlashni</a:t>
            </a:r>
            <a:r>
              <a:rPr lang="en-US" dirty="0"/>
              <a:t> </a:t>
            </a:r>
            <a:r>
              <a:rPr lang="en-US" dirty="0" err="1"/>
              <a:t>aniqlaydi</a:t>
            </a:r>
            <a:r>
              <a:rPr lang="en-US" dirty="0"/>
              <a:t>.</a:t>
            </a:r>
            <a:endParaRPr lang="ru-RU" dirty="0"/>
          </a:p>
          <a:p>
            <a:pPr marL="137160" indent="0">
              <a:buNone/>
            </a:pPr>
            <a:r>
              <a:rPr lang="en-US" dirty="0" err="1"/>
              <a:t>Selektivligini</a:t>
            </a:r>
            <a:r>
              <a:rPr lang="en-US" dirty="0"/>
              <a:t> </a:t>
            </a:r>
            <a:r>
              <a:rPr lang="en-US" dirty="0" err="1"/>
              <a:t>ta’minlash</a:t>
            </a:r>
            <a:r>
              <a:rPr lang="en-US" dirty="0"/>
              <a:t>  </a:t>
            </a:r>
            <a:r>
              <a:rPr lang="ru-RU" i="1" dirty="0" err="1"/>
              <a:t>К</a:t>
            </a:r>
            <a:r>
              <a:rPr lang="ru-RU" baseline="-25000" dirty="0" err="1"/>
              <a:t>н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ru-RU" i="1" dirty="0" err="1"/>
              <a:t>К</a:t>
            </a:r>
            <a:r>
              <a:rPr lang="ru-RU" baseline="-25000" dirty="0" err="1"/>
              <a:t>ч</a:t>
            </a:r>
            <a:r>
              <a:rPr lang="en-US" dirty="0"/>
              <a:t>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ruxsat</a:t>
            </a:r>
            <a:r>
              <a:rPr lang="en-US" dirty="0"/>
              <a:t> </a:t>
            </a:r>
            <a:r>
              <a:rPr lang="en-US" dirty="0" err="1"/>
              <a:t>etilgan</a:t>
            </a:r>
            <a:r>
              <a:rPr lang="en-US" dirty="0"/>
              <a:t> </a:t>
            </a:r>
            <a:r>
              <a:rPr lang="en-US" dirty="0" err="1"/>
              <a:t>liniya</a:t>
            </a:r>
            <a:r>
              <a:rPr lang="en-US" dirty="0"/>
              <a:t> </a:t>
            </a:r>
            <a:r>
              <a:rPr lang="en-US" dirty="0" err="1"/>
              <a:t>sig’im</a:t>
            </a:r>
            <a:r>
              <a:rPr lang="en-US" dirty="0"/>
              <a:t> </a:t>
            </a:r>
            <a:r>
              <a:rPr lang="en-US" dirty="0" err="1"/>
              <a:t>toklari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erga</a:t>
            </a:r>
            <a:r>
              <a:rPr lang="en-US" dirty="0"/>
              <a:t> </a:t>
            </a:r>
            <a:r>
              <a:rPr lang="en-US" dirty="0" err="1"/>
              <a:t>tutshuv</a:t>
            </a:r>
            <a:r>
              <a:rPr lang="en-US" dirty="0"/>
              <a:t> </a:t>
            </a:r>
            <a:r>
              <a:rPr lang="en-US" dirty="0" err="1"/>
              <a:t>toklari</a:t>
            </a:r>
            <a:r>
              <a:rPr lang="en-US" dirty="0"/>
              <a:t> </a:t>
            </a:r>
            <a:r>
              <a:rPr lang="en-US" dirty="0" err="1"/>
              <a:t>nisbati</a:t>
            </a:r>
            <a:r>
              <a:rPr lang="en-US" dirty="0"/>
              <a:t> (10.6) </a:t>
            </a:r>
            <a:r>
              <a:rPr lang="en-US" dirty="0" err="1"/>
              <a:t>shartdan</a:t>
            </a:r>
            <a:r>
              <a:rPr lang="en-US" dirty="0"/>
              <a:t> </a:t>
            </a:r>
            <a:r>
              <a:rPr lang="en-US" dirty="0" err="1"/>
              <a:t>kelib</a:t>
            </a:r>
            <a:r>
              <a:rPr lang="en-US" dirty="0"/>
              <a:t> </a:t>
            </a:r>
            <a:r>
              <a:rPr lang="en-US" dirty="0" err="1"/>
              <a:t>chiqadi</a:t>
            </a:r>
            <a:r>
              <a:rPr lang="en-US" dirty="0" smtClean="0"/>
              <a:t>:</a:t>
            </a:r>
            <a:endParaRPr lang="ru-RU" dirty="0"/>
          </a:p>
          <a:p>
            <a:pPr marL="137160" indent="0">
              <a:buNone/>
            </a:pPr>
            <a:r>
              <a:rPr lang="en-US" dirty="0" err="1"/>
              <a:t>Yani</a:t>
            </a:r>
            <a:r>
              <a:rPr lang="en-US" dirty="0"/>
              <a:t> ,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qilinayotgan</a:t>
            </a:r>
            <a:r>
              <a:rPr lang="en-US" dirty="0"/>
              <a:t> </a:t>
            </a:r>
            <a:r>
              <a:rPr lang="en-US" dirty="0" err="1"/>
              <a:t>liniya</a:t>
            </a:r>
            <a:r>
              <a:rPr lang="en-US" dirty="0"/>
              <a:t> </a:t>
            </a:r>
            <a:r>
              <a:rPr lang="en-US" dirty="0" err="1"/>
              <a:t>sig’im</a:t>
            </a:r>
            <a:r>
              <a:rPr lang="en-US" dirty="0"/>
              <a:t> </a:t>
            </a:r>
            <a:r>
              <a:rPr lang="en-US" dirty="0" err="1"/>
              <a:t>toki</a:t>
            </a:r>
            <a:r>
              <a:rPr lang="en-US" dirty="0"/>
              <a:t> </a:t>
            </a:r>
            <a:r>
              <a:rPr lang="en-US" i="1" dirty="0"/>
              <a:t>I</a:t>
            </a:r>
            <a:r>
              <a:rPr lang="en-US" baseline="-25000" dirty="0"/>
              <a:t>1</a:t>
            </a:r>
            <a:r>
              <a:rPr lang="uz-Cyrl-UZ" baseline="-25000" dirty="0"/>
              <a:t>з</a:t>
            </a:r>
            <a:r>
              <a:rPr lang="en-US" dirty="0"/>
              <a:t>  </a:t>
            </a:r>
            <a:r>
              <a:rPr lang="en-US" dirty="0" err="1"/>
              <a:t>ning</a:t>
            </a:r>
            <a:r>
              <a:rPr lang="en-US" dirty="0"/>
              <a:t>  17 %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oshmasligi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</a:t>
            </a:r>
            <a:endParaRPr lang="ru-RU" dirty="0"/>
          </a:p>
          <a:p>
            <a:pPr marL="137160" indent="0">
              <a:buNone/>
            </a:pPr>
            <a:r>
              <a:rPr lang="en-US" dirty="0" err="1"/>
              <a:t>Selektiv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qilishda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samarilisi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yunaltirilgan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y’ani</a:t>
            </a:r>
            <a:r>
              <a:rPr lang="en-US" dirty="0"/>
              <a:t> </a:t>
            </a:r>
            <a:r>
              <a:rPr lang="en-US" dirty="0" err="1"/>
              <a:t>zaralangan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zararlanmagan</a:t>
            </a:r>
            <a:r>
              <a:rPr lang="en-US" dirty="0"/>
              <a:t> </a:t>
            </a:r>
            <a:r>
              <a:rPr lang="en-US" dirty="0" err="1"/>
              <a:t>liniyalarda</a:t>
            </a:r>
            <a:r>
              <a:rPr lang="en-US" dirty="0"/>
              <a:t> </a:t>
            </a:r>
            <a:r>
              <a:rPr lang="en-US" dirty="0" err="1"/>
              <a:t>farqli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ketma-ketlikdagi</a:t>
            </a:r>
            <a:r>
              <a:rPr lang="en-US" dirty="0"/>
              <a:t> </a:t>
            </a:r>
            <a:r>
              <a:rPr lang="en-US" dirty="0" err="1"/>
              <a:t>yunaltirilgan</a:t>
            </a:r>
            <a:r>
              <a:rPr lang="en-US" dirty="0"/>
              <a:t> </a:t>
            </a:r>
            <a:r>
              <a:rPr lang="en-US" dirty="0" err="1"/>
              <a:t>quvvat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1449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66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307"/>
          <a:stretch>
            <a:fillRect/>
          </a:stretch>
        </p:blipFill>
        <p:spPr bwMode="auto">
          <a:xfrm>
            <a:off x="323528" y="260648"/>
            <a:ext cx="3155358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851920" y="2636912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Podstansiyadan</a:t>
            </a:r>
            <a:r>
              <a:rPr lang="en-US" dirty="0"/>
              <a:t> </a:t>
            </a:r>
            <a:r>
              <a:rPr lang="en-US" dirty="0" err="1"/>
              <a:t>chiqayotgan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bitta</a:t>
            </a:r>
            <a:r>
              <a:rPr lang="en-US" dirty="0"/>
              <a:t> </a:t>
            </a:r>
            <a:r>
              <a:rPr lang="en-US" dirty="0" err="1"/>
              <a:t>fazani</a:t>
            </a:r>
            <a:r>
              <a:rPr lang="en-US" dirty="0"/>
              <a:t> </a:t>
            </a:r>
            <a:r>
              <a:rPr lang="en-US" dirty="0" err="1"/>
              <a:t>yerga</a:t>
            </a:r>
            <a:r>
              <a:rPr lang="en-US" dirty="0"/>
              <a:t> </a:t>
            </a:r>
            <a:r>
              <a:rPr lang="en-US" dirty="0" err="1"/>
              <a:t>tutashganida</a:t>
            </a:r>
            <a:r>
              <a:rPr lang="ru-RU" dirty="0"/>
              <a:t>  НТМИ </a:t>
            </a:r>
            <a:r>
              <a:rPr lang="en-US" dirty="0" err="1"/>
              <a:t>transformatori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relesi</a:t>
            </a:r>
            <a:r>
              <a:rPr lang="en-US" dirty="0"/>
              <a:t> </a:t>
            </a:r>
            <a:r>
              <a:rPr lang="en-US" i="1" dirty="0"/>
              <a:t>KV </a:t>
            </a:r>
            <a:r>
              <a:rPr lang="en-US" dirty="0" err="1"/>
              <a:t>chulg</a:t>
            </a:r>
            <a:r>
              <a:rPr lang="ru-RU" dirty="0"/>
              <a:t>’</a:t>
            </a:r>
            <a:r>
              <a:rPr lang="en-US" dirty="0" err="1"/>
              <a:t>amlarida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ketma</a:t>
            </a:r>
            <a:r>
              <a:rPr lang="ru-RU" dirty="0"/>
              <a:t>-</a:t>
            </a:r>
            <a:r>
              <a:rPr lang="en-US" dirty="0" err="1"/>
              <a:t>ketlikdagi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ru-RU" dirty="0"/>
              <a:t> 3</a:t>
            </a:r>
            <a:r>
              <a:rPr lang="en-US" i="1" dirty="0"/>
              <a:t>U</a:t>
            </a:r>
            <a:r>
              <a:rPr lang="ru-RU" baseline="-25000" dirty="0"/>
              <a:t>0 </a:t>
            </a:r>
            <a:r>
              <a:rPr lang="en-US" dirty="0" err="1"/>
              <a:t>paydo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ru-RU" dirty="0"/>
              <a:t>’</a:t>
            </a:r>
            <a:r>
              <a:rPr lang="en-US" dirty="0" err="1"/>
              <a:t>ladi</a:t>
            </a:r>
            <a:r>
              <a:rPr lang="ru-RU" dirty="0"/>
              <a:t>. </a:t>
            </a:r>
            <a:r>
              <a:rPr lang="en-US" dirty="0" err="1"/>
              <a:t>Rele</a:t>
            </a:r>
            <a:r>
              <a:rPr lang="en-US" dirty="0"/>
              <a:t> </a:t>
            </a:r>
            <a:r>
              <a:rPr lang="en-US" i="1" dirty="0"/>
              <a:t>KV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tushib</a:t>
            </a:r>
            <a:r>
              <a:rPr lang="en-US" dirty="0"/>
              <a:t> </a:t>
            </a:r>
            <a:r>
              <a:rPr lang="en-US" dirty="0" err="1"/>
              <a:t>kontaktlari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relesi</a:t>
            </a:r>
            <a:r>
              <a:rPr lang="en-US" dirty="0"/>
              <a:t> </a:t>
            </a:r>
            <a:r>
              <a:rPr lang="en-US" i="1" dirty="0"/>
              <a:t>KT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tushiradi</a:t>
            </a:r>
            <a:r>
              <a:rPr lang="en-US" dirty="0"/>
              <a:t> </a:t>
            </a:r>
            <a:r>
              <a:rPr lang="en-US" dirty="0" err="1"/>
              <a:t>agarda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tushmagan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ru-RU" dirty="0"/>
              <a:t>’</a:t>
            </a:r>
            <a:r>
              <a:rPr lang="en-US" dirty="0" err="1"/>
              <a:t>lsa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relesi</a:t>
            </a:r>
            <a:r>
              <a:rPr lang="ru-RU" dirty="0"/>
              <a:t> КТ   0,4 — 0,5 </a:t>
            </a:r>
            <a:r>
              <a:rPr lang="en-US" dirty="0" err="1"/>
              <a:t>sekdan</a:t>
            </a:r>
            <a:r>
              <a:rPr lang="en-US" dirty="0"/>
              <a:t>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uchirgich</a:t>
            </a:r>
            <a:r>
              <a:rPr lang="en-US" dirty="0"/>
              <a:t> </a:t>
            </a:r>
            <a:r>
              <a:rPr lang="en-US" i="1" dirty="0"/>
              <a:t>Q </a:t>
            </a:r>
            <a:r>
              <a:rPr lang="en-US" dirty="0" err="1"/>
              <a:t>chulg</a:t>
            </a:r>
            <a:r>
              <a:rPr lang="ru-RU" dirty="0"/>
              <a:t>’</a:t>
            </a:r>
            <a:r>
              <a:rPr lang="en-US" dirty="0" err="1"/>
              <a:t>amini</a:t>
            </a:r>
            <a:r>
              <a:rPr lang="en-US" dirty="0"/>
              <a:t> </a:t>
            </a:r>
            <a:r>
              <a:rPr lang="en-US" dirty="0" err="1"/>
              <a:t>ulaydi</a:t>
            </a:r>
            <a:r>
              <a:rPr lang="ru-RU" dirty="0"/>
              <a:t>.</a:t>
            </a:r>
            <a:r>
              <a:rPr lang="en-US" dirty="0" err="1"/>
              <a:t>Natijada</a:t>
            </a:r>
            <a:r>
              <a:rPr lang="en-US" dirty="0"/>
              <a:t> </a:t>
            </a:r>
            <a:r>
              <a:rPr lang="en-US" dirty="0" err="1"/>
              <a:t>podstansiya</a:t>
            </a:r>
            <a:r>
              <a:rPr lang="en-US" dirty="0"/>
              <a:t> </a:t>
            </a:r>
            <a:r>
              <a:rPr lang="en-US" dirty="0" err="1"/>
              <a:t>shinalari</a:t>
            </a:r>
            <a:r>
              <a:rPr lang="en-US" dirty="0"/>
              <a:t> </a:t>
            </a:r>
            <a:r>
              <a:rPr lang="en-US" dirty="0" err="1"/>
              <a:t>uchiriladi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38016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53</TotalTime>
  <Words>711</Words>
  <Application>Microsoft Office PowerPoint</Application>
  <PresentationFormat>Экран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Апекс</vt:lpstr>
      <vt:lpstr>Microsoft Equation 3.0</vt:lpstr>
      <vt:lpstr>Bir fazali Yerga tutashuvdan himoya</vt:lpstr>
      <vt:lpstr>Apparat va mashina uramlari, havo va kabel tarmoqlari erga nisbatan sig’imga ega.Erga tutashganda sig’imlarning taqsimlanishi,nol ketma-ketlikli sig’im toklarzarar etgan va etmagan tarmoqlarda paydo bo’ladi.Zaralangan nuqtadan qisqa tutashuv toki erga oqib utadi va fazalar sig’imi tufayli zarar etgan va etmagan fazalarga qaytadi.(10.5formula) </vt:lpstr>
      <vt:lpstr>Bir fazali tutashuvda toklarning taqsimlanishi</vt:lpstr>
      <vt:lpstr>Bir fazali yerga tutshuvda paydo bo’ladigan nol ketma-ketlikdagi kuchlanish quyidagi formula bo’yicha hisoblanadi.</vt:lpstr>
      <vt:lpstr>Презентация PowerPoint</vt:lpstr>
      <vt:lpstr>Himoyalovchi qurilmalar ikki guruhga bo’linadi: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 fazali Yerga tutashuvdan himoya</dc:title>
  <dc:creator>Elektrik</dc:creator>
  <cp:lastModifiedBy>Elektrik</cp:lastModifiedBy>
  <cp:revision>4</cp:revision>
  <dcterms:created xsi:type="dcterms:W3CDTF">2023-07-14T06:07:30Z</dcterms:created>
  <dcterms:modified xsi:type="dcterms:W3CDTF">2023-07-14T07:11:05Z</dcterms:modified>
</cp:coreProperties>
</file>