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851520"/>
          </a:xfrm>
        </p:spPr>
        <p:txBody>
          <a:bodyPr/>
          <a:lstStyle/>
          <a:p>
            <a:r>
              <a:rPr lang="en-US" dirty="0" err="1"/>
              <a:t>Avtonom</a:t>
            </a:r>
            <a:r>
              <a:rPr lang="en-US" dirty="0"/>
              <a:t> </a:t>
            </a:r>
            <a:r>
              <a:rPr lang="en-US" dirty="0" err="1"/>
              <a:t>invertorlar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motorlarning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stator </a:t>
            </a:r>
            <a:r>
              <a:rPr lang="en-US" dirty="0" err="1"/>
              <a:t>chulg‘amga</a:t>
            </a:r>
            <a:r>
              <a:rPr lang="en-US" dirty="0"/>
              <a:t> </a:t>
            </a:r>
            <a:r>
              <a:rPr lang="en-US" dirty="0" err="1"/>
              <a:t>berilayotgan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(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) </a:t>
            </a:r>
            <a:r>
              <a:rPr lang="en-US" dirty="0" err="1"/>
              <a:t>chastotasini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tezligi</a:t>
            </a:r>
            <a:r>
              <a:rPr lang="en-US" dirty="0"/>
              <a:t> </a:t>
            </a:r>
            <a:r>
              <a:rPr lang="en-US" dirty="0" err="1"/>
              <a:t>rostlanadigan</a:t>
            </a:r>
            <a:r>
              <a:rPr lang="en-US" dirty="0"/>
              <a:t> </a:t>
            </a:r>
            <a:r>
              <a:rPr lang="en-US" dirty="0" err="1"/>
              <a:t>avtomatlashtirilgan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yuritmalardagi</a:t>
            </a:r>
            <a:r>
              <a:rPr lang="en-US" dirty="0"/>
              <a:t> </a:t>
            </a:r>
            <a:r>
              <a:rPr lang="en-US" dirty="0" err="1"/>
              <a:t>TChO</a:t>
            </a:r>
            <a:r>
              <a:rPr lang="en-US" dirty="0"/>
              <a:t>‘ </a:t>
            </a:r>
            <a:r>
              <a:rPr lang="en-US" dirty="0" err="1"/>
              <a:t>avtonom</a:t>
            </a:r>
            <a:r>
              <a:rPr lang="en-US" dirty="0"/>
              <a:t> </a:t>
            </a:r>
            <a:r>
              <a:rPr lang="en-US" dirty="0" err="1"/>
              <a:t>invertorlarining</a:t>
            </a:r>
            <a:r>
              <a:rPr lang="en-US" dirty="0"/>
              <a:t> </a:t>
            </a:r>
            <a:r>
              <a:rPr lang="en-US" dirty="0" err="1"/>
              <a:t>ko‘prik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sxemali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 12–</a:t>
            </a:r>
            <a:r>
              <a:rPr lang="en-US" dirty="0" err="1"/>
              <a:t>rasmda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shartli</a:t>
            </a:r>
            <a:r>
              <a:rPr lang="en-US" dirty="0"/>
              <a:t> </a:t>
            </a:r>
            <a:r>
              <a:rPr lang="en-US" dirty="0" err="1"/>
              <a:t>ko‘prik</a:t>
            </a:r>
            <a:r>
              <a:rPr lang="en-US" dirty="0"/>
              <a:t>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avtonom</a:t>
            </a:r>
            <a:r>
              <a:rPr lang="en-US" dirty="0"/>
              <a:t> </a:t>
            </a:r>
            <a:r>
              <a:rPr lang="en-US" dirty="0" err="1"/>
              <a:t>invertorning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undagi</a:t>
            </a:r>
            <a:r>
              <a:rPr lang="en-US" dirty="0"/>
              <a:t> V1 – V6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o‘tkazgichlarni</a:t>
            </a:r>
            <a:r>
              <a:rPr lang="en-US" dirty="0"/>
              <a:t> </a:t>
            </a:r>
            <a:r>
              <a:rPr lang="en-US" dirty="0" err="1"/>
              <a:t>ochish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yopish</a:t>
            </a:r>
            <a:r>
              <a:rPr lang="en-US" dirty="0"/>
              <a:t> </a:t>
            </a:r>
            <a:r>
              <a:rPr lang="en-US" dirty="0" err="1"/>
              <a:t>jarayonlarini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signallari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 </a:t>
            </a:r>
            <a:r>
              <a:rPr lang="en-US" dirty="0" err="1"/>
              <a:t>o‘tkazgichlar</a:t>
            </a:r>
            <a:r>
              <a:rPr lang="en-US" dirty="0"/>
              <a:t> </a:t>
            </a:r>
            <a:r>
              <a:rPr lang="en-US" dirty="0" err="1"/>
              <a:t>to‘liq</a:t>
            </a:r>
            <a:r>
              <a:rPr lang="en-US" dirty="0"/>
              <a:t> </a:t>
            </a:r>
            <a:r>
              <a:rPr lang="en-US" dirty="0" err="1"/>
              <a:t>boshqariluvchan</a:t>
            </a:r>
            <a:r>
              <a:rPr lang="en-US" dirty="0"/>
              <a:t> deb </a:t>
            </a:r>
            <a:r>
              <a:rPr lang="en-US" dirty="0" err="1"/>
              <a:t>qaraladi</a:t>
            </a:r>
            <a:r>
              <a:rPr lang="en-US" dirty="0"/>
              <a:t>. </a:t>
            </a:r>
            <a:r>
              <a:rPr lang="en-US" dirty="0" err="1"/>
              <a:t>Kalit</a:t>
            </a:r>
            <a:r>
              <a:rPr lang="en-US" dirty="0"/>
              <a:t>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tranzistorlar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sun’iy</a:t>
            </a:r>
            <a:r>
              <a:rPr lang="en-US" dirty="0"/>
              <a:t>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zanjirli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to‘liq</a:t>
            </a:r>
            <a:r>
              <a:rPr lang="en-US" dirty="0"/>
              <a:t> </a:t>
            </a:r>
            <a:r>
              <a:rPr lang="en-US" dirty="0" err="1"/>
              <a:t>boshqariluvchan</a:t>
            </a:r>
            <a:r>
              <a:rPr lang="en-US" dirty="0"/>
              <a:t> 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o‘tkazgichlarni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342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effectLst/>
              </a:rPr>
              <a:t>«</a:t>
            </a:r>
            <a:r>
              <a:rPr lang="en-US" sz="2800" dirty="0" err="1">
                <a:effectLst/>
              </a:rPr>
              <a:t>Tok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manbai</a:t>
            </a:r>
            <a:r>
              <a:rPr lang="en-US" sz="2800" dirty="0">
                <a:effectLst/>
              </a:rPr>
              <a:t> – </a:t>
            </a:r>
            <a:r>
              <a:rPr lang="en-US" sz="2800" dirty="0" err="1">
                <a:effectLst/>
              </a:rPr>
              <a:t>asinxron</a:t>
            </a:r>
            <a:r>
              <a:rPr lang="en-US" sz="2800" dirty="0">
                <a:effectLst/>
              </a:rPr>
              <a:t> motor» </a:t>
            </a:r>
            <a:r>
              <a:rPr lang="en-US" sz="2800" dirty="0" err="1">
                <a:effectLst/>
              </a:rPr>
              <a:t>elektr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yuritma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tizimining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funksional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sxemasi</a:t>
            </a:r>
            <a:r>
              <a:rPr lang="en-US" sz="2800" dirty="0">
                <a:effectLst/>
              </a:rPr>
              <a:t> </a:t>
            </a:r>
            <a:endParaRPr lang="ru-RU" sz="2800" dirty="0"/>
          </a:p>
        </p:txBody>
      </p:sp>
      <p:grpSp>
        <p:nvGrpSpPr>
          <p:cNvPr id="4" name="Group 123349"/>
          <p:cNvGrpSpPr/>
          <p:nvPr/>
        </p:nvGrpSpPr>
        <p:grpSpPr>
          <a:xfrm>
            <a:off x="539552" y="1847214"/>
            <a:ext cx="8208912" cy="4678130"/>
            <a:chOff x="0" y="0"/>
            <a:chExt cx="5490210" cy="3164162"/>
          </a:xfrm>
        </p:grpSpPr>
        <p:sp>
          <p:nvSpPr>
            <p:cNvPr id="5" name="Shape 15060"/>
            <p:cNvSpPr/>
            <p:nvPr/>
          </p:nvSpPr>
          <p:spPr>
            <a:xfrm>
              <a:off x="146685" y="92032"/>
              <a:ext cx="4971415" cy="1270"/>
            </a:xfrm>
            <a:custGeom>
              <a:avLst/>
              <a:gdLst/>
              <a:ahLst/>
              <a:cxnLst/>
              <a:rect l="0" t="0" r="0" b="0"/>
              <a:pathLst>
                <a:path w="4971415" h="1270">
                  <a:moveTo>
                    <a:pt x="0" y="1270"/>
                  </a:moveTo>
                  <a:lnTo>
                    <a:pt x="497141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15061"/>
            <p:cNvSpPr/>
            <p:nvPr/>
          </p:nvSpPr>
          <p:spPr>
            <a:xfrm>
              <a:off x="156210" y="272373"/>
              <a:ext cx="4970780" cy="1905"/>
            </a:xfrm>
            <a:custGeom>
              <a:avLst/>
              <a:gdLst/>
              <a:ahLst/>
              <a:cxnLst/>
              <a:rect l="0" t="0" r="0" b="0"/>
              <a:pathLst>
                <a:path w="4970780" h="1905">
                  <a:moveTo>
                    <a:pt x="0" y="1905"/>
                  </a:moveTo>
                  <a:lnTo>
                    <a:pt x="497078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5062"/>
            <p:cNvSpPr/>
            <p:nvPr/>
          </p:nvSpPr>
          <p:spPr>
            <a:xfrm>
              <a:off x="156210" y="453982"/>
              <a:ext cx="4971415" cy="1270"/>
            </a:xfrm>
            <a:custGeom>
              <a:avLst/>
              <a:gdLst/>
              <a:ahLst/>
              <a:cxnLst/>
              <a:rect l="0" t="0" r="0" b="0"/>
              <a:pathLst>
                <a:path w="4971415" h="1270">
                  <a:moveTo>
                    <a:pt x="0" y="1270"/>
                  </a:moveTo>
                  <a:lnTo>
                    <a:pt x="497141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5063"/>
            <p:cNvSpPr/>
            <p:nvPr/>
          </p:nvSpPr>
          <p:spPr>
            <a:xfrm>
              <a:off x="622935" y="720682"/>
              <a:ext cx="742950" cy="342900"/>
            </a:xfrm>
            <a:custGeom>
              <a:avLst/>
              <a:gdLst/>
              <a:ahLst/>
              <a:cxnLst/>
              <a:rect l="0" t="0" r="0" b="0"/>
              <a:pathLst>
                <a:path w="742950" h="342900">
                  <a:moveTo>
                    <a:pt x="0" y="342900"/>
                  </a:moveTo>
                  <a:lnTo>
                    <a:pt x="742950" y="342900"/>
                  </a:lnTo>
                  <a:lnTo>
                    <a:pt x="742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5064"/>
            <p:cNvSpPr/>
            <p:nvPr/>
          </p:nvSpPr>
          <p:spPr>
            <a:xfrm>
              <a:off x="622935" y="1292182"/>
              <a:ext cx="742950" cy="342900"/>
            </a:xfrm>
            <a:custGeom>
              <a:avLst/>
              <a:gdLst/>
              <a:ahLst/>
              <a:cxnLst/>
              <a:rect l="0" t="0" r="0" b="0"/>
              <a:pathLst>
                <a:path w="742950" h="342900">
                  <a:moveTo>
                    <a:pt x="0" y="342900"/>
                  </a:moveTo>
                  <a:lnTo>
                    <a:pt x="742950" y="342900"/>
                  </a:lnTo>
                  <a:lnTo>
                    <a:pt x="742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5065"/>
            <p:cNvSpPr/>
            <p:nvPr/>
          </p:nvSpPr>
          <p:spPr>
            <a:xfrm>
              <a:off x="622935" y="1854157"/>
              <a:ext cx="742950" cy="342900"/>
            </a:xfrm>
            <a:custGeom>
              <a:avLst/>
              <a:gdLst/>
              <a:ahLst/>
              <a:cxnLst/>
              <a:rect l="0" t="0" r="0" b="0"/>
              <a:pathLst>
                <a:path w="742950" h="342900">
                  <a:moveTo>
                    <a:pt x="0" y="342900"/>
                  </a:moveTo>
                  <a:lnTo>
                    <a:pt x="742950" y="342900"/>
                  </a:lnTo>
                  <a:lnTo>
                    <a:pt x="742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5066"/>
            <p:cNvSpPr/>
            <p:nvPr/>
          </p:nvSpPr>
          <p:spPr>
            <a:xfrm>
              <a:off x="641985" y="2863807"/>
              <a:ext cx="647700" cy="295275"/>
            </a:xfrm>
            <a:custGeom>
              <a:avLst/>
              <a:gdLst/>
              <a:ahLst/>
              <a:cxnLst/>
              <a:rect l="0" t="0" r="0" b="0"/>
              <a:pathLst>
                <a:path w="647700" h="295275">
                  <a:moveTo>
                    <a:pt x="0" y="295275"/>
                  </a:moveTo>
                  <a:lnTo>
                    <a:pt x="647700" y="295275"/>
                  </a:lnTo>
                  <a:lnTo>
                    <a:pt x="64770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5067"/>
            <p:cNvSpPr/>
            <p:nvPr/>
          </p:nvSpPr>
          <p:spPr>
            <a:xfrm>
              <a:off x="3185160" y="1854157"/>
              <a:ext cx="742950" cy="342900"/>
            </a:xfrm>
            <a:custGeom>
              <a:avLst/>
              <a:gdLst/>
              <a:ahLst/>
              <a:cxnLst/>
              <a:rect l="0" t="0" r="0" b="0"/>
              <a:pathLst>
                <a:path w="742950" h="342900">
                  <a:moveTo>
                    <a:pt x="0" y="342900"/>
                  </a:moveTo>
                  <a:lnTo>
                    <a:pt x="742950" y="342900"/>
                  </a:lnTo>
                  <a:lnTo>
                    <a:pt x="742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5068"/>
            <p:cNvSpPr/>
            <p:nvPr/>
          </p:nvSpPr>
          <p:spPr>
            <a:xfrm>
              <a:off x="2108835" y="2387557"/>
              <a:ext cx="466725" cy="161925"/>
            </a:xfrm>
            <a:custGeom>
              <a:avLst/>
              <a:gdLst/>
              <a:ahLst/>
              <a:cxnLst/>
              <a:rect l="0" t="0" r="0" b="0"/>
              <a:pathLst>
                <a:path w="466725" h="161925">
                  <a:moveTo>
                    <a:pt x="0" y="161925"/>
                  </a:moveTo>
                  <a:lnTo>
                    <a:pt x="466725" y="161925"/>
                  </a:lnTo>
                  <a:lnTo>
                    <a:pt x="46672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5069"/>
            <p:cNvSpPr/>
            <p:nvPr/>
          </p:nvSpPr>
          <p:spPr>
            <a:xfrm>
              <a:off x="2594610" y="2863807"/>
              <a:ext cx="647700" cy="295275"/>
            </a:xfrm>
            <a:custGeom>
              <a:avLst/>
              <a:gdLst/>
              <a:ahLst/>
              <a:cxnLst/>
              <a:rect l="0" t="0" r="0" b="0"/>
              <a:pathLst>
                <a:path w="647700" h="295275">
                  <a:moveTo>
                    <a:pt x="0" y="295275"/>
                  </a:moveTo>
                  <a:lnTo>
                    <a:pt x="647700" y="295275"/>
                  </a:lnTo>
                  <a:lnTo>
                    <a:pt x="64770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5071"/>
            <p:cNvSpPr/>
            <p:nvPr/>
          </p:nvSpPr>
          <p:spPr>
            <a:xfrm>
              <a:off x="4604385" y="2854282"/>
              <a:ext cx="309880" cy="309880"/>
            </a:xfrm>
            <a:custGeom>
              <a:avLst/>
              <a:gdLst/>
              <a:ahLst/>
              <a:cxnLst/>
              <a:rect l="0" t="0" r="0" b="0"/>
              <a:pathLst>
                <a:path w="309880" h="309880">
                  <a:moveTo>
                    <a:pt x="154940" y="0"/>
                  </a:moveTo>
                  <a:cubicBezTo>
                    <a:pt x="69342" y="0"/>
                    <a:pt x="0" y="69342"/>
                    <a:pt x="0" y="154940"/>
                  </a:cubicBezTo>
                  <a:cubicBezTo>
                    <a:pt x="0" y="240538"/>
                    <a:pt x="69342" y="309880"/>
                    <a:pt x="154940" y="309880"/>
                  </a:cubicBezTo>
                  <a:cubicBezTo>
                    <a:pt x="240538" y="309880"/>
                    <a:pt x="309880" y="240538"/>
                    <a:pt x="309880" y="154940"/>
                  </a:cubicBezTo>
                  <a:cubicBezTo>
                    <a:pt x="309880" y="69342"/>
                    <a:pt x="240538" y="0"/>
                    <a:pt x="154940" y="0"/>
                  </a:cubicBezTo>
                  <a:close/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5072"/>
            <p:cNvSpPr/>
            <p:nvPr/>
          </p:nvSpPr>
          <p:spPr>
            <a:xfrm>
              <a:off x="4649724" y="2899622"/>
              <a:ext cx="219202" cy="219202"/>
            </a:xfrm>
            <a:custGeom>
              <a:avLst/>
              <a:gdLst/>
              <a:ahLst/>
              <a:cxnLst/>
              <a:rect l="0" t="0" r="0" b="0"/>
              <a:pathLst>
                <a:path w="219202" h="219202">
                  <a:moveTo>
                    <a:pt x="0" y="0"/>
                  </a:moveTo>
                  <a:lnTo>
                    <a:pt x="219202" y="219202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5073"/>
            <p:cNvSpPr/>
            <p:nvPr/>
          </p:nvSpPr>
          <p:spPr>
            <a:xfrm>
              <a:off x="4649724" y="2899622"/>
              <a:ext cx="219202" cy="219202"/>
            </a:xfrm>
            <a:custGeom>
              <a:avLst/>
              <a:gdLst/>
              <a:ahLst/>
              <a:cxnLst/>
              <a:rect l="0" t="0" r="0" b="0"/>
              <a:pathLst>
                <a:path w="219202" h="219202">
                  <a:moveTo>
                    <a:pt x="0" y="219202"/>
                  </a:moveTo>
                  <a:lnTo>
                    <a:pt x="219202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5074"/>
            <p:cNvSpPr/>
            <p:nvPr/>
          </p:nvSpPr>
          <p:spPr>
            <a:xfrm>
              <a:off x="3299460" y="796882"/>
              <a:ext cx="528955" cy="528955"/>
            </a:xfrm>
            <a:custGeom>
              <a:avLst/>
              <a:gdLst/>
              <a:ahLst/>
              <a:cxnLst/>
              <a:rect l="0" t="0" r="0" b="0"/>
              <a:pathLst>
                <a:path w="528955" h="528955">
                  <a:moveTo>
                    <a:pt x="264541" y="0"/>
                  </a:moveTo>
                  <a:cubicBezTo>
                    <a:pt x="118364" y="0"/>
                    <a:pt x="0" y="118364"/>
                    <a:pt x="0" y="264414"/>
                  </a:cubicBezTo>
                  <a:cubicBezTo>
                    <a:pt x="0" y="410591"/>
                    <a:pt x="118364" y="528955"/>
                    <a:pt x="264541" y="528955"/>
                  </a:cubicBezTo>
                  <a:cubicBezTo>
                    <a:pt x="410591" y="528955"/>
                    <a:pt x="528955" y="410591"/>
                    <a:pt x="528955" y="264414"/>
                  </a:cubicBezTo>
                  <a:cubicBezTo>
                    <a:pt x="528955" y="118364"/>
                    <a:pt x="410591" y="0"/>
                    <a:pt x="264541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5075"/>
            <p:cNvSpPr/>
            <p:nvPr/>
          </p:nvSpPr>
          <p:spPr>
            <a:xfrm>
              <a:off x="3413760" y="911182"/>
              <a:ext cx="302260" cy="302261"/>
            </a:xfrm>
            <a:custGeom>
              <a:avLst/>
              <a:gdLst/>
              <a:ahLst/>
              <a:cxnLst/>
              <a:rect l="0" t="0" r="0" b="0"/>
              <a:pathLst>
                <a:path w="302260" h="302261">
                  <a:moveTo>
                    <a:pt x="151130" y="0"/>
                  </a:moveTo>
                  <a:cubicBezTo>
                    <a:pt x="67691" y="0"/>
                    <a:pt x="0" y="67691"/>
                    <a:pt x="0" y="151130"/>
                  </a:cubicBezTo>
                  <a:cubicBezTo>
                    <a:pt x="0" y="234569"/>
                    <a:pt x="67691" y="302261"/>
                    <a:pt x="151130" y="302261"/>
                  </a:cubicBezTo>
                  <a:cubicBezTo>
                    <a:pt x="234569" y="302261"/>
                    <a:pt x="302260" y="234569"/>
                    <a:pt x="302260" y="151130"/>
                  </a:cubicBezTo>
                  <a:cubicBezTo>
                    <a:pt x="302260" y="67691"/>
                    <a:pt x="234569" y="0"/>
                    <a:pt x="151130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5076"/>
            <p:cNvSpPr/>
            <p:nvPr/>
          </p:nvSpPr>
          <p:spPr>
            <a:xfrm>
              <a:off x="3585210" y="1063582"/>
              <a:ext cx="704850" cy="635"/>
            </a:xfrm>
            <a:custGeom>
              <a:avLst/>
              <a:gdLst/>
              <a:ahLst/>
              <a:cxnLst/>
              <a:rect l="0" t="0" r="0" b="0"/>
              <a:pathLst>
                <a:path w="704850" h="635">
                  <a:moveTo>
                    <a:pt x="0" y="0"/>
                  </a:moveTo>
                  <a:lnTo>
                    <a:pt x="704850" y="635"/>
                  </a:lnTo>
                </a:path>
              </a:pathLst>
            </a:custGeom>
            <a:ln w="222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5077"/>
            <p:cNvSpPr/>
            <p:nvPr/>
          </p:nvSpPr>
          <p:spPr>
            <a:xfrm>
              <a:off x="4156710" y="911182"/>
              <a:ext cx="302260" cy="302261"/>
            </a:xfrm>
            <a:custGeom>
              <a:avLst/>
              <a:gdLst/>
              <a:ahLst/>
              <a:cxnLst/>
              <a:rect l="0" t="0" r="0" b="0"/>
              <a:pathLst>
                <a:path w="302260" h="302261">
                  <a:moveTo>
                    <a:pt x="151130" y="0"/>
                  </a:moveTo>
                  <a:cubicBezTo>
                    <a:pt x="67691" y="0"/>
                    <a:pt x="0" y="67691"/>
                    <a:pt x="0" y="151130"/>
                  </a:cubicBezTo>
                  <a:cubicBezTo>
                    <a:pt x="0" y="234569"/>
                    <a:pt x="67691" y="302261"/>
                    <a:pt x="151130" y="302261"/>
                  </a:cubicBezTo>
                  <a:cubicBezTo>
                    <a:pt x="234569" y="302261"/>
                    <a:pt x="302260" y="234569"/>
                    <a:pt x="302260" y="151130"/>
                  </a:cubicBezTo>
                  <a:cubicBezTo>
                    <a:pt x="302260" y="67691"/>
                    <a:pt x="234569" y="0"/>
                    <a:pt x="151130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30353"/>
            <p:cNvSpPr/>
            <p:nvPr/>
          </p:nvSpPr>
          <p:spPr>
            <a:xfrm>
              <a:off x="4261485" y="873082"/>
              <a:ext cx="107950" cy="36195"/>
            </a:xfrm>
            <a:custGeom>
              <a:avLst/>
              <a:gdLst/>
              <a:ahLst/>
              <a:cxnLst/>
              <a:rect l="0" t="0" r="0" b="0"/>
              <a:pathLst>
                <a:path w="107950" h="36195">
                  <a:moveTo>
                    <a:pt x="0" y="0"/>
                  </a:moveTo>
                  <a:lnTo>
                    <a:pt x="107950" y="0"/>
                  </a:lnTo>
                  <a:lnTo>
                    <a:pt x="107950" y="36195"/>
                  </a:lnTo>
                  <a:lnTo>
                    <a:pt x="0" y="36195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5079"/>
            <p:cNvSpPr/>
            <p:nvPr/>
          </p:nvSpPr>
          <p:spPr>
            <a:xfrm>
              <a:off x="4261485" y="873082"/>
              <a:ext cx="107950" cy="36195"/>
            </a:xfrm>
            <a:custGeom>
              <a:avLst/>
              <a:gdLst/>
              <a:ahLst/>
              <a:cxnLst/>
              <a:rect l="0" t="0" r="0" b="0"/>
              <a:pathLst>
                <a:path w="107950" h="36195">
                  <a:moveTo>
                    <a:pt x="0" y="36195"/>
                  </a:moveTo>
                  <a:lnTo>
                    <a:pt x="107950" y="36195"/>
                  </a:lnTo>
                  <a:lnTo>
                    <a:pt x="107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0354"/>
            <p:cNvSpPr/>
            <p:nvPr/>
          </p:nvSpPr>
          <p:spPr>
            <a:xfrm>
              <a:off x="4261485" y="1215982"/>
              <a:ext cx="107950" cy="36195"/>
            </a:xfrm>
            <a:custGeom>
              <a:avLst/>
              <a:gdLst/>
              <a:ahLst/>
              <a:cxnLst/>
              <a:rect l="0" t="0" r="0" b="0"/>
              <a:pathLst>
                <a:path w="107950" h="36195">
                  <a:moveTo>
                    <a:pt x="0" y="0"/>
                  </a:moveTo>
                  <a:lnTo>
                    <a:pt x="107950" y="0"/>
                  </a:lnTo>
                  <a:lnTo>
                    <a:pt x="107950" y="36195"/>
                  </a:lnTo>
                  <a:lnTo>
                    <a:pt x="0" y="36195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5081"/>
            <p:cNvSpPr/>
            <p:nvPr/>
          </p:nvSpPr>
          <p:spPr>
            <a:xfrm>
              <a:off x="4261485" y="1215982"/>
              <a:ext cx="107950" cy="36195"/>
            </a:xfrm>
            <a:custGeom>
              <a:avLst/>
              <a:gdLst/>
              <a:ahLst/>
              <a:cxnLst/>
              <a:rect l="0" t="0" r="0" b="0"/>
              <a:pathLst>
                <a:path w="107950" h="36195">
                  <a:moveTo>
                    <a:pt x="0" y="36195"/>
                  </a:moveTo>
                  <a:lnTo>
                    <a:pt x="107950" y="36195"/>
                  </a:lnTo>
                  <a:lnTo>
                    <a:pt x="107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5082"/>
            <p:cNvSpPr/>
            <p:nvPr/>
          </p:nvSpPr>
          <p:spPr>
            <a:xfrm>
              <a:off x="4309110" y="768307"/>
              <a:ext cx="635" cy="95250"/>
            </a:xfrm>
            <a:custGeom>
              <a:avLst/>
              <a:gdLst/>
              <a:ahLst/>
              <a:cxnLst/>
              <a:rect l="0" t="0" r="0" b="0"/>
              <a:pathLst>
                <a:path w="635" h="95250">
                  <a:moveTo>
                    <a:pt x="0" y="0"/>
                  </a:moveTo>
                  <a:lnTo>
                    <a:pt x="635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5083"/>
            <p:cNvSpPr/>
            <p:nvPr/>
          </p:nvSpPr>
          <p:spPr>
            <a:xfrm>
              <a:off x="4318635" y="1254082"/>
              <a:ext cx="635" cy="95250"/>
            </a:xfrm>
            <a:custGeom>
              <a:avLst/>
              <a:gdLst/>
              <a:ahLst/>
              <a:cxnLst/>
              <a:rect l="0" t="0" r="0" b="0"/>
              <a:pathLst>
                <a:path w="635" h="95250">
                  <a:moveTo>
                    <a:pt x="0" y="0"/>
                  </a:moveTo>
                  <a:lnTo>
                    <a:pt x="635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5084"/>
            <p:cNvSpPr/>
            <p:nvPr/>
          </p:nvSpPr>
          <p:spPr>
            <a:xfrm>
              <a:off x="4309110" y="740241"/>
              <a:ext cx="342900" cy="76200"/>
            </a:xfrm>
            <a:custGeom>
              <a:avLst/>
              <a:gdLst/>
              <a:ahLst/>
              <a:cxnLst/>
              <a:rect l="0" t="0" r="0" b="0"/>
              <a:pathLst>
                <a:path w="342900" h="76200">
                  <a:moveTo>
                    <a:pt x="266827" y="0"/>
                  </a:moveTo>
                  <a:lnTo>
                    <a:pt x="342900" y="38227"/>
                  </a:lnTo>
                  <a:lnTo>
                    <a:pt x="266573" y="76200"/>
                  </a:lnTo>
                  <a:lnTo>
                    <a:pt x="266673" y="46072"/>
                  </a:lnTo>
                  <a:lnTo>
                    <a:pt x="0" y="45466"/>
                  </a:lnTo>
                  <a:lnTo>
                    <a:pt x="0" y="29591"/>
                  </a:lnTo>
                  <a:lnTo>
                    <a:pt x="266726" y="30197"/>
                  </a:lnTo>
                  <a:lnTo>
                    <a:pt x="26682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5085"/>
            <p:cNvSpPr/>
            <p:nvPr/>
          </p:nvSpPr>
          <p:spPr>
            <a:xfrm>
              <a:off x="4316731" y="1316820"/>
              <a:ext cx="342900" cy="76200"/>
            </a:xfrm>
            <a:custGeom>
              <a:avLst/>
              <a:gdLst/>
              <a:ahLst/>
              <a:cxnLst/>
              <a:rect l="0" t="0" r="0" b="0"/>
              <a:pathLst>
                <a:path w="342900" h="76200">
                  <a:moveTo>
                    <a:pt x="266827" y="0"/>
                  </a:moveTo>
                  <a:lnTo>
                    <a:pt x="342900" y="38227"/>
                  </a:lnTo>
                  <a:lnTo>
                    <a:pt x="266573" y="76200"/>
                  </a:lnTo>
                  <a:lnTo>
                    <a:pt x="266673" y="46072"/>
                  </a:lnTo>
                  <a:lnTo>
                    <a:pt x="0" y="45466"/>
                  </a:lnTo>
                  <a:lnTo>
                    <a:pt x="0" y="29591"/>
                  </a:lnTo>
                  <a:lnTo>
                    <a:pt x="266726" y="30197"/>
                  </a:lnTo>
                  <a:lnTo>
                    <a:pt x="26682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5086"/>
            <p:cNvSpPr/>
            <p:nvPr/>
          </p:nvSpPr>
          <p:spPr>
            <a:xfrm>
              <a:off x="4671060" y="739732"/>
              <a:ext cx="133350" cy="647700"/>
            </a:xfrm>
            <a:custGeom>
              <a:avLst/>
              <a:gdLst/>
              <a:ahLst/>
              <a:cxnLst/>
              <a:rect l="0" t="0" r="0" b="0"/>
              <a:pathLst>
                <a:path w="133350" h="647700">
                  <a:moveTo>
                    <a:pt x="0" y="0"/>
                  </a:moveTo>
                  <a:cubicBezTo>
                    <a:pt x="36830" y="0"/>
                    <a:pt x="66675" y="24130"/>
                    <a:pt x="66675" y="53975"/>
                  </a:cubicBezTo>
                  <a:lnTo>
                    <a:pt x="66675" y="269875"/>
                  </a:lnTo>
                  <a:cubicBezTo>
                    <a:pt x="66675" y="299720"/>
                    <a:pt x="96520" y="323850"/>
                    <a:pt x="133350" y="323850"/>
                  </a:cubicBezTo>
                  <a:cubicBezTo>
                    <a:pt x="96520" y="323850"/>
                    <a:pt x="66675" y="347980"/>
                    <a:pt x="66675" y="377825"/>
                  </a:cubicBezTo>
                  <a:lnTo>
                    <a:pt x="66675" y="593725"/>
                  </a:lnTo>
                  <a:cubicBezTo>
                    <a:pt x="66675" y="623570"/>
                    <a:pt x="36830" y="647700"/>
                    <a:pt x="0" y="64770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5087"/>
            <p:cNvSpPr/>
            <p:nvPr/>
          </p:nvSpPr>
          <p:spPr>
            <a:xfrm>
              <a:off x="3566160" y="253957"/>
              <a:ext cx="635" cy="546100"/>
            </a:xfrm>
            <a:custGeom>
              <a:avLst/>
              <a:gdLst/>
              <a:ahLst/>
              <a:cxnLst/>
              <a:rect l="0" t="0" r="0" b="0"/>
              <a:pathLst>
                <a:path w="635" h="546100">
                  <a:moveTo>
                    <a:pt x="0" y="0"/>
                  </a:moveTo>
                  <a:lnTo>
                    <a:pt x="635" y="5461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5088"/>
            <p:cNvSpPr/>
            <p:nvPr/>
          </p:nvSpPr>
          <p:spPr>
            <a:xfrm>
              <a:off x="3289935" y="448268"/>
              <a:ext cx="635" cy="357505"/>
            </a:xfrm>
            <a:custGeom>
              <a:avLst/>
              <a:gdLst/>
              <a:ahLst/>
              <a:cxnLst/>
              <a:rect l="0" t="0" r="0" b="0"/>
              <a:pathLst>
                <a:path w="635" h="357505">
                  <a:moveTo>
                    <a:pt x="0" y="0"/>
                  </a:moveTo>
                  <a:lnTo>
                    <a:pt x="635" y="35750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5089"/>
            <p:cNvSpPr/>
            <p:nvPr/>
          </p:nvSpPr>
          <p:spPr>
            <a:xfrm>
              <a:off x="3861435" y="82507"/>
              <a:ext cx="635" cy="729615"/>
            </a:xfrm>
            <a:custGeom>
              <a:avLst/>
              <a:gdLst/>
              <a:ahLst/>
              <a:cxnLst/>
              <a:rect l="0" t="0" r="0" b="0"/>
              <a:pathLst>
                <a:path w="635" h="729615">
                  <a:moveTo>
                    <a:pt x="635" y="0"/>
                  </a:moveTo>
                  <a:lnTo>
                    <a:pt x="0" y="72961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5090"/>
            <p:cNvSpPr/>
            <p:nvPr/>
          </p:nvSpPr>
          <p:spPr>
            <a:xfrm>
              <a:off x="3737610" y="805773"/>
              <a:ext cx="111760" cy="61595"/>
            </a:xfrm>
            <a:custGeom>
              <a:avLst/>
              <a:gdLst/>
              <a:ahLst/>
              <a:cxnLst/>
              <a:rect l="0" t="0" r="0" b="0"/>
              <a:pathLst>
                <a:path w="111760" h="61595">
                  <a:moveTo>
                    <a:pt x="111760" y="0"/>
                  </a:moveTo>
                  <a:lnTo>
                    <a:pt x="0" y="6159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5091"/>
            <p:cNvSpPr/>
            <p:nvPr/>
          </p:nvSpPr>
          <p:spPr>
            <a:xfrm>
              <a:off x="3280410" y="791802"/>
              <a:ext cx="133350" cy="68580"/>
            </a:xfrm>
            <a:custGeom>
              <a:avLst/>
              <a:gdLst/>
              <a:ahLst/>
              <a:cxnLst/>
              <a:rect l="0" t="0" r="0" b="0"/>
              <a:pathLst>
                <a:path w="133350" h="68580">
                  <a:moveTo>
                    <a:pt x="0" y="0"/>
                  </a:moveTo>
                  <a:lnTo>
                    <a:pt x="133350" y="6858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5092"/>
            <p:cNvSpPr/>
            <p:nvPr/>
          </p:nvSpPr>
          <p:spPr>
            <a:xfrm>
              <a:off x="3556635" y="1206457"/>
              <a:ext cx="635" cy="638175"/>
            </a:xfrm>
            <a:custGeom>
              <a:avLst/>
              <a:gdLst/>
              <a:ahLst/>
              <a:cxnLst/>
              <a:rect l="0" t="0" r="0" b="0"/>
              <a:pathLst>
                <a:path w="635" h="638175">
                  <a:moveTo>
                    <a:pt x="635" y="63817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5093"/>
            <p:cNvSpPr/>
            <p:nvPr/>
          </p:nvSpPr>
          <p:spPr>
            <a:xfrm>
              <a:off x="3815080" y="1235032"/>
              <a:ext cx="635" cy="609600"/>
            </a:xfrm>
            <a:custGeom>
              <a:avLst/>
              <a:gdLst/>
              <a:ahLst/>
              <a:cxnLst/>
              <a:rect l="0" t="0" r="0" b="0"/>
              <a:pathLst>
                <a:path w="635" h="609600">
                  <a:moveTo>
                    <a:pt x="635" y="6096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5094"/>
            <p:cNvSpPr/>
            <p:nvPr/>
          </p:nvSpPr>
          <p:spPr>
            <a:xfrm>
              <a:off x="3299460" y="1235668"/>
              <a:ext cx="635" cy="608330"/>
            </a:xfrm>
            <a:custGeom>
              <a:avLst/>
              <a:gdLst/>
              <a:ahLst/>
              <a:cxnLst/>
              <a:rect l="0" t="0" r="0" b="0"/>
              <a:pathLst>
                <a:path w="635" h="608330">
                  <a:moveTo>
                    <a:pt x="0" y="608330"/>
                  </a:moveTo>
                  <a:lnTo>
                    <a:pt x="63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5095"/>
            <p:cNvSpPr/>
            <p:nvPr/>
          </p:nvSpPr>
          <p:spPr>
            <a:xfrm>
              <a:off x="3300730" y="1148673"/>
              <a:ext cx="122555" cy="85725"/>
            </a:xfrm>
            <a:custGeom>
              <a:avLst/>
              <a:gdLst/>
              <a:ahLst/>
              <a:cxnLst/>
              <a:rect l="0" t="0" r="0" b="0"/>
              <a:pathLst>
                <a:path w="122555" h="85725">
                  <a:moveTo>
                    <a:pt x="0" y="85725"/>
                  </a:moveTo>
                  <a:lnTo>
                    <a:pt x="12255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5096"/>
            <p:cNvSpPr/>
            <p:nvPr/>
          </p:nvSpPr>
          <p:spPr>
            <a:xfrm>
              <a:off x="3682365" y="1147402"/>
              <a:ext cx="122555" cy="87630"/>
            </a:xfrm>
            <a:custGeom>
              <a:avLst/>
              <a:gdLst/>
              <a:ahLst/>
              <a:cxnLst/>
              <a:rect l="0" t="0" r="0" b="0"/>
              <a:pathLst>
                <a:path w="122555" h="87630">
                  <a:moveTo>
                    <a:pt x="122555" y="8763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5097"/>
            <p:cNvSpPr/>
            <p:nvPr/>
          </p:nvSpPr>
          <p:spPr>
            <a:xfrm>
              <a:off x="756285" y="453982"/>
              <a:ext cx="0" cy="266700"/>
            </a:xfrm>
            <a:custGeom>
              <a:avLst/>
              <a:gdLst/>
              <a:ahLst/>
              <a:cxnLst/>
              <a:rect l="0" t="0" r="0" b="0"/>
              <a:pathLst>
                <a:path h="266700">
                  <a:moveTo>
                    <a:pt x="0" y="0"/>
                  </a:moveTo>
                  <a:lnTo>
                    <a:pt x="0" y="2667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5098"/>
            <p:cNvSpPr/>
            <p:nvPr/>
          </p:nvSpPr>
          <p:spPr>
            <a:xfrm>
              <a:off x="994410" y="263482"/>
              <a:ext cx="635" cy="457200"/>
            </a:xfrm>
            <a:custGeom>
              <a:avLst/>
              <a:gdLst/>
              <a:ahLst/>
              <a:cxnLst/>
              <a:rect l="0" t="0" r="0" b="0"/>
              <a:pathLst>
                <a:path w="635" h="457200">
                  <a:moveTo>
                    <a:pt x="0" y="0"/>
                  </a:moveTo>
                  <a:lnTo>
                    <a:pt x="635" y="4572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5099"/>
            <p:cNvSpPr/>
            <p:nvPr/>
          </p:nvSpPr>
          <p:spPr>
            <a:xfrm>
              <a:off x="1232535" y="72982"/>
              <a:ext cx="635" cy="638175"/>
            </a:xfrm>
            <a:custGeom>
              <a:avLst/>
              <a:gdLst/>
              <a:ahLst/>
              <a:cxnLst/>
              <a:rect l="0" t="0" r="0" b="0"/>
              <a:pathLst>
                <a:path w="635" h="638175">
                  <a:moveTo>
                    <a:pt x="635" y="0"/>
                  </a:moveTo>
                  <a:lnTo>
                    <a:pt x="0" y="6381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5100"/>
            <p:cNvSpPr/>
            <p:nvPr/>
          </p:nvSpPr>
          <p:spPr>
            <a:xfrm>
              <a:off x="756285" y="1063582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5101"/>
            <p:cNvSpPr/>
            <p:nvPr/>
          </p:nvSpPr>
          <p:spPr>
            <a:xfrm>
              <a:off x="994410" y="1054057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5102"/>
            <p:cNvSpPr/>
            <p:nvPr/>
          </p:nvSpPr>
          <p:spPr>
            <a:xfrm>
              <a:off x="1223010" y="1054057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5103"/>
            <p:cNvSpPr/>
            <p:nvPr/>
          </p:nvSpPr>
          <p:spPr>
            <a:xfrm>
              <a:off x="1223010" y="1635082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5104"/>
            <p:cNvSpPr/>
            <p:nvPr/>
          </p:nvSpPr>
          <p:spPr>
            <a:xfrm>
              <a:off x="994410" y="1625557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5105"/>
            <p:cNvSpPr/>
            <p:nvPr/>
          </p:nvSpPr>
          <p:spPr>
            <a:xfrm>
              <a:off x="756285" y="1625557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5106"/>
            <p:cNvSpPr/>
            <p:nvPr/>
          </p:nvSpPr>
          <p:spPr>
            <a:xfrm>
              <a:off x="1365885" y="2025607"/>
              <a:ext cx="1828800" cy="636"/>
            </a:xfrm>
            <a:custGeom>
              <a:avLst/>
              <a:gdLst/>
              <a:ahLst/>
              <a:cxnLst/>
              <a:rect l="0" t="0" r="0" b="0"/>
              <a:pathLst>
                <a:path w="1828800" h="636">
                  <a:moveTo>
                    <a:pt x="0" y="0"/>
                  </a:moveTo>
                  <a:lnTo>
                    <a:pt x="182880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5107"/>
            <p:cNvSpPr/>
            <p:nvPr/>
          </p:nvSpPr>
          <p:spPr>
            <a:xfrm>
              <a:off x="3918585" y="2025607"/>
              <a:ext cx="276225" cy="636"/>
            </a:xfrm>
            <a:custGeom>
              <a:avLst/>
              <a:gdLst/>
              <a:ahLst/>
              <a:cxnLst/>
              <a:rect l="0" t="0" r="0" b="0"/>
              <a:pathLst>
                <a:path w="276225" h="636">
                  <a:moveTo>
                    <a:pt x="0" y="0"/>
                  </a:moveTo>
                  <a:lnTo>
                    <a:pt x="276225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5108"/>
            <p:cNvSpPr/>
            <p:nvPr/>
          </p:nvSpPr>
          <p:spPr>
            <a:xfrm>
              <a:off x="346710" y="2025607"/>
              <a:ext cx="276225" cy="636"/>
            </a:xfrm>
            <a:custGeom>
              <a:avLst/>
              <a:gdLst/>
              <a:ahLst/>
              <a:cxnLst/>
              <a:rect l="0" t="0" r="0" b="0"/>
              <a:pathLst>
                <a:path w="276225" h="636">
                  <a:moveTo>
                    <a:pt x="0" y="0"/>
                  </a:moveTo>
                  <a:lnTo>
                    <a:pt x="276225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5109"/>
            <p:cNvSpPr/>
            <p:nvPr/>
          </p:nvSpPr>
          <p:spPr>
            <a:xfrm>
              <a:off x="356235" y="2025607"/>
              <a:ext cx="0" cy="457200"/>
            </a:xfrm>
            <a:custGeom>
              <a:avLst/>
              <a:gdLst/>
              <a:ahLst/>
              <a:cxnLst/>
              <a:rect l="0" t="0" r="0" b="0"/>
              <a:pathLst>
                <a:path h="457200">
                  <a:moveTo>
                    <a:pt x="0" y="0"/>
                  </a:moveTo>
                  <a:lnTo>
                    <a:pt x="0" y="4572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5110"/>
            <p:cNvSpPr/>
            <p:nvPr/>
          </p:nvSpPr>
          <p:spPr>
            <a:xfrm>
              <a:off x="4183380" y="2021163"/>
              <a:ext cx="0" cy="457200"/>
            </a:xfrm>
            <a:custGeom>
              <a:avLst/>
              <a:gdLst/>
              <a:ahLst/>
              <a:cxnLst/>
              <a:rect l="0" t="0" r="0" b="0"/>
              <a:pathLst>
                <a:path h="457200">
                  <a:moveTo>
                    <a:pt x="0" y="0"/>
                  </a:moveTo>
                  <a:lnTo>
                    <a:pt x="0" y="4572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15111"/>
            <p:cNvSpPr/>
            <p:nvPr/>
          </p:nvSpPr>
          <p:spPr>
            <a:xfrm>
              <a:off x="346710" y="2473282"/>
              <a:ext cx="1752600" cy="635"/>
            </a:xfrm>
            <a:custGeom>
              <a:avLst/>
              <a:gdLst/>
              <a:ahLst/>
              <a:cxnLst/>
              <a:rect l="0" t="0" r="0" b="0"/>
              <a:pathLst>
                <a:path w="1752600" h="635">
                  <a:moveTo>
                    <a:pt x="0" y="0"/>
                  </a:moveTo>
                  <a:lnTo>
                    <a:pt x="175260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15112"/>
            <p:cNvSpPr/>
            <p:nvPr/>
          </p:nvSpPr>
          <p:spPr>
            <a:xfrm>
              <a:off x="2566035" y="2473282"/>
              <a:ext cx="1619250" cy="0"/>
            </a:xfrm>
            <a:custGeom>
              <a:avLst/>
              <a:gdLst/>
              <a:ahLst/>
              <a:cxnLst/>
              <a:rect l="0" t="0" r="0" b="0"/>
              <a:pathLst>
                <a:path w="1619250">
                  <a:moveTo>
                    <a:pt x="0" y="0"/>
                  </a:moveTo>
                  <a:lnTo>
                    <a:pt x="161925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15113"/>
            <p:cNvSpPr/>
            <p:nvPr/>
          </p:nvSpPr>
          <p:spPr>
            <a:xfrm>
              <a:off x="137160" y="864066"/>
              <a:ext cx="476250" cy="76200"/>
            </a:xfrm>
            <a:custGeom>
              <a:avLst/>
              <a:gdLst/>
              <a:ahLst/>
              <a:cxnLst/>
              <a:rect l="0" t="0" r="0" b="0"/>
              <a:pathLst>
                <a:path w="476250" h="76200">
                  <a:moveTo>
                    <a:pt x="400050" y="0"/>
                  </a:moveTo>
                  <a:lnTo>
                    <a:pt x="476250" y="38227"/>
                  </a:lnTo>
                  <a:lnTo>
                    <a:pt x="400050" y="76200"/>
                  </a:lnTo>
                  <a:lnTo>
                    <a:pt x="400050" y="46082"/>
                  </a:lnTo>
                  <a:lnTo>
                    <a:pt x="0" y="45466"/>
                  </a:lnTo>
                  <a:lnTo>
                    <a:pt x="0" y="29591"/>
                  </a:lnTo>
                  <a:lnTo>
                    <a:pt x="400050" y="30207"/>
                  </a:lnTo>
                  <a:lnTo>
                    <a:pt x="40005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15114"/>
            <p:cNvSpPr/>
            <p:nvPr/>
          </p:nvSpPr>
          <p:spPr>
            <a:xfrm>
              <a:off x="137160" y="892132"/>
              <a:ext cx="0" cy="2124075"/>
            </a:xfrm>
            <a:custGeom>
              <a:avLst/>
              <a:gdLst/>
              <a:ahLst/>
              <a:cxnLst/>
              <a:rect l="0" t="0" r="0" b="0"/>
              <a:pathLst>
                <a:path h="2124075">
                  <a:moveTo>
                    <a:pt x="0" y="0"/>
                  </a:moveTo>
                  <a:lnTo>
                    <a:pt x="0" y="21240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15115"/>
            <p:cNvSpPr/>
            <p:nvPr/>
          </p:nvSpPr>
          <p:spPr>
            <a:xfrm>
              <a:off x="137160" y="3016207"/>
              <a:ext cx="495300" cy="635"/>
            </a:xfrm>
            <a:custGeom>
              <a:avLst/>
              <a:gdLst/>
              <a:ahLst/>
              <a:cxnLst/>
              <a:rect l="0" t="0" r="0" b="0"/>
              <a:pathLst>
                <a:path w="495300" h="635">
                  <a:moveTo>
                    <a:pt x="0" y="0"/>
                  </a:moveTo>
                  <a:lnTo>
                    <a:pt x="49530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15116"/>
            <p:cNvSpPr/>
            <p:nvPr/>
          </p:nvSpPr>
          <p:spPr>
            <a:xfrm>
              <a:off x="1289685" y="2978107"/>
              <a:ext cx="1314450" cy="76200"/>
            </a:xfrm>
            <a:custGeom>
              <a:avLst/>
              <a:gdLst/>
              <a:ahLst/>
              <a:cxnLst/>
              <a:rect l="0" t="0" r="0" b="0"/>
              <a:pathLst>
                <a:path w="1314450" h="76200">
                  <a:moveTo>
                    <a:pt x="76200" y="0"/>
                  </a:moveTo>
                  <a:lnTo>
                    <a:pt x="76200" y="30231"/>
                  </a:lnTo>
                  <a:lnTo>
                    <a:pt x="1314450" y="30735"/>
                  </a:lnTo>
                  <a:lnTo>
                    <a:pt x="1314450" y="46610"/>
                  </a:lnTo>
                  <a:lnTo>
                    <a:pt x="76200" y="46106"/>
                  </a:lnTo>
                  <a:lnTo>
                    <a:pt x="76200" y="76200"/>
                  </a:lnTo>
                  <a:lnTo>
                    <a:pt x="0" y="38100"/>
                  </a:lnTo>
                  <a:lnTo>
                    <a:pt x="76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15117"/>
            <p:cNvSpPr/>
            <p:nvPr/>
          </p:nvSpPr>
          <p:spPr>
            <a:xfrm>
              <a:off x="3242310" y="2978742"/>
              <a:ext cx="1362075" cy="76200"/>
            </a:xfrm>
            <a:custGeom>
              <a:avLst/>
              <a:gdLst/>
              <a:ahLst/>
              <a:cxnLst/>
              <a:rect l="0" t="0" r="0" b="0"/>
              <a:pathLst>
                <a:path w="1362075" h="76200">
                  <a:moveTo>
                    <a:pt x="76200" y="0"/>
                  </a:moveTo>
                  <a:lnTo>
                    <a:pt x="76200" y="30094"/>
                  </a:lnTo>
                  <a:lnTo>
                    <a:pt x="1362075" y="29464"/>
                  </a:lnTo>
                  <a:lnTo>
                    <a:pt x="1362075" y="45339"/>
                  </a:lnTo>
                  <a:lnTo>
                    <a:pt x="76200" y="45969"/>
                  </a:lnTo>
                  <a:lnTo>
                    <a:pt x="76200" y="76200"/>
                  </a:lnTo>
                  <a:lnTo>
                    <a:pt x="0" y="38100"/>
                  </a:lnTo>
                  <a:lnTo>
                    <a:pt x="76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15118"/>
            <p:cNvSpPr/>
            <p:nvPr/>
          </p:nvSpPr>
          <p:spPr>
            <a:xfrm>
              <a:off x="4918710" y="2978616"/>
              <a:ext cx="571500" cy="76200"/>
            </a:xfrm>
            <a:custGeom>
              <a:avLst/>
              <a:gdLst/>
              <a:ahLst/>
              <a:cxnLst/>
              <a:rect l="0" t="0" r="0" b="0"/>
              <a:pathLst>
                <a:path w="571500" h="76200">
                  <a:moveTo>
                    <a:pt x="76200" y="0"/>
                  </a:moveTo>
                  <a:lnTo>
                    <a:pt x="76200" y="30210"/>
                  </a:lnTo>
                  <a:lnTo>
                    <a:pt x="571500" y="29590"/>
                  </a:lnTo>
                  <a:lnTo>
                    <a:pt x="571500" y="45465"/>
                  </a:lnTo>
                  <a:lnTo>
                    <a:pt x="76200" y="46085"/>
                  </a:lnTo>
                  <a:lnTo>
                    <a:pt x="76200" y="76200"/>
                  </a:lnTo>
                  <a:lnTo>
                    <a:pt x="0" y="38226"/>
                  </a:lnTo>
                  <a:lnTo>
                    <a:pt x="76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15119"/>
            <p:cNvSpPr/>
            <p:nvPr/>
          </p:nvSpPr>
          <p:spPr>
            <a:xfrm>
              <a:off x="4794885" y="1063582"/>
              <a:ext cx="257175" cy="635"/>
            </a:xfrm>
            <a:custGeom>
              <a:avLst/>
              <a:gdLst/>
              <a:ahLst/>
              <a:cxnLst/>
              <a:rect l="0" t="0" r="0" b="0"/>
              <a:pathLst>
                <a:path w="257175" h="635">
                  <a:moveTo>
                    <a:pt x="0" y="0"/>
                  </a:moveTo>
                  <a:lnTo>
                    <a:pt x="25717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15120"/>
            <p:cNvSpPr/>
            <p:nvPr/>
          </p:nvSpPr>
          <p:spPr>
            <a:xfrm>
              <a:off x="5042535" y="1063582"/>
              <a:ext cx="635" cy="942975"/>
            </a:xfrm>
            <a:custGeom>
              <a:avLst/>
              <a:gdLst/>
              <a:ahLst/>
              <a:cxnLst/>
              <a:rect l="0" t="0" r="0" b="0"/>
              <a:pathLst>
                <a:path w="635" h="942975">
                  <a:moveTo>
                    <a:pt x="635" y="0"/>
                  </a:moveTo>
                  <a:lnTo>
                    <a:pt x="0" y="9429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15121"/>
            <p:cNvSpPr/>
            <p:nvPr/>
          </p:nvSpPr>
          <p:spPr>
            <a:xfrm>
              <a:off x="4756785" y="2006557"/>
              <a:ext cx="285750" cy="636"/>
            </a:xfrm>
            <a:custGeom>
              <a:avLst/>
              <a:gdLst/>
              <a:ahLst/>
              <a:cxnLst/>
              <a:rect l="0" t="0" r="0" b="0"/>
              <a:pathLst>
                <a:path w="285750" h="636">
                  <a:moveTo>
                    <a:pt x="0" y="0"/>
                  </a:moveTo>
                  <a:lnTo>
                    <a:pt x="28575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15122"/>
            <p:cNvSpPr/>
            <p:nvPr/>
          </p:nvSpPr>
          <p:spPr>
            <a:xfrm>
              <a:off x="4719320" y="2006557"/>
              <a:ext cx="76200" cy="838200"/>
            </a:xfrm>
            <a:custGeom>
              <a:avLst/>
              <a:gdLst/>
              <a:ahLst/>
              <a:cxnLst/>
              <a:rect l="0" t="0" r="0" b="0"/>
              <a:pathLst>
                <a:path w="76200" h="838200">
                  <a:moveTo>
                    <a:pt x="29464" y="0"/>
                  </a:moveTo>
                  <a:lnTo>
                    <a:pt x="45339" y="0"/>
                  </a:lnTo>
                  <a:lnTo>
                    <a:pt x="45963" y="762000"/>
                  </a:lnTo>
                  <a:lnTo>
                    <a:pt x="76200" y="762000"/>
                  </a:lnTo>
                  <a:lnTo>
                    <a:pt x="38100" y="838200"/>
                  </a:lnTo>
                  <a:lnTo>
                    <a:pt x="0" y="762000"/>
                  </a:lnTo>
                  <a:lnTo>
                    <a:pt x="30088" y="762000"/>
                  </a:lnTo>
                  <a:lnTo>
                    <a:pt x="2946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15123"/>
            <p:cNvSpPr/>
            <p:nvPr/>
          </p:nvSpPr>
          <p:spPr>
            <a:xfrm>
              <a:off x="899160" y="1924643"/>
              <a:ext cx="177800" cy="205105"/>
            </a:xfrm>
            <a:custGeom>
              <a:avLst/>
              <a:gdLst/>
              <a:ahLst/>
              <a:cxnLst/>
              <a:rect l="0" t="0" r="0" b="0"/>
              <a:pathLst>
                <a:path w="177800" h="205105">
                  <a:moveTo>
                    <a:pt x="0" y="102488"/>
                  </a:moveTo>
                  <a:lnTo>
                    <a:pt x="177800" y="205105"/>
                  </a:lnTo>
                  <a:lnTo>
                    <a:pt x="17780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15124"/>
            <p:cNvSpPr/>
            <p:nvPr/>
          </p:nvSpPr>
          <p:spPr>
            <a:xfrm>
              <a:off x="899160" y="1939882"/>
              <a:ext cx="635" cy="180975"/>
            </a:xfrm>
            <a:custGeom>
              <a:avLst/>
              <a:gdLst/>
              <a:ahLst/>
              <a:cxnLst/>
              <a:rect l="0" t="0" r="0" b="0"/>
              <a:pathLst>
                <a:path w="635" h="180975">
                  <a:moveTo>
                    <a:pt x="0" y="0"/>
                  </a:moveTo>
                  <a:lnTo>
                    <a:pt x="635" y="1809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15125"/>
            <p:cNvSpPr/>
            <p:nvPr/>
          </p:nvSpPr>
          <p:spPr>
            <a:xfrm>
              <a:off x="775335" y="2035132"/>
              <a:ext cx="419100" cy="636"/>
            </a:xfrm>
            <a:custGeom>
              <a:avLst/>
              <a:gdLst/>
              <a:ahLst/>
              <a:cxnLst/>
              <a:rect l="0" t="0" r="0" b="0"/>
              <a:pathLst>
                <a:path w="419100" h="636">
                  <a:moveTo>
                    <a:pt x="0" y="0"/>
                  </a:moveTo>
                  <a:lnTo>
                    <a:pt x="41910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15126"/>
            <p:cNvSpPr/>
            <p:nvPr/>
          </p:nvSpPr>
          <p:spPr>
            <a:xfrm>
              <a:off x="3470910" y="1915118"/>
              <a:ext cx="177800" cy="205105"/>
            </a:xfrm>
            <a:custGeom>
              <a:avLst/>
              <a:gdLst/>
              <a:ahLst/>
              <a:cxnLst/>
              <a:rect l="0" t="0" r="0" b="0"/>
              <a:pathLst>
                <a:path w="177800" h="205105">
                  <a:moveTo>
                    <a:pt x="0" y="102488"/>
                  </a:moveTo>
                  <a:lnTo>
                    <a:pt x="177800" y="205105"/>
                  </a:lnTo>
                  <a:lnTo>
                    <a:pt x="17780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Shape 15127"/>
            <p:cNvSpPr/>
            <p:nvPr/>
          </p:nvSpPr>
          <p:spPr>
            <a:xfrm>
              <a:off x="3470910" y="1930357"/>
              <a:ext cx="635" cy="180975"/>
            </a:xfrm>
            <a:custGeom>
              <a:avLst/>
              <a:gdLst/>
              <a:ahLst/>
              <a:cxnLst/>
              <a:rect l="0" t="0" r="0" b="0"/>
              <a:pathLst>
                <a:path w="635" h="180975">
                  <a:moveTo>
                    <a:pt x="0" y="0"/>
                  </a:moveTo>
                  <a:lnTo>
                    <a:pt x="635" y="1809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15128"/>
            <p:cNvSpPr/>
            <p:nvPr/>
          </p:nvSpPr>
          <p:spPr>
            <a:xfrm>
              <a:off x="3347085" y="2025607"/>
              <a:ext cx="419100" cy="636"/>
            </a:xfrm>
            <a:custGeom>
              <a:avLst/>
              <a:gdLst/>
              <a:ahLst/>
              <a:cxnLst/>
              <a:rect l="0" t="0" r="0" b="0"/>
              <a:pathLst>
                <a:path w="419100" h="636">
                  <a:moveTo>
                    <a:pt x="0" y="0"/>
                  </a:moveTo>
                  <a:lnTo>
                    <a:pt x="41910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15129"/>
            <p:cNvSpPr/>
            <p:nvPr/>
          </p:nvSpPr>
          <p:spPr>
            <a:xfrm>
              <a:off x="1213485" y="7298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129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129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15130"/>
            <p:cNvSpPr/>
            <p:nvPr/>
          </p:nvSpPr>
          <p:spPr>
            <a:xfrm>
              <a:off x="1213485" y="7298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129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12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15131"/>
            <p:cNvSpPr/>
            <p:nvPr/>
          </p:nvSpPr>
          <p:spPr>
            <a:xfrm>
              <a:off x="975360" y="253957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129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12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6" name="Shape 15132"/>
            <p:cNvSpPr/>
            <p:nvPr/>
          </p:nvSpPr>
          <p:spPr>
            <a:xfrm>
              <a:off x="975360" y="253957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129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12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15133"/>
            <p:cNvSpPr/>
            <p:nvPr/>
          </p:nvSpPr>
          <p:spPr>
            <a:xfrm>
              <a:off x="737235" y="43493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129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12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Shape 15134"/>
            <p:cNvSpPr/>
            <p:nvPr/>
          </p:nvSpPr>
          <p:spPr>
            <a:xfrm>
              <a:off x="737235" y="43493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129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12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9" name="Shape 15135"/>
            <p:cNvSpPr/>
            <p:nvPr/>
          </p:nvSpPr>
          <p:spPr>
            <a:xfrm>
              <a:off x="3842385" y="7298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256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25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Shape 15136"/>
            <p:cNvSpPr/>
            <p:nvPr/>
          </p:nvSpPr>
          <p:spPr>
            <a:xfrm>
              <a:off x="3842385" y="7298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256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25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1" name="Shape 15137"/>
            <p:cNvSpPr/>
            <p:nvPr/>
          </p:nvSpPr>
          <p:spPr>
            <a:xfrm>
              <a:off x="3547110" y="253957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256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25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2" name="Shape 15138"/>
            <p:cNvSpPr/>
            <p:nvPr/>
          </p:nvSpPr>
          <p:spPr>
            <a:xfrm>
              <a:off x="3547110" y="253957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256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25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3" name="Shape 15139"/>
            <p:cNvSpPr/>
            <p:nvPr/>
          </p:nvSpPr>
          <p:spPr>
            <a:xfrm>
              <a:off x="3270885" y="43493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256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25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4" name="Shape 15140"/>
            <p:cNvSpPr/>
            <p:nvPr/>
          </p:nvSpPr>
          <p:spPr>
            <a:xfrm>
              <a:off x="3270885" y="43493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256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25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5" name="Rectangle 15141"/>
            <p:cNvSpPr/>
            <p:nvPr/>
          </p:nvSpPr>
          <p:spPr>
            <a:xfrm>
              <a:off x="838200" y="820166"/>
              <a:ext cx="404126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TKR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6" name="Rectangle 15142"/>
            <p:cNvSpPr/>
            <p:nvPr/>
          </p:nvSpPr>
          <p:spPr>
            <a:xfrm>
              <a:off x="1141476" y="820166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7" name="Rectangle 15143"/>
            <p:cNvSpPr/>
            <p:nvPr/>
          </p:nvSpPr>
          <p:spPr>
            <a:xfrm>
              <a:off x="809244" y="1392680"/>
              <a:ext cx="382277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ISO’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8" name="Rectangle 15144"/>
            <p:cNvSpPr/>
            <p:nvPr/>
          </p:nvSpPr>
          <p:spPr>
            <a:xfrm>
              <a:off x="1095756" y="1362710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9" name="Rectangle 15146"/>
            <p:cNvSpPr/>
            <p:nvPr/>
          </p:nvSpPr>
          <p:spPr>
            <a:xfrm>
              <a:off x="1439037" y="1782824"/>
              <a:ext cx="124380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Т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Rectangle 15147"/>
            <p:cNvSpPr/>
            <p:nvPr/>
          </p:nvSpPr>
          <p:spPr>
            <a:xfrm>
              <a:off x="1532001" y="1818834"/>
              <a:ext cx="58781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1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1" name="Rectangle 15148"/>
            <p:cNvSpPr/>
            <p:nvPr/>
          </p:nvSpPr>
          <p:spPr>
            <a:xfrm>
              <a:off x="1576197" y="1818834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2" name="Rectangle 15149"/>
            <p:cNvSpPr/>
            <p:nvPr/>
          </p:nvSpPr>
          <p:spPr>
            <a:xfrm>
              <a:off x="3944747" y="1744724"/>
              <a:ext cx="124380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Т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3" name="Rectangle 15150"/>
            <p:cNvSpPr/>
            <p:nvPr/>
          </p:nvSpPr>
          <p:spPr>
            <a:xfrm>
              <a:off x="4037711" y="1780734"/>
              <a:ext cx="58781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2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4" name="Rectangle 15151"/>
            <p:cNvSpPr/>
            <p:nvPr/>
          </p:nvSpPr>
          <p:spPr>
            <a:xfrm>
              <a:off x="4081907" y="1780734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5" name="Rectangle 15153"/>
            <p:cNvSpPr/>
            <p:nvPr/>
          </p:nvSpPr>
          <p:spPr>
            <a:xfrm>
              <a:off x="3144647" y="915668"/>
              <a:ext cx="134636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А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6" name="Rectangle 15154"/>
            <p:cNvSpPr/>
            <p:nvPr/>
          </p:nvSpPr>
          <p:spPr>
            <a:xfrm>
              <a:off x="3245231" y="885698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7" name="Rectangle 15155"/>
            <p:cNvSpPr/>
            <p:nvPr/>
          </p:nvSpPr>
          <p:spPr>
            <a:xfrm>
              <a:off x="4505579" y="972566"/>
              <a:ext cx="268690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TG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8" name="Rectangle 15156"/>
            <p:cNvSpPr/>
            <p:nvPr/>
          </p:nvSpPr>
          <p:spPr>
            <a:xfrm>
              <a:off x="4707128" y="972566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9" name="Rectangle 15157"/>
            <p:cNvSpPr/>
            <p:nvPr/>
          </p:nvSpPr>
          <p:spPr>
            <a:xfrm>
              <a:off x="4716272" y="1800099"/>
              <a:ext cx="13466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Rectangle 15158"/>
            <p:cNvSpPr/>
            <p:nvPr/>
          </p:nvSpPr>
          <p:spPr>
            <a:xfrm>
              <a:off x="4816856" y="1866078"/>
              <a:ext cx="170493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TG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1" name="Rectangle 15159"/>
            <p:cNvSpPr/>
            <p:nvPr/>
          </p:nvSpPr>
          <p:spPr>
            <a:xfrm>
              <a:off x="4944872" y="1866078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2" name="Rectangle 15160"/>
            <p:cNvSpPr/>
            <p:nvPr/>
          </p:nvSpPr>
          <p:spPr>
            <a:xfrm>
              <a:off x="2257425" y="2200910"/>
              <a:ext cx="134668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R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Rectangle 15161"/>
            <p:cNvSpPr/>
            <p:nvPr/>
          </p:nvSpPr>
          <p:spPr>
            <a:xfrm>
              <a:off x="2359533" y="2266890"/>
              <a:ext cx="65382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4" name="Rectangle 15162"/>
            <p:cNvSpPr/>
            <p:nvPr/>
          </p:nvSpPr>
          <p:spPr>
            <a:xfrm>
              <a:off x="2408301" y="2266890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Rectangle 15163"/>
            <p:cNvSpPr/>
            <p:nvPr/>
          </p:nvSpPr>
          <p:spPr>
            <a:xfrm>
              <a:off x="723900" y="2925191"/>
              <a:ext cx="43635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IFBT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Rectangle 15164"/>
            <p:cNvSpPr/>
            <p:nvPr/>
          </p:nvSpPr>
          <p:spPr>
            <a:xfrm>
              <a:off x="1050036" y="2925191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7" name="Rectangle 15165"/>
            <p:cNvSpPr/>
            <p:nvPr/>
          </p:nvSpPr>
          <p:spPr>
            <a:xfrm>
              <a:off x="2857881" y="2955162"/>
              <a:ext cx="135196" cy="16662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К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8" name="Rectangle 15166"/>
            <p:cNvSpPr/>
            <p:nvPr/>
          </p:nvSpPr>
          <p:spPr>
            <a:xfrm>
              <a:off x="2958719" y="2925191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9" name="Rectangle 15167"/>
            <p:cNvSpPr/>
            <p:nvPr/>
          </p:nvSpPr>
          <p:spPr>
            <a:xfrm>
              <a:off x="4534535" y="2629154"/>
              <a:ext cx="6209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(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0" name="Rectangle 15168"/>
            <p:cNvSpPr/>
            <p:nvPr/>
          </p:nvSpPr>
          <p:spPr>
            <a:xfrm>
              <a:off x="4581779" y="2629154"/>
              <a:ext cx="6209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1" name="Rectangle 15169"/>
            <p:cNvSpPr/>
            <p:nvPr/>
          </p:nvSpPr>
          <p:spPr>
            <a:xfrm>
              <a:off x="4629404" y="2629154"/>
              <a:ext cx="6209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)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2" name="Rectangle 15170"/>
            <p:cNvSpPr/>
            <p:nvPr/>
          </p:nvSpPr>
          <p:spPr>
            <a:xfrm>
              <a:off x="4675124" y="2629154"/>
              <a:ext cx="46619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3" name="Rectangle 15171"/>
            <p:cNvSpPr/>
            <p:nvPr/>
          </p:nvSpPr>
          <p:spPr>
            <a:xfrm>
              <a:off x="5106416" y="2819654"/>
              <a:ext cx="13466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4" name="Rectangle 15172"/>
            <p:cNvSpPr/>
            <p:nvPr/>
          </p:nvSpPr>
          <p:spPr>
            <a:xfrm>
              <a:off x="5207000" y="2885634"/>
              <a:ext cx="5878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5" name="Rectangle 15173"/>
            <p:cNvSpPr/>
            <p:nvPr/>
          </p:nvSpPr>
          <p:spPr>
            <a:xfrm>
              <a:off x="5251197" y="2885634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6" name="Rectangle 15174"/>
            <p:cNvSpPr/>
            <p:nvPr/>
          </p:nvSpPr>
          <p:spPr>
            <a:xfrm>
              <a:off x="0" y="29970"/>
              <a:ext cx="134636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7" name="Rectangle 15175"/>
            <p:cNvSpPr/>
            <p:nvPr/>
          </p:nvSpPr>
          <p:spPr>
            <a:xfrm>
              <a:off x="100584" y="0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8" name="Rectangle 15176"/>
            <p:cNvSpPr/>
            <p:nvPr/>
          </p:nvSpPr>
          <p:spPr>
            <a:xfrm>
              <a:off x="0" y="189990"/>
              <a:ext cx="124380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В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9" name="Rectangle 15177"/>
            <p:cNvSpPr/>
            <p:nvPr/>
          </p:nvSpPr>
          <p:spPr>
            <a:xfrm>
              <a:off x="92964" y="160020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0" name="Rectangle 15178"/>
            <p:cNvSpPr/>
            <p:nvPr/>
          </p:nvSpPr>
          <p:spPr>
            <a:xfrm>
              <a:off x="0" y="354582"/>
              <a:ext cx="134636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1" name="Rectangle 15179"/>
            <p:cNvSpPr/>
            <p:nvPr/>
          </p:nvSpPr>
          <p:spPr>
            <a:xfrm>
              <a:off x="100584" y="324612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489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Ko‘prik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avtonom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invertorning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grpSp>
        <p:nvGrpSpPr>
          <p:cNvPr id="4" name="Group 123045"/>
          <p:cNvGrpSpPr/>
          <p:nvPr/>
        </p:nvGrpSpPr>
        <p:grpSpPr>
          <a:xfrm>
            <a:off x="2699385" y="2556510"/>
            <a:ext cx="3759941" cy="1810105"/>
            <a:chOff x="0" y="0"/>
            <a:chExt cx="3760195" cy="1810533"/>
          </a:xfrm>
        </p:grpSpPr>
        <p:sp>
          <p:nvSpPr>
            <p:cNvPr id="5" name="Rectangle 11070"/>
            <p:cNvSpPr/>
            <p:nvPr/>
          </p:nvSpPr>
          <p:spPr>
            <a:xfrm>
              <a:off x="3700907" y="1548008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6" name="Shape 11549"/>
            <p:cNvSpPr/>
            <p:nvPr/>
          </p:nvSpPr>
          <p:spPr>
            <a:xfrm>
              <a:off x="194056" y="59564"/>
              <a:ext cx="1929765" cy="635"/>
            </a:xfrm>
            <a:custGeom>
              <a:avLst/>
              <a:gdLst/>
              <a:ahLst/>
              <a:cxnLst/>
              <a:rect l="0" t="0" r="0" b="0"/>
              <a:pathLst>
                <a:path w="1929765" h="635">
                  <a:moveTo>
                    <a:pt x="0" y="0"/>
                  </a:moveTo>
                  <a:lnTo>
                    <a:pt x="192976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1550"/>
            <p:cNvSpPr/>
            <p:nvPr/>
          </p:nvSpPr>
          <p:spPr>
            <a:xfrm>
              <a:off x="191516" y="1506729"/>
              <a:ext cx="1929765" cy="635"/>
            </a:xfrm>
            <a:custGeom>
              <a:avLst/>
              <a:gdLst/>
              <a:ahLst/>
              <a:cxnLst/>
              <a:rect l="0" t="0" r="0" b="0"/>
              <a:pathLst>
                <a:path w="1929765" h="635">
                  <a:moveTo>
                    <a:pt x="0" y="0"/>
                  </a:moveTo>
                  <a:lnTo>
                    <a:pt x="192976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1551"/>
            <p:cNvSpPr/>
            <p:nvPr/>
          </p:nvSpPr>
          <p:spPr>
            <a:xfrm>
              <a:off x="2126996" y="60199"/>
              <a:ext cx="635" cy="1457325"/>
            </a:xfrm>
            <a:custGeom>
              <a:avLst/>
              <a:gdLst/>
              <a:ahLst/>
              <a:cxnLst/>
              <a:rect l="0" t="0" r="0" b="0"/>
              <a:pathLst>
                <a:path w="635" h="1457325">
                  <a:moveTo>
                    <a:pt x="0" y="0"/>
                  </a:moveTo>
                  <a:lnTo>
                    <a:pt x="635" y="145732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1552"/>
            <p:cNvSpPr/>
            <p:nvPr/>
          </p:nvSpPr>
          <p:spPr>
            <a:xfrm>
              <a:off x="1517396" y="60199"/>
              <a:ext cx="635" cy="1457325"/>
            </a:xfrm>
            <a:custGeom>
              <a:avLst/>
              <a:gdLst/>
              <a:ahLst/>
              <a:cxnLst/>
              <a:rect l="0" t="0" r="0" b="0"/>
              <a:pathLst>
                <a:path w="635" h="1457325">
                  <a:moveTo>
                    <a:pt x="0" y="0"/>
                  </a:moveTo>
                  <a:lnTo>
                    <a:pt x="635" y="145732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1553"/>
            <p:cNvSpPr/>
            <p:nvPr/>
          </p:nvSpPr>
          <p:spPr>
            <a:xfrm>
              <a:off x="860171" y="60199"/>
              <a:ext cx="635" cy="1457325"/>
            </a:xfrm>
            <a:custGeom>
              <a:avLst/>
              <a:gdLst/>
              <a:ahLst/>
              <a:cxnLst/>
              <a:rect l="0" t="0" r="0" b="0"/>
              <a:pathLst>
                <a:path w="635" h="1457325">
                  <a:moveTo>
                    <a:pt x="0" y="0"/>
                  </a:moveTo>
                  <a:lnTo>
                    <a:pt x="635" y="145732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1554"/>
            <p:cNvSpPr/>
            <p:nvPr/>
          </p:nvSpPr>
          <p:spPr>
            <a:xfrm>
              <a:off x="1413256" y="221489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394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1555"/>
            <p:cNvSpPr/>
            <p:nvPr/>
          </p:nvSpPr>
          <p:spPr>
            <a:xfrm>
              <a:off x="1393571" y="412624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1556"/>
            <p:cNvSpPr/>
            <p:nvPr/>
          </p:nvSpPr>
          <p:spPr>
            <a:xfrm>
              <a:off x="1364996" y="412624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1557"/>
            <p:cNvSpPr/>
            <p:nvPr/>
          </p:nvSpPr>
          <p:spPr>
            <a:xfrm>
              <a:off x="756031" y="231014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521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1558"/>
            <p:cNvSpPr/>
            <p:nvPr/>
          </p:nvSpPr>
          <p:spPr>
            <a:xfrm>
              <a:off x="736346" y="422149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1559"/>
            <p:cNvSpPr/>
            <p:nvPr/>
          </p:nvSpPr>
          <p:spPr>
            <a:xfrm>
              <a:off x="707771" y="422149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1560"/>
            <p:cNvSpPr/>
            <p:nvPr/>
          </p:nvSpPr>
          <p:spPr>
            <a:xfrm>
              <a:off x="2022856" y="221489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394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1561"/>
            <p:cNvSpPr/>
            <p:nvPr/>
          </p:nvSpPr>
          <p:spPr>
            <a:xfrm>
              <a:off x="2003171" y="412624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1562"/>
            <p:cNvSpPr/>
            <p:nvPr/>
          </p:nvSpPr>
          <p:spPr>
            <a:xfrm>
              <a:off x="1974596" y="412624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1563"/>
            <p:cNvSpPr/>
            <p:nvPr/>
          </p:nvSpPr>
          <p:spPr>
            <a:xfrm>
              <a:off x="756031" y="1069214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521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1564"/>
            <p:cNvSpPr/>
            <p:nvPr/>
          </p:nvSpPr>
          <p:spPr>
            <a:xfrm>
              <a:off x="736346" y="1260349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1565"/>
            <p:cNvSpPr/>
            <p:nvPr/>
          </p:nvSpPr>
          <p:spPr>
            <a:xfrm>
              <a:off x="707771" y="1260349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1566"/>
            <p:cNvSpPr/>
            <p:nvPr/>
          </p:nvSpPr>
          <p:spPr>
            <a:xfrm>
              <a:off x="1422781" y="1069214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394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1567"/>
            <p:cNvSpPr/>
            <p:nvPr/>
          </p:nvSpPr>
          <p:spPr>
            <a:xfrm>
              <a:off x="1403096" y="1260349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1568"/>
            <p:cNvSpPr/>
            <p:nvPr/>
          </p:nvSpPr>
          <p:spPr>
            <a:xfrm>
              <a:off x="1374521" y="1260349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1569"/>
            <p:cNvSpPr/>
            <p:nvPr/>
          </p:nvSpPr>
          <p:spPr>
            <a:xfrm>
              <a:off x="2022856" y="1069214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394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1570"/>
            <p:cNvSpPr/>
            <p:nvPr/>
          </p:nvSpPr>
          <p:spPr>
            <a:xfrm>
              <a:off x="2003171" y="1260349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1571"/>
            <p:cNvSpPr/>
            <p:nvPr/>
          </p:nvSpPr>
          <p:spPr>
            <a:xfrm>
              <a:off x="1974596" y="1260349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1572"/>
            <p:cNvSpPr/>
            <p:nvPr/>
          </p:nvSpPr>
          <p:spPr>
            <a:xfrm>
              <a:off x="117221" y="12574"/>
              <a:ext cx="90170" cy="90170"/>
            </a:xfrm>
            <a:custGeom>
              <a:avLst/>
              <a:gdLst/>
              <a:ahLst/>
              <a:cxnLst/>
              <a:rect l="0" t="0" r="0" b="0"/>
              <a:pathLst>
                <a:path w="90170" h="90170">
                  <a:moveTo>
                    <a:pt x="45085" y="0"/>
                  </a:moveTo>
                  <a:cubicBezTo>
                    <a:pt x="20193" y="0"/>
                    <a:pt x="0" y="20193"/>
                    <a:pt x="0" y="45085"/>
                  </a:cubicBezTo>
                  <a:cubicBezTo>
                    <a:pt x="0" y="69977"/>
                    <a:pt x="20193" y="90170"/>
                    <a:pt x="45085" y="90170"/>
                  </a:cubicBezTo>
                  <a:cubicBezTo>
                    <a:pt x="69977" y="90170"/>
                    <a:pt x="90170" y="69977"/>
                    <a:pt x="90170" y="45085"/>
                  </a:cubicBezTo>
                  <a:cubicBezTo>
                    <a:pt x="90170" y="20193"/>
                    <a:pt x="69977" y="0"/>
                    <a:pt x="4508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1573"/>
            <p:cNvSpPr/>
            <p:nvPr/>
          </p:nvSpPr>
          <p:spPr>
            <a:xfrm>
              <a:off x="117221" y="1460374"/>
              <a:ext cx="90170" cy="90170"/>
            </a:xfrm>
            <a:custGeom>
              <a:avLst/>
              <a:gdLst/>
              <a:ahLst/>
              <a:cxnLst/>
              <a:rect l="0" t="0" r="0" b="0"/>
              <a:pathLst>
                <a:path w="90170" h="90170">
                  <a:moveTo>
                    <a:pt x="45085" y="0"/>
                  </a:moveTo>
                  <a:cubicBezTo>
                    <a:pt x="20193" y="0"/>
                    <a:pt x="0" y="20193"/>
                    <a:pt x="0" y="45085"/>
                  </a:cubicBezTo>
                  <a:cubicBezTo>
                    <a:pt x="0" y="69977"/>
                    <a:pt x="20193" y="90170"/>
                    <a:pt x="45085" y="90170"/>
                  </a:cubicBezTo>
                  <a:cubicBezTo>
                    <a:pt x="69977" y="90170"/>
                    <a:pt x="90170" y="69977"/>
                    <a:pt x="90170" y="45085"/>
                  </a:cubicBezTo>
                  <a:cubicBezTo>
                    <a:pt x="90170" y="20193"/>
                    <a:pt x="69977" y="0"/>
                    <a:pt x="4508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1574"/>
            <p:cNvSpPr/>
            <p:nvPr/>
          </p:nvSpPr>
          <p:spPr>
            <a:xfrm>
              <a:off x="841121" y="411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161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161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1575"/>
            <p:cNvSpPr/>
            <p:nvPr/>
          </p:nvSpPr>
          <p:spPr>
            <a:xfrm>
              <a:off x="841121" y="411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161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161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1576"/>
            <p:cNvSpPr/>
            <p:nvPr/>
          </p:nvSpPr>
          <p:spPr>
            <a:xfrm>
              <a:off x="1498346" y="411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1577"/>
            <p:cNvSpPr/>
            <p:nvPr/>
          </p:nvSpPr>
          <p:spPr>
            <a:xfrm>
              <a:off x="1498346" y="411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1578"/>
            <p:cNvSpPr/>
            <p:nvPr/>
          </p:nvSpPr>
          <p:spPr>
            <a:xfrm>
              <a:off x="841121" y="14889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161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161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1579"/>
            <p:cNvSpPr/>
            <p:nvPr/>
          </p:nvSpPr>
          <p:spPr>
            <a:xfrm>
              <a:off x="841121" y="14889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161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161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1580"/>
            <p:cNvSpPr/>
            <p:nvPr/>
          </p:nvSpPr>
          <p:spPr>
            <a:xfrm>
              <a:off x="1498346" y="14889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1581"/>
            <p:cNvSpPr/>
            <p:nvPr/>
          </p:nvSpPr>
          <p:spPr>
            <a:xfrm>
              <a:off x="1498346" y="14889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1582"/>
            <p:cNvSpPr/>
            <p:nvPr/>
          </p:nvSpPr>
          <p:spPr>
            <a:xfrm>
              <a:off x="2888996" y="479299"/>
              <a:ext cx="438150" cy="152400"/>
            </a:xfrm>
            <a:custGeom>
              <a:avLst/>
              <a:gdLst/>
              <a:ahLst/>
              <a:cxnLst/>
              <a:rect l="0" t="0" r="0" b="0"/>
              <a:pathLst>
                <a:path w="438150" h="152400">
                  <a:moveTo>
                    <a:pt x="0" y="152400"/>
                  </a:moveTo>
                  <a:lnTo>
                    <a:pt x="438150" y="152400"/>
                  </a:lnTo>
                  <a:lnTo>
                    <a:pt x="4381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1583"/>
            <p:cNvSpPr/>
            <p:nvPr/>
          </p:nvSpPr>
          <p:spPr>
            <a:xfrm>
              <a:off x="2898521" y="688849"/>
              <a:ext cx="438150" cy="152400"/>
            </a:xfrm>
            <a:custGeom>
              <a:avLst/>
              <a:gdLst/>
              <a:ahLst/>
              <a:cxnLst/>
              <a:rect l="0" t="0" r="0" b="0"/>
              <a:pathLst>
                <a:path w="438150" h="152400">
                  <a:moveTo>
                    <a:pt x="0" y="152400"/>
                  </a:moveTo>
                  <a:lnTo>
                    <a:pt x="438150" y="152400"/>
                  </a:lnTo>
                  <a:lnTo>
                    <a:pt x="4381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1584"/>
            <p:cNvSpPr/>
            <p:nvPr/>
          </p:nvSpPr>
          <p:spPr>
            <a:xfrm>
              <a:off x="2908046" y="926974"/>
              <a:ext cx="438150" cy="152400"/>
            </a:xfrm>
            <a:custGeom>
              <a:avLst/>
              <a:gdLst/>
              <a:ahLst/>
              <a:cxnLst/>
              <a:rect l="0" t="0" r="0" b="0"/>
              <a:pathLst>
                <a:path w="438150" h="152400">
                  <a:moveTo>
                    <a:pt x="0" y="152400"/>
                  </a:moveTo>
                  <a:lnTo>
                    <a:pt x="438150" y="152400"/>
                  </a:lnTo>
                  <a:lnTo>
                    <a:pt x="4381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1585"/>
            <p:cNvSpPr/>
            <p:nvPr/>
          </p:nvSpPr>
          <p:spPr>
            <a:xfrm>
              <a:off x="860171" y="555499"/>
              <a:ext cx="2028825" cy="635"/>
            </a:xfrm>
            <a:custGeom>
              <a:avLst/>
              <a:gdLst/>
              <a:ahLst/>
              <a:cxnLst/>
              <a:rect l="0" t="0" r="0" b="0"/>
              <a:pathLst>
                <a:path w="2028825" h="635">
                  <a:moveTo>
                    <a:pt x="0" y="0"/>
                  </a:moveTo>
                  <a:lnTo>
                    <a:pt x="202882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1586"/>
            <p:cNvSpPr/>
            <p:nvPr/>
          </p:nvSpPr>
          <p:spPr>
            <a:xfrm>
              <a:off x="1517396" y="765049"/>
              <a:ext cx="1381125" cy="635"/>
            </a:xfrm>
            <a:custGeom>
              <a:avLst/>
              <a:gdLst/>
              <a:ahLst/>
              <a:cxnLst/>
              <a:rect l="0" t="0" r="0" b="0"/>
              <a:pathLst>
                <a:path w="1381125" h="635">
                  <a:moveTo>
                    <a:pt x="0" y="0"/>
                  </a:moveTo>
                  <a:lnTo>
                    <a:pt x="138112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1587"/>
            <p:cNvSpPr/>
            <p:nvPr/>
          </p:nvSpPr>
          <p:spPr>
            <a:xfrm>
              <a:off x="2126996" y="984124"/>
              <a:ext cx="771525" cy="635"/>
            </a:xfrm>
            <a:custGeom>
              <a:avLst/>
              <a:gdLst/>
              <a:ahLst/>
              <a:cxnLst/>
              <a:rect l="0" t="0" r="0" b="0"/>
              <a:pathLst>
                <a:path w="771525" h="635">
                  <a:moveTo>
                    <a:pt x="0" y="0"/>
                  </a:moveTo>
                  <a:lnTo>
                    <a:pt x="77152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1588"/>
            <p:cNvSpPr/>
            <p:nvPr/>
          </p:nvSpPr>
          <p:spPr>
            <a:xfrm>
              <a:off x="3334766" y="555499"/>
              <a:ext cx="240030" cy="447675"/>
            </a:xfrm>
            <a:custGeom>
              <a:avLst/>
              <a:gdLst/>
              <a:ahLst/>
              <a:cxnLst/>
              <a:rect l="0" t="0" r="0" b="0"/>
              <a:pathLst>
                <a:path w="240030" h="447675">
                  <a:moveTo>
                    <a:pt x="0" y="0"/>
                  </a:moveTo>
                  <a:lnTo>
                    <a:pt x="240030" y="0"/>
                  </a:lnTo>
                  <a:lnTo>
                    <a:pt x="240030" y="447675"/>
                  </a:lnTo>
                  <a:lnTo>
                    <a:pt x="19050" y="447675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1589"/>
            <p:cNvSpPr/>
            <p:nvPr/>
          </p:nvSpPr>
          <p:spPr>
            <a:xfrm>
              <a:off x="3344291" y="765049"/>
              <a:ext cx="220980" cy="0"/>
            </a:xfrm>
            <a:custGeom>
              <a:avLst/>
              <a:gdLst/>
              <a:ahLst/>
              <a:cxnLst/>
              <a:rect l="0" t="0" r="0" b="0"/>
              <a:pathLst>
                <a:path w="220980">
                  <a:moveTo>
                    <a:pt x="0" y="0"/>
                  </a:moveTo>
                  <a:lnTo>
                    <a:pt x="22098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1590"/>
            <p:cNvSpPr/>
            <p:nvPr/>
          </p:nvSpPr>
          <p:spPr>
            <a:xfrm>
              <a:off x="841121" y="526924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161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161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1591"/>
            <p:cNvSpPr/>
            <p:nvPr/>
          </p:nvSpPr>
          <p:spPr>
            <a:xfrm>
              <a:off x="841121" y="526924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161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161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1592"/>
            <p:cNvSpPr/>
            <p:nvPr/>
          </p:nvSpPr>
          <p:spPr>
            <a:xfrm>
              <a:off x="1498346" y="736474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1593"/>
            <p:cNvSpPr/>
            <p:nvPr/>
          </p:nvSpPr>
          <p:spPr>
            <a:xfrm>
              <a:off x="1498346" y="736474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1594"/>
            <p:cNvSpPr/>
            <p:nvPr/>
          </p:nvSpPr>
          <p:spPr>
            <a:xfrm>
              <a:off x="3555746" y="74599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1595"/>
            <p:cNvSpPr/>
            <p:nvPr/>
          </p:nvSpPr>
          <p:spPr>
            <a:xfrm>
              <a:off x="3555746" y="74599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1596"/>
            <p:cNvSpPr/>
            <p:nvPr/>
          </p:nvSpPr>
          <p:spPr>
            <a:xfrm>
              <a:off x="2107946" y="9555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1597"/>
            <p:cNvSpPr/>
            <p:nvPr/>
          </p:nvSpPr>
          <p:spPr>
            <a:xfrm>
              <a:off x="2107946" y="9555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Rectangle 11598"/>
            <p:cNvSpPr/>
            <p:nvPr/>
          </p:nvSpPr>
          <p:spPr>
            <a:xfrm>
              <a:off x="0" y="0"/>
              <a:ext cx="92865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+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6" name="Rectangle 11599"/>
            <p:cNvSpPr/>
            <p:nvPr/>
          </p:nvSpPr>
          <p:spPr>
            <a:xfrm>
              <a:off x="70104" y="0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" name="Rectangle 11600"/>
            <p:cNvSpPr/>
            <p:nvPr/>
          </p:nvSpPr>
          <p:spPr>
            <a:xfrm>
              <a:off x="27432" y="1429512"/>
              <a:ext cx="57062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8" name="Rectangle 11601"/>
            <p:cNvSpPr/>
            <p:nvPr/>
          </p:nvSpPr>
          <p:spPr>
            <a:xfrm>
              <a:off x="70104" y="1429512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9" name="Rectangle 11603"/>
            <p:cNvSpPr/>
            <p:nvPr/>
          </p:nvSpPr>
          <p:spPr>
            <a:xfrm>
              <a:off x="47244" y="685800"/>
              <a:ext cx="91001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Е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0" name="Rectangle 11604"/>
            <p:cNvSpPr/>
            <p:nvPr/>
          </p:nvSpPr>
          <p:spPr>
            <a:xfrm>
              <a:off x="115824" y="685800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1" name="Rectangle 11605"/>
            <p:cNvSpPr/>
            <p:nvPr/>
          </p:nvSpPr>
          <p:spPr>
            <a:xfrm>
              <a:off x="552069" y="266700"/>
              <a:ext cx="1705142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V1             V3             V5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2" name="Rectangle 11606"/>
            <p:cNvSpPr/>
            <p:nvPr/>
          </p:nvSpPr>
          <p:spPr>
            <a:xfrm>
              <a:off x="1833753" y="266700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3" name="Rectangle 11607"/>
            <p:cNvSpPr/>
            <p:nvPr/>
          </p:nvSpPr>
          <p:spPr>
            <a:xfrm>
              <a:off x="552069" y="1114044"/>
              <a:ext cx="1705142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V4             V6             V2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4" name="Rectangle 11608"/>
            <p:cNvSpPr/>
            <p:nvPr/>
          </p:nvSpPr>
          <p:spPr>
            <a:xfrm>
              <a:off x="1833753" y="1114044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5" name="Rectangle 11610"/>
            <p:cNvSpPr/>
            <p:nvPr/>
          </p:nvSpPr>
          <p:spPr>
            <a:xfrm>
              <a:off x="2591435" y="381000"/>
              <a:ext cx="113005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" name="Rectangle 11611"/>
            <p:cNvSpPr/>
            <p:nvPr/>
          </p:nvSpPr>
          <p:spPr>
            <a:xfrm>
              <a:off x="2676779" y="381000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" name="Rectangle 11612"/>
            <p:cNvSpPr/>
            <p:nvPr/>
          </p:nvSpPr>
          <p:spPr>
            <a:xfrm>
              <a:off x="2600579" y="618744"/>
              <a:ext cx="10461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В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8" name="Rectangle 11613"/>
            <p:cNvSpPr/>
            <p:nvPr/>
          </p:nvSpPr>
          <p:spPr>
            <a:xfrm>
              <a:off x="2678303" y="618744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9" name="Rectangle 11614"/>
            <p:cNvSpPr/>
            <p:nvPr/>
          </p:nvSpPr>
          <p:spPr>
            <a:xfrm>
              <a:off x="2609723" y="838200"/>
              <a:ext cx="98646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0" name="Rectangle 11615"/>
            <p:cNvSpPr/>
            <p:nvPr/>
          </p:nvSpPr>
          <p:spPr>
            <a:xfrm>
              <a:off x="2684399" y="838200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678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3090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836712"/>
            <a:ext cx="4608512" cy="5500613"/>
          </a:xfrm>
          <a:prstGeom prst="rect">
            <a:avLst/>
          </a:prstGeom>
        </p:spPr>
      </p:pic>
      <p:grpSp>
        <p:nvGrpSpPr>
          <p:cNvPr id="5" name="Group 123044"/>
          <p:cNvGrpSpPr/>
          <p:nvPr/>
        </p:nvGrpSpPr>
        <p:grpSpPr>
          <a:xfrm>
            <a:off x="5292080" y="826004"/>
            <a:ext cx="3312368" cy="5400600"/>
            <a:chOff x="0" y="0"/>
            <a:chExt cx="1789430" cy="3843020"/>
          </a:xfrm>
        </p:grpSpPr>
        <p:sp>
          <p:nvSpPr>
            <p:cNvPr id="6" name="Shape 11279"/>
            <p:cNvSpPr/>
            <p:nvPr/>
          </p:nvSpPr>
          <p:spPr>
            <a:xfrm>
              <a:off x="13970" y="3810"/>
              <a:ext cx="0" cy="3836035"/>
            </a:xfrm>
            <a:custGeom>
              <a:avLst/>
              <a:gdLst/>
              <a:ahLst/>
              <a:cxnLst/>
              <a:rect l="0" t="0" r="0" b="0"/>
              <a:pathLst>
                <a:path h="3836035">
                  <a:moveTo>
                    <a:pt x="0" y="0"/>
                  </a:moveTo>
                  <a:lnTo>
                    <a:pt x="0" y="3836035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1280"/>
            <p:cNvSpPr/>
            <p:nvPr/>
          </p:nvSpPr>
          <p:spPr>
            <a:xfrm>
              <a:off x="227330" y="0"/>
              <a:ext cx="0" cy="3836670"/>
            </a:xfrm>
            <a:custGeom>
              <a:avLst/>
              <a:gdLst/>
              <a:ahLst/>
              <a:cxnLst/>
              <a:rect l="0" t="0" r="0" b="0"/>
              <a:pathLst>
                <a:path h="3836670">
                  <a:moveTo>
                    <a:pt x="0" y="0"/>
                  </a:moveTo>
                  <a:lnTo>
                    <a:pt x="0" y="383667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1281"/>
            <p:cNvSpPr/>
            <p:nvPr/>
          </p:nvSpPr>
          <p:spPr>
            <a:xfrm>
              <a:off x="433070" y="0"/>
              <a:ext cx="0" cy="3654425"/>
            </a:xfrm>
            <a:custGeom>
              <a:avLst/>
              <a:gdLst/>
              <a:ahLst/>
              <a:cxnLst/>
              <a:rect l="0" t="0" r="0" b="0"/>
              <a:pathLst>
                <a:path h="3654425">
                  <a:moveTo>
                    <a:pt x="0" y="0"/>
                  </a:moveTo>
                  <a:lnTo>
                    <a:pt x="0" y="3654425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1282"/>
            <p:cNvSpPr/>
            <p:nvPr/>
          </p:nvSpPr>
          <p:spPr>
            <a:xfrm>
              <a:off x="1454150" y="0"/>
              <a:ext cx="635" cy="3835400"/>
            </a:xfrm>
            <a:custGeom>
              <a:avLst/>
              <a:gdLst/>
              <a:ahLst/>
              <a:cxnLst/>
              <a:rect l="0" t="0" r="0" b="0"/>
              <a:pathLst>
                <a:path w="635" h="3835400">
                  <a:moveTo>
                    <a:pt x="0" y="0"/>
                  </a:moveTo>
                  <a:lnTo>
                    <a:pt x="635" y="383540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1283"/>
            <p:cNvSpPr/>
            <p:nvPr/>
          </p:nvSpPr>
          <p:spPr>
            <a:xfrm>
              <a:off x="1659890" y="7620"/>
              <a:ext cx="635" cy="3835400"/>
            </a:xfrm>
            <a:custGeom>
              <a:avLst/>
              <a:gdLst/>
              <a:ahLst/>
              <a:cxnLst/>
              <a:rect l="0" t="0" r="0" b="0"/>
              <a:pathLst>
                <a:path w="635" h="3835400">
                  <a:moveTo>
                    <a:pt x="0" y="0"/>
                  </a:moveTo>
                  <a:lnTo>
                    <a:pt x="635" y="383540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1284"/>
            <p:cNvSpPr/>
            <p:nvPr/>
          </p:nvSpPr>
          <p:spPr>
            <a:xfrm>
              <a:off x="1042670" y="0"/>
              <a:ext cx="635" cy="3835400"/>
            </a:xfrm>
            <a:custGeom>
              <a:avLst/>
              <a:gdLst/>
              <a:ahLst/>
              <a:cxnLst/>
              <a:rect l="0" t="0" r="0" b="0"/>
              <a:pathLst>
                <a:path w="635" h="3835400">
                  <a:moveTo>
                    <a:pt x="0" y="0"/>
                  </a:moveTo>
                  <a:lnTo>
                    <a:pt x="635" y="383540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1285"/>
            <p:cNvSpPr/>
            <p:nvPr/>
          </p:nvSpPr>
          <p:spPr>
            <a:xfrm>
              <a:off x="836930" y="0"/>
              <a:ext cx="635" cy="3835400"/>
            </a:xfrm>
            <a:custGeom>
              <a:avLst/>
              <a:gdLst/>
              <a:ahLst/>
              <a:cxnLst/>
              <a:rect l="0" t="0" r="0" b="0"/>
              <a:pathLst>
                <a:path w="635" h="3835400">
                  <a:moveTo>
                    <a:pt x="0" y="0"/>
                  </a:moveTo>
                  <a:lnTo>
                    <a:pt x="635" y="383540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1286"/>
            <p:cNvSpPr/>
            <p:nvPr/>
          </p:nvSpPr>
          <p:spPr>
            <a:xfrm>
              <a:off x="631190" y="7620"/>
              <a:ext cx="0" cy="3654425"/>
            </a:xfrm>
            <a:custGeom>
              <a:avLst/>
              <a:gdLst/>
              <a:ahLst/>
              <a:cxnLst/>
              <a:rect l="0" t="0" r="0" b="0"/>
              <a:pathLst>
                <a:path h="3654425">
                  <a:moveTo>
                    <a:pt x="0" y="0"/>
                  </a:moveTo>
                  <a:lnTo>
                    <a:pt x="0" y="3654425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1287"/>
            <p:cNvSpPr/>
            <p:nvPr/>
          </p:nvSpPr>
          <p:spPr>
            <a:xfrm>
              <a:off x="1248410" y="0"/>
              <a:ext cx="635" cy="3835400"/>
            </a:xfrm>
            <a:custGeom>
              <a:avLst/>
              <a:gdLst/>
              <a:ahLst/>
              <a:cxnLst/>
              <a:rect l="0" t="0" r="0" b="0"/>
              <a:pathLst>
                <a:path w="635" h="3835400">
                  <a:moveTo>
                    <a:pt x="0" y="0"/>
                  </a:moveTo>
                  <a:lnTo>
                    <a:pt x="635" y="383540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1288"/>
            <p:cNvSpPr/>
            <p:nvPr/>
          </p:nvSpPr>
          <p:spPr>
            <a:xfrm>
              <a:off x="1452880" y="1019810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1289"/>
            <p:cNvSpPr/>
            <p:nvPr/>
          </p:nvSpPr>
          <p:spPr>
            <a:xfrm>
              <a:off x="1241425" y="82867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1290"/>
            <p:cNvSpPr/>
            <p:nvPr/>
          </p:nvSpPr>
          <p:spPr>
            <a:xfrm>
              <a:off x="1043305" y="62293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1291"/>
            <p:cNvSpPr/>
            <p:nvPr/>
          </p:nvSpPr>
          <p:spPr>
            <a:xfrm>
              <a:off x="845185" y="62293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1292"/>
            <p:cNvSpPr/>
            <p:nvPr/>
          </p:nvSpPr>
          <p:spPr>
            <a:xfrm>
              <a:off x="623570" y="1011555"/>
              <a:ext cx="213995" cy="635"/>
            </a:xfrm>
            <a:custGeom>
              <a:avLst/>
              <a:gdLst/>
              <a:ahLst/>
              <a:cxnLst/>
              <a:rect l="0" t="0" r="0" b="0"/>
              <a:pathLst>
                <a:path w="213995" h="635">
                  <a:moveTo>
                    <a:pt x="213995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1293"/>
            <p:cNvSpPr/>
            <p:nvPr/>
          </p:nvSpPr>
          <p:spPr>
            <a:xfrm>
              <a:off x="433070" y="101155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1294"/>
            <p:cNvSpPr/>
            <p:nvPr/>
          </p:nvSpPr>
          <p:spPr>
            <a:xfrm>
              <a:off x="219710" y="82867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1295"/>
            <p:cNvSpPr/>
            <p:nvPr/>
          </p:nvSpPr>
          <p:spPr>
            <a:xfrm>
              <a:off x="13970" y="63817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1296"/>
            <p:cNvSpPr/>
            <p:nvPr/>
          </p:nvSpPr>
          <p:spPr>
            <a:xfrm>
              <a:off x="842645" y="829310"/>
              <a:ext cx="0" cy="190500"/>
            </a:xfrm>
            <a:custGeom>
              <a:avLst/>
              <a:gdLst/>
              <a:ahLst/>
              <a:cxnLst/>
              <a:rect l="0" t="0" r="0" b="0"/>
              <a:pathLst>
                <a:path h="190500">
                  <a:moveTo>
                    <a:pt x="0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1297"/>
            <p:cNvSpPr/>
            <p:nvPr/>
          </p:nvSpPr>
          <p:spPr>
            <a:xfrm>
              <a:off x="432435" y="81407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1298"/>
            <p:cNvSpPr/>
            <p:nvPr/>
          </p:nvSpPr>
          <p:spPr>
            <a:xfrm>
              <a:off x="843915" y="63119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1299"/>
            <p:cNvSpPr/>
            <p:nvPr/>
          </p:nvSpPr>
          <p:spPr>
            <a:xfrm>
              <a:off x="1247775" y="61595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1300"/>
            <p:cNvSpPr/>
            <p:nvPr/>
          </p:nvSpPr>
          <p:spPr>
            <a:xfrm>
              <a:off x="226695" y="63881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1301"/>
            <p:cNvSpPr/>
            <p:nvPr/>
          </p:nvSpPr>
          <p:spPr>
            <a:xfrm>
              <a:off x="629920" y="1659890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1302"/>
            <p:cNvSpPr/>
            <p:nvPr/>
          </p:nvSpPr>
          <p:spPr>
            <a:xfrm>
              <a:off x="425450" y="145351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1303"/>
            <p:cNvSpPr/>
            <p:nvPr/>
          </p:nvSpPr>
          <p:spPr>
            <a:xfrm>
              <a:off x="219710" y="145351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1304"/>
            <p:cNvSpPr/>
            <p:nvPr/>
          </p:nvSpPr>
          <p:spPr>
            <a:xfrm>
              <a:off x="13970" y="165925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1305"/>
            <p:cNvSpPr/>
            <p:nvPr/>
          </p:nvSpPr>
          <p:spPr>
            <a:xfrm>
              <a:off x="829945" y="184975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1306"/>
            <p:cNvSpPr/>
            <p:nvPr/>
          </p:nvSpPr>
          <p:spPr>
            <a:xfrm>
              <a:off x="1035685" y="184975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1307"/>
            <p:cNvSpPr/>
            <p:nvPr/>
          </p:nvSpPr>
          <p:spPr>
            <a:xfrm>
              <a:off x="1241425" y="165925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1308"/>
            <p:cNvSpPr/>
            <p:nvPr/>
          </p:nvSpPr>
          <p:spPr>
            <a:xfrm>
              <a:off x="1447165" y="146113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1309"/>
            <p:cNvSpPr/>
            <p:nvPr/>
          </p:nvSpPr>
          <p:spPr>
            <a:xfrm>
              <a:off x="836295" y="165989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1310"/>
            <p:cNvSpPr/>
            <p:nvPr/>
          </p:nvSpPr>
          <p:spPr>
            <a:xfrm>
              <a:off x="226695" y="145415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1311"/>
            <p:cNvSpPr/>
            <p:nvPr/>
          </p:nvSpPr>
          <p:spPr>
            <a:xfrm>
              <a:off x="630555" y="144653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1312"/>
            <p:cNvSpPr/>
            <p:nvPr/>
          </p:nvSpPr>
          <p:spPr>
            <a:xfrm>
              <a:off x="1247775" y="165227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1313"/>
            <p:cNvSpPr/>
            <p:nvPr/>
          </p:nvSpPr>
          <p:spPr>
            <a:xfrm>
              <a:off x="1028065" y="2466975"/>
              <a:ext cx="213360" cy="636"/>
            </a:xfrm>
            <a:custGeom>
              <a:avLst/>
              <a:gdLst/>
              <a:ahLst/>
              <a:cxnLst/>
              <a:rect l="0" t="0" r="0" b="0"/>
              <a:pathLst>
                <a:path w="213360" h="636">
                  <a:moveTo>
                    <a:pt x="213360" y="636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1314"/>
            <p:cNvSpPr/>
            <p:nvPr/>
          </p:nvSpPr>
          <p:spPr>
            <a:xfrm>
              <a:off x="1453515" y="146177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1315"/>
            <p:cNvSpPr/>
            <p:nvPr/>
          </p:nvSpPr>
          <p:spPr>
            <a:xfrm>
              <a:off x="623570" y="2277110"/>
              <a:ext cx="419100" cy="635"/>
            </a:xfrm>
            <a:custGeom>
              <a:avLst/>
              <a:gdLst/>
              <a:ahLst/>
              <a:cxnLst/>
              <a:rect l="0" t="0" r="0" b="0"/>
              <a:pathLst>
                <a:path w="419100" h="635">
                  <a:moveTo>
                    <a:pt x="0" y="0"/>
                  </a:moveTo>
                  <a:lnTo>
                    <a:pt x="41910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1316"/>
            <p:cNvSpPr/>
            <p:nvPr/>
          </p:nvSpPr>
          <p:spPr>
            <a:xfrm>
              <a:off x="21590" y="2658110"/>
              <a:ext cx="411480" cy="635"/>
            </a:xfrm>
            <a:custGeom>
              <a:avLst/>
              <a:gdLst/>
              <a:ahLst/>
              <a:cxnLst/>
              <a:rect l="0" t="0" r="0" b="0"/>
              <a:pathLst>
                <a:path w="411480" h="635">
                  <a:moveTo>
                    <a:pt x="0" y="0"/>
                  </a:moveTo>
                  <a:lnTo>
                    <a:pt x="41148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1317"/>
            <p:cNvSpPr/>
            <p:nvPr/>
          </p:nvSpPr>
          <p:spPr>
            <a:xfrm>
              <a:off x="219710" y="365569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1318"/>
            <p:cNvSpPr/>
            <p:nvPr/>
          </p:nvSpPr>
          <p:spPr>
            <a:xfrm>
              <a:off x="417830" y="2466975"/>
              <a:ext cx="213360" cy="636"/>
            </a:xfrm>
            <a:custGeom>
              <a:avLst/>
              <a:gdLst/>
              <a:ahLst/>
              <a:cxnLst/>
              <a:rect l="0" t="0" r="0" b="0"/>
              <a:pathLst>
                <a:path w="213360" h="636">
                  <a:moveTo>
                    <a:pt x="213360" y="636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1319"/>
            <p:cNvSpPr/>
            <p:nvPr/>
          </p:nvSpPr>
          <p:spPr>
            <a:xfrm>
              <a:off x="1454785" y="366331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1320"/>
            <p:cNvSpPr/>
            <p:nvPr/>
          </p:nvSpPr>
          <p:spPr>
            <a:xfrm>
              <a:off x="1453515" y="829945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1321"/>
            <p:cNvSpPr/>
            <p:nvPr/>
          </p:nvSpPr>
          <p:spPr>
            <a:xfrm>
              <a:off x="1241425" y="2649855"/>
              <a:ext cx="213360" cy="636"/>
            </a:xfrm>
            <a:custGeom>
              <a:avLst/>
              <a:gdLst/>
              <a:ahLst/>
              <a:cxnLst/>
              <a:rect l="0" t="0" r="0" b="0"/>
              <a:pathLst>
                <a:path w="213360" h="636">
                  <a:moveTo>
                    <a:pt x="213360" y="636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1322"/>
            <p:cNvSpPr/>
            <p:nvPr/>
          </p:nvSpPr>
          <p:spPr>
            <a:xfrm>
              <a:off x="1447165" y="2649855"/>
              <a:ext cx="213360" cy="636"/>
            </a:xfrm>
            <a:custGeom>
              <a:avLst/>
              <a:gdLst/>
              <a:ahLst/>
              <a:cxnLst/>
              <a:rect l="0" t="0" r="0" b="0"/>
              <a:pathLst>
                <a:path w="213360" h="636">
                  <a:moveTo>
                    <a:pt x="213360" y="636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1323"/>
            <p:cNvSpPr/>
            <p:nvPr/>
          </p:nvSpPr>
          <p:spPr>
            <a:xfrm>
              <a:off x="1247775" y="2459991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1324"/>
            <p:cNvSpPr/>
            <p:nvPr/>
          </p:nvSpPr>
          <p:spPr>
            <a:xfrm>
              <a:off x="1241425" y="3267075"/>
              <a:ext cx="213360" cy="636"/>
            </a:xfrm>
            <a:custGeom>
              <a:avLst/>
              <a:gdLst/>
              <a:ahLst/>
              <a:cxnLst/>
              <a:rect l="0" t="0" r="0" b="0"/>
              <a:pathLst>
                <a:path w="213360" h="636">
                  <a:moveTo>
                    <a:pt x="213360" y="636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1325"/>
            <p:cNvSpPr/>
            <p:nvPr/>
          </p:nvSpPr>
          <p:spPr>
            <a:xfrm>
              <a:off x="1035685" y="308419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1326"/>
            <p:cNvSpPr/>
            <p:nvPr/>
          </p:nvSpPr>
          <p:spPr>
            <a:xfrm>
              <a:off x="837565" y="3274695"/>
              <a:ext cx="213360" cy="635"/>
            </a:xfrm>
            <a:custGeom>
              <a:avLst/>
              <a:gdLst/>
              <a:ahLst/>
              <a:cxnLst/>
              <a:rect l="0" t="0" r="0" b="0"/>
              <a:pathLst>
                <a:path w="213360" h="635">
                  <a:moveTo>
                    <a:pt x="213360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1327"/>
            <p:cNvSpPr/>
            <p:nvPr/>
          </p:nvSpPr>
          <p:spPr>
            <a:xfrm>
              <a:off x="425450" y="3838575"/>
              <a:ext cx="213360" cy="636"/>
            </a:xfrm>
            <a:custGeom>
              <a:avLst/>
              <a:gdLst/>
              <a:ahLst/>
              <a:cxnLst/>
              <a:rect l="0" t="0" r="0" b="0"/>
              <a:pathLst>
                <a:path w="213360" h="636">
                  <a:moveTo>
                    <a:pt x="213360" y="636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11328"/>
            <p:cNvSpPr/>
            <p:nvPr/>
          </p:nvSpPr>
          <p:spPr>
            <a:xfrm>
              <a:off x="623570" y="3663315"/>
              <a:ext cx="213995" cy="635"/>
            </a:xfrm>
            <a:custGeom>
              <a:avLst/>
              <a:gdLst/>
              <a:ahLst/>
              <a:cxnLst/>
              <a:rect l="0" t="0" r="0" b="0"/>
              <a:pathLst>
                <a:path w="213995" h="635">
                  <a:moveTo>
                    <a:pt x="213995" y="63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11329"/>
            <p:cNvSpPr/>
            <p:nvPr/>
          </p:nvSpPr>
          <p:spPr>
            <a:xfrm>
              <a:off x="21590" y="3267075"/>
              <a:ext cx="213360" cy="636"/>
            </a:xfrm>
            <a:custGeom>
              <a:avLst/>
              <a:gdLst/>
              <a:ahLst/>
              <a:cxnLst/>
              <a:rect l="0" t="0" r="0" b="0"/>
              <a:pathLst>
                <a:path w="213360" h="636">
                  <a:moveTo>
                    <a:pt x="213360" y="636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11330"/>
            <p:cNvSpPr/>
            <p:nvPr/>
          </p:nvSpPr>
          <p:spPr>
            <a:xfrm>
              <a:off x="430530" y="364871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11331"/>
            <p:cNvSpPr/>
            <p:nvPr/>
          </p:nvSpPr>
          <p:spPr>
            <a:xfrm>
              <a:off x="226695" y="346583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11332"/>
            <p:cNvSpPr/>
            <p:nvPr/>
          </p:nvSpPr>
          <p:spPr>
            <a:xfrm>
              <a:off x="1042035" y="308483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11333"/>
            <p:cNvSpPr/>
            <p:nvPr/>
          </p:nvSpPr>
          <p:spPr>
            <a:xfrm>
              <a:off x="1247775" y="307721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11334"/>
            <p:cNvSpPr/>
            <p:nvPr/>
          </p:nvSpPr>
          <p:spPr>
            <a:xfrm>
              <a:off x="226695" y="327533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11335"/>
            <p:cNvSpPr/>
            <p:nvPr/>
          </p:nvSpPr>
          <p:spPr>
            <a:xfrm>
              <a:off x="836295" y="327533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11336"/>
            <p:cNvSpPr/>
            <p:nvPr/>
          </p:nvSpPr>
          <p:spPr>
            <a:xfrm>
              <a:off x="630555" y="3649345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Rectangle 11360"/>
            <p:cNvSpPr/>
            <p:nvPr/>
          </p:nvSpPr>
          <p:spPr>
            <a:xfrm rot="-5399999">
              <a:off x="80303" y="239661"/>
              <a:ext cx="17228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5" name="Rectangle 11361"/>
            <p:cNvSpPr/>
            <p:nvPr/>
          </p:nvSpPr>
          <p:spPr>
            <a:xfrm rot="-5399999">
              <a:off x="127911" y="157728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1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" name="Rectangle 11362"/>
            <p:cNvSpPr/>
            <p:nvPr/>
          </p:nvSpPr>
          <p:spPr>
            <a:xfrm rot="-5399999">
              <a:off x="143188" y="115095"/>
              <a:ext cx="46517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" name="Rectangle 11363"/>
            <p:cNvSpPr/>
            <p:nvPr/>
          </p:nvSpPr>
          <p:spPr>
            <a:xfrm rot="-5399999">
              <a:off x="127911" y="64765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2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8" name="Rectangle 11364"/>
            <p:cNvSpPr/>
            <p:nvPr/>
          </p:nvSpPr>
          <p:spPr>
            <a:xfrm rot="-5399999">
              <a:off x="149269" y="28211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9" name="Rectangle 11365"/>
            <p:cNvSpPr/>
            <p:nvPr/>
          </p:nvSpPr>
          <p:spPr>
            <a:xfrm rot="-5399999">
              <a:off x="293663" y="232041"/>
              <a:ext cx="17228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0" name="Rectangle 11366"/>
            <p:cNvSpPr/>
            <p:nvPr/>
          </p:nvSpPr>
          <p:spPr>
            <a:xfrm rot="-5399999">
              <a:off x="341270" y="150109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2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1" name="Rectangle 11367"/>
            <p:cNvSpPr/>
            <p:nvPr/>
          </p:nvSpPr>
          <p:spPr>
            <a:xfrm rot="-5399999">
              <a:off x="356548" y="107475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2" name="Rectangle 11368"/>
            <p:cNvSpPr/>
            <p:nvPr/>
          </p:nvSpPr>
          <p:spPr>
            <a:xfrm rot="-5399999">
              <a:off x="341270" y="57145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3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3" name="Rectangle 11369"/>
            <p:cNvSpPr/>
            <p:nvPr/>
          </p:nvSpPr>
          <p:spPr>
            <a:xfrm rot="-5399999">
              <a:off x="362628" y="20591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4" name="Rectangle 11371"/>
            <p:cNvSpPr/>
            <p:nvPr/>
          </p:nvSpPr>
          <p:spPr>
            <a:xfrm rot="-5399999">
              <a:off x="499403" y="224421"/>
              <a:ext cx="17228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5" name="Rectangle 11372"/>
            <p:cNvSpPr/>
            <p:nvPr/>
          </p:nvSpPr>
          <p:spPr>
            <a:xfrm rot="-5399999">
              <a:off x="547011" y="142489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3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6" name="Rectangle 11373"/>
            <p:cNvSpPr/>
            <p:nvPr/>
          </p:nvSpPr>
          <p:spPr>
            <a:xfrm rot="-5399999">
              <a:off x="562288" y="99854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7" name="Rectangle 11374"/>
            <p:cNvSpPr/>
            <p:nvPr/>
          </p:nvSpPr>
          <p:spPr>
            <a:xfrm rot="-5399999">
              <a:off x="547010" y="49524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4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8" name="Rectangle 11375"/>
            <p:cNvSpPr/>
            <p:nvPr/>
          </p:nvSpPr>
          <p:spPr>
            <a:xfrm rot="-5399999">
              <a:off x="568369" y="12971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9" name="Rectangle 11377"/>
            <p:cNvSpPr/>
            <p:nvPr/>
          </p:nvSpPr>
          <p:spPr>
            <a:xfrm rot="-5399999">
              <a:off x="674662" y="224421"/>
              <a:ext cx="17228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0" name="Rectangle 11378"/>
            <p:cNvSpPr/>
            <p:nvPr/>
          </p:nvSpPr>
          <p:spPr>
            <a:xfrm rot="-5399999">
              <a:off x="722270" y="142489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4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1" name="Rectangle 11379"/>
            <p:cNvSpPr/>
            <p:nvPr/>
          </p:nvSpPr>
          <p:spPr>
            <a:xfrm rot="-5399999">
              <a:off x="737547" y="99854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2" name="Rectangle 11380"/>
            <p:cNvSpPr/>
            <p:nvPr/>
          </p:nvSpPr>
          <p:spPr>
            <a:xfrm rot="-5399999">
              <a:off x="722271" y="49524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5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3" name="Rectangle 11381"/>
            <p:cNvSpPr/>
            <p:nvPr/>
          </p:nvSpPr>
          <p:spPr>
            <a:xfrm rot="-5399999">
              <a:off x="743629" y="12971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4" name="Rectangle 11383"/>
            <p:cNvSpPr/>
            <p:nvPr/>
          </p:nvSpPr>
          <p:spPr>
            <a:xfrm rot="-5399999">
              <a:off x="1099859" y="227469"/>
              <a:ext cx="17228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5" name="Rectangle 11384"/>
            <p:cNvSpPr/>
            <p:nvPr/>
          </p:nvSpPr>
          <p:spPr>
            <a:xfrm rot="-5399999">
              <a:off x="1147466" y="145536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6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6" name="Rectangle 11385"/>
            <p:cNvSpPr/>
            <p:nvPr/>
          </p:nvSpPr>
          <p:spPr>
            <a:xfrm rot="-5399999">
              <a:off x="1162744" y="102902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7" name="Rectangle 11386"/>
            <p:cNvSpPr/>
            <p:nvPr/>
          </p:nvSpPr>
          <p:spPr>
            <a:xfrm rot="-5399999">
              <a:off x="1147466" y="52572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1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8" name="Rectangle 11387"/>
            <p:cNvSpPr/>
            <p:nvPr/>
          </p:nvSpPr>
          <p:spPr>
            <a:xfrm rot="-5399999">
              <a:off x="1168824" y="16019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9" name="Rectangle 11389"/>
            <p:cNvSpPr/>
            <p:nvPr/>
          </p:nvSpPr>
          <p:spPr>
            <a:xfrm rot="-5399999">
              <a:off x="1320839" y="235089"/>
              <a:ext cx="17228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Rectangle 11390"/>
            <p:cNvSpPr/>
            <p:nvPr/>
          </p:nvSpPr>
          <p:spPr>
            <a:xfrm rot="-5399999">
              <a:off x="1368446" y="153157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1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1" name="Rectangle 11391"/>
            <p:cNvSpPr/>
            <p:nvPr/>
          </p:nvSpPr>
          <p:spPr>
            <a:xfrm rot="-5399999">
              <a:off x="1383725" y="110523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2" name="Rectangle 11392"/>
            <p:cNvSpPr/>
            <p:nvPr/>
          </p:nvSpPr>
          <p:spPr>
            <a:xfrm rot="-5399999">
              <a:off x="1368446" y="60192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2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3" name="Rectangle 11393"/>
            <p:cNvSpPr/>
            <p:nvPr/>
          </p:nvSpPr>
          <p:spPr>
            <a:xfrm rot="-5399999">
              <a:off x="1389804" y="23639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4" name="Rectangle 11395"/>
            <p:cNvSpPr/>
            <p:nvPr/>
          </p:nvSpPr>
          <p:spPr>
            <a:xfrm rot="-5399999">
              <a:off x="1519340" y="235089"/>
              <a:ext cx="17228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5" name="Rectangle 11396"/>
            <p:cNvSpPr/>
            <p:nvPr/>
          </p:nvSpPr>
          <p:spPr>
            <a:xfrm rot="-5399999">
              <a:off x="1566947" y="153157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2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6" name="Rectangle 11397"/>
            <p:cNvSpPr/>
            <p:nvPr/>
          </p:nvSpPr>
          <p:spPr>
            <a:xfrm rot="-5399999">
              <a:off x="1582226" y="110523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7" name="Rectangle 11398"/>
            <p:cNvSpPr/>
            <p:nvPr/>
          </p:nvSpPr>
          <p:spPr>
            <a:xfrm rot="-5399999">
              <a:off x="1566947" y="60192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3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8" name="Rectangle 11399"/>
            <p:cNvSpPr/>
            <p:nvPr/>
          </p:nvSpPr>
          <p:spPr>
            <a:xfrm rot="-5399999">
              <a:off x="1588305" y="23639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9" name="Rectangle 11401"/>
            <p:cNvSpPr/>
            <p:nvPr/>
          </p:nvSpPr>
          <p:spPr>
            <a:xfrm rot="-5399999">
              <a:off x="871259" y="227469"/>
              <a:ext cx="17228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Rectangle 11402"/>
            <p:cNvSpPr/>
            <p:nvPr/>
          </p:nvSpPr>
          <p:spPr>
            <a:xfrm rot="-5399999">
              <a:off x="918866" y="145536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5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1" name="Rectangle 11403"/>
            <p:cNvSpPr/>
            <p:nvPr/>
          </p:nvSpPr>
          <p:spPr>
            <a:xfrm rot="-5399999">
              <a:off x="934144" y="102902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2" name="Rectangle 11404"/>
            <p:cNvSpPr/>
            <p:nvPr/>
          </p:nvSpPr>
          <p:spPr>
            <a:xfrm rot="-5399999">
              <a:off x="918866" y="52572"/>
              <a:ext cx="7707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6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Rectangle 11405"/>
            <p:cNvSpPr/>
            <p:nvPr/>
          </p:nvSpPr>
          <p:spPr>
            <a:xfrm rot="-5399999">
              <a:off x="940224" y="16019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4" name="Shape 11426"/>
            <p:cNvSpPr/>
            <p:nvPr/>
          </p:nvSpPr>
          <p:spPr>
            <a:xfrm>
              <a:off x="432435" y="2459991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5" name="Shape 11427"/>
            <p:cNvSpPr/>
            <p:nvPr/>
          </p:nvSpPr>
          <p:spPr>
            <a:xfrm>
              <a:off x="630555" y="2269491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6" name="Shape 11428"/>
            <p:cNvSpPr/>
            <p:nvPr/>
          </p:nvSpPr>
          <p:spPr>
            <a:xfrm>
              <a:off x="1042035" y="2269491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7" name="Shape 11429"/>
            <p:cNvSpPr/>
            <p:nvPr/>
          </p:nvSpPr>
          <p:spPr>
            <a:xfrm>
              <a:off x="836295" y="346583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8" name="Shape 11430"/>
            <p:cNvSpPr/>
            <p:nvPr/>
          </p:nvSpPr>
          <p:spPr>
            <a:xfrm>
              <a:off x="1453515" y="326771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9" name="Shape 11431"/>
            <p:cNvSpPr/>
            <p:nvPr/>
          </p:nvSpPr>
          <p:spPr>
            <a:xfrm>
              <a:off x="1453515" y="3473450"/>
              <a:ext cx="635" cy="190500"/>
            </a:xfrm>
            <a:custGeom>
              <a:avLst/>
              <a:gdLst/>
              <a:ahLst/>
              <a:cxnLst/>
              <a:rect l="0" t="0" r="0" b="0"/>
              <a:pathLst>
                <a:path w="635" h="190500">
                  <a:moveTo>
                    <a:pt x="635" y="1905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0" name="Shape 11432"/>
            <p:cNvSpPr/>
            <p:nvPr/>
          </p:nvSpPr>
          <p:spPr>
            <a:xfrm>
              <a:off x="905510" y="623570"/>
              <a:ext cx="76200" cy="205740"/>
            </a:xfrm>
            <a:custGeom>
              <a:avLst/>
              <a:gdLst/>
              <a:ahLst/>
              <a:cxnLst/>
              <a:rect l="0" t="0" r="0" b="0"/>
              <a:pathLst>
                <a:path w="76200" h="205740">
                  <a:moveTo>
                    <a:pt x="38100" y="0"/>
                  </a:moveTo>
                  <a:lnTo>
                    <a:pt x="76200" y="76200"/>
                  </a:lnTo>
                  <a:lnTo>
                    <a:pt x="44450" y="76200"/>
                  </a:lnTo>
                  <a:lnTo>
                    <a:pt x="44450" y="129540"/>
                  </a:lnTo>
                  <a:lnTo>
                    <a:pt x="76200" y="129540"/>
                  </a:lnTo>
                  <a:lnTo>
                    <a:pt x="38100" y="205740"/>
                  </a:lnTo>
                  <a:lnTo>
                    <a:pt x="0" y="129540"/>
                  </a:lnTo>
                  <a:lnTo>
                    <a:pt x="31750" y="129540"/>
                  </a:lnTo>
                  <a:lnTo>
                    <a:pt x="31750" y="76200"/>
                  </a:lnTo>
                  <a:lnTo>
                    <a:pt x="0" y="76200"/>
                  </a:lnTo>
                  <a:lnTo>
                    <a:pt x="381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1" name="Shape 11433"/>
            <p:cNvSpPr/>
            <p:nvPr/>
          </p:nvSpPr>
          <p:spPr>
            <a:xfrm>
              <a:off x="1057910" y="3084830"/>
              <a:ext cx="76200" cy="373380"/>
            </a:xfrm>
            <a:custGeom>
              <a:avLst/>
              <a:gdLst/>
              <a:ahLst/>
              <a:cxnLst/>
              <a:rect l="0" t="0" r="0" b="0"/>
              <a:pathLst>
                <a:path w="76200" h="373380">
                  <a:moveTo>
                    <a:pt x="38100" y="0"/>
                  </a:moveTo>
                  <a:lnTo>
                    <a:pt x="76200" y="76200"/>
                  </a:lnTo>
                  <a:lnTo>
                    <a:pt x="44450" y="76200"/>
                  </a:lnTo>
                  <a:lnTo>
                    <a:pt x="44450" y="297180"/>
                  </a:lnTo>
                  <a:lnTo>
                    <a:pt x="76200" y="297180"/>
                  </a:lnTo>
                  <a:lnTo>
                    <a:pt x="38100" y="373380"/>
                  </a:lnTo>
                  <a:lnTo>
                    <a:pt x="0" y="297180"/>
                  </a:lnTo>
                  <a:lnTo>
                    <a:pt x="31750" y="297180"/>
                  </a:lnTo>
                  <a:lnTo>
                    <a:pt x="31750" y="76200"/>
                  </a:lnTo>
                  <a:lnTo>
                    <a:pt x="0" y="76200"/>
                  </a:lnTo>
                  <a:lnTo>
                    <a:pt x="381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2" name="Rectangle 11434"/>
            <p:cNvSpPr/>
            <p:nvPr/>
          </p:nvSpPr>
          <p:spPr>
            <a:xfrm>
              <a:off x="1125262" y="3180382"/>
              <a:ext cx="140822" cy="28021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500" i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E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3" name="Rectangle 11435"/>
            <p:cNvSpPr/>
            <p:nvPr/>
          </p:nvSpPr>
          <p:spPr>
            <a:xfrm>
              <a:off x="1267460" y="3278886"/>
              <a:ext cx="30692" cy="13832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4" name="Shape 11436"/>
            <p:cNvSpPr/>
            <p:nvPr/>
          </p:nvSpPr>
          <p:spPr>
            <a:xfrm>
              <a:off x="872690" y="1000685"/>
              <a:ext cx="82664" cy="0"/>
            </a:xfrm>
            <a:custGeom>
              <a:avLst/>
              <a:gdLst/>
              <a:ahLst/>
              <a:cxnLst/>
              <a:rect l="0" t="0" r="0" b="0"/>
              <a:pathLst>
                <a:path w="82664">
                  <a:moveTo>
                    <a:pt x="0" y="0"/>
                  </a:moveTo>
                  <a:lnTo>
                    <a:pt x="82664" y="0"/>
                  </a:lnTo>
                </a:path>
              </a:pathLst>
            </a:custGeom>
            <a:ln w="5559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5" name="Rectangle 11437"/>
            <p:cNvSpPr/>
            <p:nvPr/>
          </p:nvSpPr>
          <p:spPr>
            <a:xfrm>
              <a:off x="988684" y="914478"/>
              <a:ext cx="110051" cy="19800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050" i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E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6" name="Rectangle 11438"/>
            <p:cNvSpPr/>
            <p:nvPr/>
          </p:nvSpPr>
          <p:spPr>
            <a:xfrm>
              <a:off x="882023" y="1020640"/>
              <a:ext cx="90082" cy="19800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2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7" name="Rectangle 11439"/>
            <p:cNvSpPr/>
            <p:nvPr/>
          </p:nvSpPr>
          <p:spPr>
            <a:xfrm>
              <a:off x="879356" y="828968"/>
              <a:ext cx="90082" cy="19800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05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1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8" name="Shape 11472"/>
            <p:cNvSpPr/>
            <p:nvPr/>
          </p:nvSpPr>
          <p:spPr>
            <a:xfrm>
              <a:off x="0" y="3435985"/>
              <a:ext cx="1781810" cy="76200"/>
            </a:xfrm>
            <a:custGeom>
              <a:avLst/>
              <a:gdLst/>
              <a:ahLst/>
              <a:cxnLst/>
              <a:rect l="0" t="0" r="0" b="0"/>
              <a:pathLst>
                <a:path w="1781810" h="76200">
                  <a:moveTo>
                    <a:pt x="1705610" y="0"/>
                  </a:moveTo>
                  <a:lnTo>
                    <a:pt x="1781810" y="38100"/>
                  </a:lnTo>
                  <a:lnTo>
                    <a:pt x="1705610" y="76200"/>
                  </a:lnTo>
                  <a:lnTo>
                    <a:pt x="1705610" y="44445"/>
                  </a:lnTo>
                  <a:lnTo>
                    <a:pt x="6350" y="43814"/>
                  </a:lnTo>
                  <a:cubicBezTo>
                    <a:pt x="2794" y="43814"/>
                    <a:pt x="0" y="41021"/>
                    <a:pt x="0" y="37464"/>
                  </a:cubicBezTo>
                  <a:cubicBezTo>
                    <a:pt x="0" y="33909"/>
                    <a:pt x="2794" y="31114"/>
                    <a:pt x="6350" y="31114"/>
                  </a:cubicBezTo>
                  <a:lnTo>
                    <a:pt x="1705610" y="31745"/>
                  </a:lnTo>
                  <a:lnTo>
                    <a:pt x="170561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9" name="Shape 11473"/>
            <p:cNvSpPr/>
            <p:nvPr/>
          </p:nvSpPr>
          <p:spPr>
            <a:xfrm>
              <a:off x="0" y="2430145"/>
              <a:ext cx="1781810" cy="76200"/>
            </a:xfrm>
            <a:custGeom>
              <a:avLst/>
              <a:gdLst/>
              <a:ahLst/>
              <a:cxnLst/>
              <a:rect l="0" t="0" r="0" b="0"/>
              <a:pathLst>
                <a:path w="1781810" h="76200">
                  <a:moveTo>
                    <a:pt x="1705610" y="0"/>
                  </a:moveTo>
                  <a:lnTo>
                    <a:pt x="1781810" y="38100"/>
                  </a:lnTo>
                  <a:lnTo>
                    <a:pt x="1705610" y="76200"/>
                  </a:lnTo>
                  <a:lnTo>
                    <a:pt x="1705610" y="44445"/>
                  </a:lnTo>
                  <a:lnTo>
                    <a:pt x="6350" y="43815"/>
                  </a:lnTo>
                  <a:cubicBezTo>
                    <a:pt x="2794" y="43815"/>
                    <a:pt x="0" y="41021"/>
                    <a:pt x="0" y="37465"/>
                  </a:cubicBezTo>
                  <a:cubicBezTo>
                    <a:pt x="0" y="33909"/>
                    <a:pt x="2794" y="31115"/>
                    <a:pt x="6350" y="31115"/>
                  </a:cubicBezTo>
                  <a:lnTo>
                    <a:pt x="1705610" y="31745"/>
                  </a:lnTo>
                  <a:lnTo>
                    <a:pt x="170561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0" name="Shape 11474"/>
            <p:cNvSpPr/>
            <p:nvPr/>
          </p:nvSpPr>
          <p:spPr>
            <a:xfrm>
              <a:off x="7620" y="1622425"/>
              <a:ext cx="1781810" cy="76200"/>
            </a:xfrm>
            <a:custGeom>
              <a:avLst/>
              <a:gdLst/>
              <a:ahLst/>
              <a:cxnLst/>
              <a:rect l="0" t="0" r="0" b="0"/>
              <a:pathLst>
                <a:path w="1781810" h="76200">
                  <a:moveTo>
                    <a:pt x="1705610" y="0"/>
                  </a:moveTo>
                  <a:lnTo>
                    <a:pt x="1781810" y="38100"/>
                  </a:lnTo>
                  <a:lnTo>
                    <a:pt x="1705610" y="76200"/>
                  </a:lnTo>
                  <a:lnTo>
                    <a:pt x="1705610" y="44445"/>
                  </a:lnTo>
                  <a:lnTo>
                    <a:pt x="6350" y="43815"/>
                  </a:lnTo>
                  <a:cubicBezTo>
                    <a:pt x="2794" y="43815"/>
                    <a:pt x="0" y="41021"/>
                    <a:pt x="0" y="37465"/>
                  </a:cubicBezTo>
                  <a:cubicBezTo>
                    <a:pt x="0" y="33909"/>
                    <a:pt x="2794" y="31115"/>
                    <a:pt x="6350" y="31115"/>
                  </a:cubicBezTo>
                  <a:lnTo>
                    <a:pt x="1705610" y="31745"/>
                  </a:lnTo>
                  <a:lnTo>
                    <a:pt x="170561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1" name="Shape 11475"/>
            <p:cNvSpPr/>
            <p:nvPr/>
          </p:nvSpPr>
          <p:spPr>
            <a:xfrm>
              <a:off x="0" y="791845"/>
              <a:ext cx="1781810" cy="76200"/>
            </a:xfrm>
            <a:custGeom>
              <a:avLst/>
              <a:gdLst/>
              <a:ahLst/>
              <a:cxnLst/>
              <a:rect l="0" t="0" r="0" b="0"/>
              <a:pathLst>
                <a:path w="1781810" h="76200">
                  <a:moveTo>
                    <a:pt x="1705610" y="0"/>
                  </a:moveTo>
                  <a:lnTo>
                    <a:pt x="1781810" y="38100"/>
                  </a:lnTo>
                  <a:lnTo>
                    <a:pt x="1705610" y="76200"/>
                  </a:lnTo>
                  <a:lnTo>
                    <a:pt x="1705610" y="44445"/>
                  </a:lnTo>
                  <a:lnTo>
                    <a:pt x="6350" y="43815"/>
                  </a:lnTo>
                  <a:cubicBezTo>
                    <a:pt x="2794" y="43815"/>
                    <a:pt x="0" y="41021"/>
                    <a:pt x="0" y="37465"/>
                  </a:cubicBezTo>
                  <a:cubicBezTo>
                    <a:pt x="0" y="33909"/>
                    <a:pt x="2794" y="31115"/>
                    <a:pt x="6350" y="31115"/>
                  </a:cubicBezTo>
                  <a:lnTo>
                    <a:pt x="1705610" y="31745"/>
                  </a:lnTo>
                  <a:lnTo>
                    <a:pt x="170561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2" name="Rectangle 11504"/>
            <p:cNvSpPr/>
            <p:nvPr/>
          </p:nvSpPr>
          <p:spPr>
            <a:xfrm>
              <a:off x="1589405" y="698500"/>
              <a:ext cx="52750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t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3" name="Rectangle 11505"/>
            <p:cNvSpPr/>
            <p:nvPr/>
          </p:nvSpPr>
          <p:spPr>
            <a:xfrm>
              <a:off x="1629029" y="698500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4" name="Rectangle 11507"/>
            <p:cNvSpPr/>
            <p:nvPr/>
          </p:nvSpPr>
          <p:spPr>
            <a:xfrm>
              <a:off x="1597025" y="1536954"/>
              <a:ext cx="52750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t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5" name="Rectangle 11508"/>
            <p:cNvSpPr/>
            <p:nvPr/>
          </p:nvSpPr>
          <p:spPr>
            <a:xfrm>
              <a:off x="1636649" y="1536954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6" name="Rectangle 11510"/>
            <p:cNvSpPr/>
            <p:nvPr/>
          </p:nvSpPr>
          <p:spPr>
            <a:xfrm>
              <a:off x="1589405" y="2352294"/>
              <a:ext cx="52750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t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7" name="Rectangle 11511"/>
            <p:cNvSpPr/>
            <p:nvPr/>
          </p:nvSpPr>
          <p:spPr>
            <a:xfrm>
              <a:off x="1629029" y="2352294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8" name="Rectangle 11513"/>
            <p:cNvSpPr/>
            <p:nvPr/>
          </p:nvSpPr>
          <p:spPr>
            <a:xfrm>
              <a:off x="1574165" y="3358134"/>
              <a:ext cx="52750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t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9" name="Rectangle 11514"/>
            <p:cNvSpPr/>
            <p:nvPr/>
          </p:nvSpPr>
          <p:spPr>
            <a:xfrm>
              <a:off x="1613789" y="3358134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3141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Sxemadagi</a:t>
            </a:r>
            <a:r>
              <a:rPr lang="en-US" dirty="0"/>
              <a:t> </a:t>
            </a:r>
            <a:r>
              <a:rPr lang="en-US" dirty="0" err="1"/>
              <a:t>tiristorlarning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ulanishi</a:t>
            </a:r>
            <a:r>
              <a:rPr lang="en-US" dirty="0"/>
              <a:t>,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davrining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1/6 </a:t>
            </a:r>
            <a:r>
              <a:rPr lang="en-US" dirty="0" err="1"/>
              <a:t>qismida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sxemaning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rejimi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: </a:t>
            </a:r>
            <a:r>
              <a:rPr lang="en-US" dirty="0" err="1"/>
              <a:t>tiristor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chastotasining</a:t>
            </a:r>
            <a:r>
              <a:rPr lang="en-US" dirty="0"/>
              <a:t> 1/2 </a:t>
            </a:r>
            <a:r>
              <a:rPr lang="en-US" dirty="0" err="1"/>
              <a:t>davri</a:t>
            </a:r>
            <a:r>
              <a:rPr lang="en-US" dirty="0"/>
              <a:t> </a:t>
            </a:r>
            <a:r>
              <a:rPr lang="en-US" dirty="0" err="1"/>
              <a:t>oralig‘ida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bœlishi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tiristorlarning</a:t>
            </a:r>
            <a:r>
              <a:rPr lang="en-US" dirty="0"/>
              <a:t> </a:t>
            </a:r>
            <a:r>
              <a:rPr lang="en-US" dirty="0" err="1"/>
              <a:t>o‘tkazuvchanlik</a:t>
            </a:r>
            <a:r>
              <a:rPr lang="en-US" dirty="0"/>
              <a:t> </a:t>
            </a:r>
            <a:r>
              <a:rPr lang="en-US" dirty="0" err="1"/>
              <a:t>burchagi</a:t>
            </a:r>
            <a:r>
              <a:rPr lang="en-US" dirty="0"/>
              <a:t> </a:t>
            </a:r>
            <a:r>
              <a:rPr lang="ru-RU" dirty="0"/>
              <a:t></a:t>
            </a:r>
            <a:r>
              <a:rPr lang="en-US" dirty="0"/>
              <a:t>=180</a:t>
            </a:r>
            <a:r>
              <a:rPr lang="en-US" baseline="30000" dirty="0"/>
              <a:t>0</a:t>
            </a:r>
            <a:r>
              <a:rPr lang="en-US" dirty="0"/>
              <a:t>; </a:t>
            </a:r>
            <a:r>
              <a:rPr lang="en-US" dirty="0" err="1"/>
              <a:t>tiristor</a:t>
            </a:r>
            <a:r>
              <a:rPr lang="en-US" dirty="0"/>
              <a:t> </a:t>
            </a:r>
            <a:r>
              <a:rPr lang="en-US" dirty="0" err="1"/>
              <a:t>chiqishi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chastotasining</a:t>
            </a:r>
            <a:r>
              <a:rPr lang="en-US" dirty="0"/>
              <a:t> 1/3 </a:t>
            </a:r>
            <a:r>
              <a:rPr lang="en-US" dirty="0" err="1"/>
              <a:t>davri</a:t>
            </a:r>
            <a:r>
              <a:rPr lang="en-US" dirty="0"/>
              <a:t> </a:t>
            </a:r>
            <a:r>
              <a:rPr lang="en-US" dirty="0" err="1"/>
              <a:t>oralig‘ida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ru-RU" dirty="0"/>
              <a:t> </a:t>
            </a:r>
            <a:r>
              <a:rPr lang="en-US" dirty="0"/>
              <a:t>=120</a:t>
            </a:r>
            <a:r>
              <a:rPr lang="en-US" baseline="30000" dirty="0"/>
              <a:t>0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o‘zida</a:t>
            </a:r>
            <a:r>
              <a:rPr lang="en-US" dirty="0"/>
              <a:t> </a:t>
            </a:r>
            <a:r>
              <a:rPr lang="en-US" dirty="0" err="1"/>
              <a:t>birdaniga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tiristor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o‘tkazsa</a:t>
            </a:r>
            <a:r>
              <a:rPr lang="en-US" dirty="0"/>
              <a:t>,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ikkita</a:t>
            </a:r>
            <a:r>
              <a:rPr lang="en-US" dirty="0"/>
              <a:t> </a:t>
            </a:r>
            <a:r>
              <a:rPr lang="en-US" dirty="0" err="1"/>
              <a:t>tiristor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o‘zida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o‘tkazadi</a:t>
            </a:r>
            <a:r>
              <a:rPr lang="en-US" dirty="0"/>
              <a:t>. 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 </a:t>
            </a:r>
            <a:endParaRPr lang="ru-RU" dirty="0"/>
          </a:p>
          <a:p>
            <a:r>
              <a:rPr lang="en-US" dirty="0"/>
              <a:t>90a,b – </a:t>
            </a:r>
            <a:r>
              <a:rPr lang="en-US" dirty="0" err="1"/>
              <a:t>rasmdagi</a:t>
            </a:r>
            <a:r>
              <a:rPr lang="en-US" dirty="0"/>
              <a:t> </a:t>
            </a:r>
            <a:r>
              <a:rPr lang="en-US" dirty="0" err="1"/>
              <a:t>kuchlanishlar</a:t>
            </a:r>
            <a:r>
              <a:rPr lang="en-US" dirty="0"/>
              <a:t> </a:t>
            </a:r>
            <a:r>
              <a:rPr lang="en-US" dirty="0" err="1"/>
              <a:t>diagrammasi</a:t>
            </a:r>
            <a:r>
              <a:rPr lang="en-US" dirty="0"/>
              <a:t> </a:t>
            </a:r>
            <a:r>
              <a:rPr lang="en-US" dirty="0" err="1"/>
              <a:t>invertorning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qismiga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agar </a:t>
            </a:r>
            <a:r>
              <a:rPr lang="en-US" dirty="0" err="1"/>
              <a:t>yuklanishning</a:t>
            </a:r>
            <a:r>
              <a:rPr lang="en-US" dirty="0"/>
              <a:t> </a:t>
            </a:r>
            <a:r>
              <a:rPr lang="en-US" dirty="0" err="1"/>
              <a:t>xarakteri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– </a:t>
            </a:r>
            <a:r>
              <a:rPr lang="en-US" dirty="0" err="1"/>
              <a:t>induktiv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jarayonlarning</a:t>
            </a:r>
            <a:r>
              <a:rPr lang="en-US" dirty="0"/>
              <a:t> </a:t>
            </a:r>
            <a:r>
              <a:rPr lang="en-US" dirty="0" err="1"/>
              <a:t>kechishi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tahlilini</a:t>
            </a:r>
            <a:r>
              <a:rPr lang="en-US" dirty="0"/>
              <a:t> </a:t>
            </a:r>
            <a:r>
              <a:rPr lang="en-US" dirty="0" err="1"/>
              <a:t>asoslashda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avtonom</a:t>
            </a:r>
            <a:r>
              <a:rPr lang="en-US" dirty="0"/>
              <a:t> </a:t>
            </a:r>
            <a:r>
              <a:rPr lang="en-US" dirty="0" err="1"/>
              <a:t>invertorlarni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avtonom</a:t>
            </a:r>
            <a:r>
              <a:rPr lang="en-US" dirty="0"/>
              <a:t> </a:t>
            </a:r>
            <a:r>
              <a:rPr lang="en-US" dirty="0" err="1"/>
              <a:t>invertorlari</a:t>
            </a:r>
            <a:r>
              <a:rPr lang="en-US" dirty="0"/>
              <a:t> – KAI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avtonom</a:t>
            </a:r>
            <a:r>
              <a:rPr lang="en-US" dirty="0"/>
              <a:t> </a:t>
            </a:r>
            <a:r>
              <a:rPr lang="en-US" dirty="0" err="1"/>
              <a:t>invertorlari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– TAI </a:t>
            </a:r>
            <a:r>
              <a:rPr lang="en-US" dirty="0" err="1"/>
              <a:t>guruhlarga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 </a:t>
            </a:r>
            <a:r>
              <a:rPr lang="en-US" dirty="0" err="1"/>
              <a:t>qarash</a:t>
            </a:r>
            <a:r>
              <a:rPr lang="en-US" dirty="0"/>
              <a:t> </a:t>
            </a:r>
            <a:r>
              <a:rPr lang="en-US" dirty="0" err="1"/>
              <a:t>maqsadga</a:t>
            </a:r>
            <a:r>
              <a:rPr lang="en-US" dirty="0"/>
              <a:t> </a:t>
            </a:r>
            <a:r>
              <a:rPr lang="en-US" dirty="0" err="1"/>
              <a:t>muvofiq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59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err="1">
                <a:effectLst/>
              </a:rPr>
              <a:t>Uch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fazali</a:t>
            </a:r>
            <a:r>
              <a:rPr lang="ru-RU" sz="2000" dirty="0">
                <a:effectLst/>
              </a:rPr>
              <a:t> KAI </a:t>
            </a:r>
            <a:r>
              <a:rPr lang="ru-RU" sz="2000" dirty="0" err="1">
                <a:effectLst/>
              </a:rPr>
              <a:t>chiqish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kuchlanishini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impuls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kengligini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o‘zgartirib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rostlash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jarayonidagi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tiristorlarning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holatlari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liniya</a:t>
            </a:r>
            <a:r>
              <a:rPr lang="ru-RU" sz="2000" dirty="0">
                <a:effectLst/>
              </a:rPr>
              <a:t> (a) </a:t>
            </a:r>
            <a:r>
              <a:rPr lang="ru-RU" sz="2000" dirty="0" err="1">
                <a:effectLst/>
              </a:rPr>
              <a:t>va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faza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kuchlanishlari</a:t>
            </a:r>
            <a:r>
              <a:rPr lang="ru-RU" sz="2000" dirty="0">
                <a:effectLst/>
              </a:rPr>
              <a:t> (b) </a:t>
            </a:r>
            <a:r>
              <a:rPr lang="ru-RU" sz="2000" dirty="0" err="1">
                <a:effectLst/>
              </a:rPr>
              <a:t>o‘zgarishlari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diagrammalari</a:t>
            </a:r>
            <a:r>
              <a:rPr lang="ru-RU" sz="2000" dirty="0">
                <a:effectLst/>
              </a:rPr>
              <a:t> </a:t>
            </a:r>
            <a:endParaRPr lang="ru-RU" sz="2000" dirty="0"/>
          </a:p>
        </p:txBody>
      </p:sp>
      <p:pic>
        <p:nvPicPr>
          <p:cNvPr id="4" name="Picture 12328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6673" y="1600200"/>
            <a:ext cx="4410653" cy="470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73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avtonom</a:t>
            </a:r>
            <a:r>
              <a:rPr lang="en-US" dirty="0"/>
              <a:t> </a:t>
            </a:r>
            <a:r>
              <a:rPr lang="en-US" dirty="0" err="1"/>
              <a:t>invertori</a:t>
            </a:r>
            <a:r>
              <a:rPr lang="en-US" dirty="0"/>
              <a:t> </a:t>
            </a:r>
            <a:r>
              <a:rPr lang="en-US" dirty="0" err="1"/>
              <a:t>to‘liq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boshqariluvchi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o‘tkazgichlarda</a:t>
            </a:r>
            <a:r>
              <a:rPr lang="en-US" dirty="0"/>
              <a:t> </a:t>
            </a:r>
            <a:r>
              <a:rPr lang="en-US" dirty="0" err="1"/>
              <a:t>bajarilishi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(14a – </a:t>
            </a:r>
            <a:r>
              <a:rPr lang="en-US" dirty="0" err="1"/>
              <a:t>rasm</a:t>
            </a:r>
            <a:r>
              <a:rPr lang="en-US" dirty="0"/>
              <a:t>). TAI </a:t>
            </a:r>
            <a:r>
              <a:rPr lang="en-US" dirty="0" err="1"/>
              <a:t>yuklanishga</a:t>
            </a:r>
            <a:r>
              <a:rPr lang="en-US" dirty="0"/>
              <a:t> parallel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kondensator</a:t>
            </a:r>
            <a:r>
              <a:rPr lang="en-US" dirty="0"/>
              <a:t> S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vazifasi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juft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bo‘lganida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juft</a:t>
            </a:r>
            <a:r>
              <a:rPr lang="en-US" dirty="0"/>
              <a:t> </a:t>
            </a:r>
            <a:r>
              <a:rPr lang="en-US" dirty="0" err="1"/>
              <a:t>tiristorlarning</a:t>
            </a:r>
            <a:r>
              <a:rPr lang="en-US" dirty="0"/>
              <a:t> </a:t>
            </a:r>
            <a:r>
              <a:rPr lang="en-US" dirty="0" err="1"/>
              <a:t>o‘chiq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boshqariluvchanlik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tiklanish</a:t>
            </a:r>
            <a:r>
              <a:rPr lang="en-US" dirty="0"/>
              <a:t> </a:t>
            </a:r>
            <a:r>
              <a:rPr lang="en-US" dirty="0" err="1"/>
              <a:t>davri</a:t>
            </a:r>
            <a:r>
              <a:rPr lang="en-US" dirty="0"/>
              <a:t> </a:t>
            </a:r>
            <a:r>
              <a:rPr lang="en-US" dirty="0" err="1"/>
              <a:t>oralig‘ida</a:t>
            </a:r>
            <a:r>
              <a:rPr lang="en-US" dirty="0"/>
              <a:t>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to‘siq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qilishdan</a:t>
            </a:r>
            <a:r>
              <a:rPr lang="en-US" dirty="0"/>
              <a:t> </a:t>
            </a:r>
            <a:r>
              <a:rPr lang="en-US" dirty="0" err="1"/>
              <a:t>iboratdir</a:t>
            </a:r>
            <a:r>
              <a:rPr lang="en-US" dirty="0"/>
              <a:t>. </a:t>
            </a:r>
            <a:r>
              <a:rPr lang="en-US" dirty="0" err="1"/>
              <a:t>Manbadan</a:t>
            </a:r>
            <a:r>
              <a:rPr lang="en-US" dirty="0"/>
              <a:t> </a:t>
            </a:r>
            <a:r>
              <a:rPr lang="en-US" dirty="0" err="1"/>
              <a:t>chiqayotgan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pulsatsiyasini</a:t>
            </a:r>
            <a:r>
              <a:rPr lang="en-US" dirty="0"/>
              <a:t> </a:t>
            </a:r>
            <a:r>
              <a:rPr lang="en-US" dirty="0" err="1"/>
              <a:t>kamatirish</a:t>
            </a:r>
            <a:r>
              <a:rPr lang="en-US" dirty="0"/>
              <a:t> </a:t>
            </a:r>
            <a:r>
              <a:rPr lang="en-US" dirty="0" err="1"/>
              <a:t>maqsadida</a:t>
            </a:r>
            <a:r>
              <a:rPr lang="en-US" dirty="0"/>
              <a:t> </a:t>
            </a:r>
            <a:r>
              <a:rPr lang="en-US" dirty="0" err="1"/>
              <a:t>TAIning</a:t>
            </a:r>
            <a:r>
              <a:rPr lang="en-US" dirty="0"/>
              <a:t> </a:t>
            </a:r>
            <a:r>
              <a:rPr lang="en-US" dirty="0" err="1"/>
              <a:t>kirish</a:t>
            </a:r>
            <a:r>
              <a:rPr lang="en-US" dirty="0"/>
              <a:t> </a:t>
            </a:r>
            <a:r>
              <a:rPr lang="en-US" dirty="0" err="1"/>
              <a:t>qismiga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darajeada</a:t>
            </a:r>
            <a:r>
              <a:rPr lang="en-US" dirty="0"/>
              <a:t> </a:t>
            </a:r>
            <a:r>
              <a:rPr lang="en-US" dirty="0" err="1"/>
              <a:t>induktivlikka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reaktor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 Agar </a:t>
            </a:r>
            <a:r>
              <a:rPr lang="en-US" dirty="0" err="1"/>
              <a:t>kondensatorni</a:t>
            </a:r>
            <a:r>
              <a:rPr lang="en-US" dirty="0"/>
              <a:t> ham </a:t>
            </a:r>
            <a:r>
              <a:rPr lang="en-US" dirty="0" err="1"/>
              <a:t>yuklanishning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deb </a:t>
            </a:r>
            <a:r>
              <a:rPr lang="en-US" dirty="0" err="1"/>
              <a:t>qaraydigan</a:t>
            </a:r>
            <a:r>
              <a:rPr lang="en-US" dirty="0"/>
              <a:t> </a:t>
            </a:r>
            <a:r>
              <a:rPr lang="en-US" dirty="0" err="1"/>
              <a:t>bo‘lsak</a:t>
            </a:r>
            <a:r>
              <a:rPr lang="en-US" dirty="0"/>
              <a:t>,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dirty="0" err="1"/>
              <a:t>tokining</a:t>
            </a:r>
            <a:r>
              <a:rPr lang="en-US" dirty="0"/>
              <a:t> </a:t>
            </a:r>
            <a:r>
              <a:rPr lang="en-US" dirty="0" err="1"/>
              <a:t>formasi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burchakli</a:t>
            </a:r>
            <a:r>
              <a:rPr lang="en-US" dirty="0"/>
              <a:t> </a:t>
            </a:r>
            <a:r>
              <a:rPr lang="en-US" dirty="0" err="1"/>
              <a:t>formada</a:t>
            </a:r>
            <a:r>
              <a:rPr lang="en-US" dirty="0"/>
              <a:t> </a:t>
            </a:r>
            <a:r>
              <a:rPr lang="en-US" dirty="0" err="1"/>
              <a:t>bo‘ladi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902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Induktiv</a:t>
            </a:r>
            <a:r>
              <a:rPr lang="en-US" dirty="0">
                <a:effectLst/>
              </a:rPr>
              <a:t> – </a:t>
            </a:r>
            <a:r>
              <a:rPr lang="en-US" dirty="0" err="1">
                <a:effectLst/>
              </a:rPr>
              <a:t>sig‘imli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parametrik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o‘zgartkichlar</a:t>
            </a:r>
            <a:r>
              <a:rPr lang="en-US" dirty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o‘zgartkichlar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ishlatiladigan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yuklanishning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o‘zgargan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 ham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o‘zgarmay</a:t>
            </a:r>
            <a:r>
              <a:rPr lang="en-US" dirty="0"/>
              <a:t> </a:t>
            </a:r>
            <a:r>
              <a:rPr lang="en-US" dirty="0" err="1"/>
              <a:t>qolib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vazifalovchi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kuchlanishining</a:t>
            </a:r>
            <a:r>
              <a:rPr lang="en-US" dirty="0"/>
              <a:t> </a:t>
            </a:r>
            <a:r>
              <a:rPr lang="en-US" dirty="0" err="1"/>
              <a:t>qiymatigagina</a:t>
            </a:r>
            <a:r>
              <a:rPr lang="en-US" dirty="0"/>
              <a:t> </a:t>
            </a:r>
            <a:r>
              <a:rPr lang="en-US" dirty="0" err="1"/>
              <a:t>bog‘liq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Ammo </a:t>
            </a:r>
            <a:r>
              <a:rPr lang="en-US" dirty="0" err="1"/>
              <a:t>bunday</a:t>
            </a:r>
            <a:r>
              <a:rPr lang="en-US" dirty="0"/>
              <a:t> TO‘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sxemalar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bog‘lanishli</a:t>
            </a:r>
            <a:r>
              <a:rPr lang="en-US" dirty="0"/>
              <a:t>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yig‘iladi</a:t>
            </a:r>
            <a:r>
              <a:rPr lang="en-US" dirty="0"/>
              <a:t>,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o‘zgargan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yuklanishdagi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o‘zgarmay</a:t>
            </a:r>
            <a:r>
              <a:rPr lang="en-US" dirty="0"/>
              <a:t> </a:t>
            </a:r>
            <a:r>
              <a:rPr lang="en-US" dirty="0" err="1"/>
              <a:t>qolib</a:t>
            </a:r>
            <a:r>
              <a:rPr lang="en-US" dirty="0"/>
              <a:t> </a:t>
            </a:r>
            <a:r>
              <a:rPr lang="en-US" dirty="0" err="1"/>
              <a:t>o‘zgartkich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vazifasini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 </a:t>
            </a:r>
            <a:r>
              <a:rPr lang="en-US" dirty="0" err="1"/>
              <a:t>Sanoatda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o‘zgartkichlari</a:t>
            </a:r>
            <a:r>
              <a:rPr lang="en-US" dirty="0"/>
              <a:t>,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pechlarida</a:t>
            </a:r>
            <a:r>
              <a:rPr lang="en-US" dirty="0"/>
              <a:t> </a:t>
            </a:r>
            <a:r>
              <a:rPr lang="en-US" dirty="0" err="1"/>
              <a:t>yoy</a:t>
            </a:r>
            <a:r>
              <a:rPr lang="en-US" dirty="0"/>
              <a:t> </a:t>
            </a:r>
            <a:r>
              <a:rPr lang="en-US" dirty="0" err="1"/>
              <a:t>tokining</a:t>
            </a:r>
            <a:r>
              <a:rPr lang="en-US" dirty="0"/>
              <a:t> </a:t>
            </a:r>
            <a:r>
              <a:rPr lang="en-US" dirty="0" err="1"/>
              <a:t>qiymatini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turishda</a:t>
            </a:r>
            <a:r>
              <a:rPr lang="en-US" dirty="0"/>
              <a:t>,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sim</a:t>
            </a:r>
            <a:r>
              <a:rPr lang="en-US" dirty="0"/>
              <a:t> </a:t>
            </a:r>
            <a:r>
              <a:rPr lang="en-US" dirty="0" err="1"/>
              <a:t>o‘rovchi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motorlarida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mexanik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qilishda</a:t>
            </a:r>
            <a:r>
              <a:rPr lang="en-US" dirty="0"/>
              <a:t>, </a:t>
            </a:r>
            <a:r>
              <a:rPr lang="en-US" dirty="0" err="1"/>
              <a:t>tajriba</a:t>
            </a:r>
            <a:r>
              <a:rPr lang="en-US" dirty="0"/>
              <a:t> – </a:t>
            </a:r>
            <a:r>
              <a:rPr lang="en-US" dirty="0" err="1"/>
              <a:t>sinov</a:t>
            </a:r>
            <a:r>
              <a:rPr lang="en-US" dirty="0"/>
              <a:t> </a:t>
            </a:r>
            <a:r>
              <a:rPr lang="en-US" dirty="0" err="1"/>
              <a:t>stendlarida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qiymatli</a:t>
            </a:r>
            <a:r>
              <a:rPr lang="en-US" dirty="0"/>
              <a:t> moment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dirty="0" err="1"/>
              <a:t>qurilmalarda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973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>
                <a:effectLst/>
              </a:rPr>
              <a:t>Uch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fazali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induktiv</a:t>
            </a:r>
            <a:r>
              <a:rPr lang="en-US" sz="2800" dirty="0">
                <a:effectLst/>
              </a:rPr>
              <a:t> – </a:t>
            </a:r>
            <a:r>
              <a:rPr lang="en-US" sz="2800" dirty="0" err="1">
                <a:effectLst/>
              </a:rPr>
              <a:t>sig‘imli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TMning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sxemasi</a:t>
            </a:r>
            <a:r>
              <a:rPr lang="en-US" sz="2800" dirty="0">
                <a:effectLst/>
              </a:rPr>
              <a:t> (a) </a:t>
            </a:r>
            <a:r>
              <a:rPr lang="en-US" sz="2800" dirty="0" err="1">
                <a:effectLst/>
              </a:rPr>
              <a:t>va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uning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kuchlanishlar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diagrammasi</a:t>
            </a:r>
            <a:r>
              <a:rPr lang="en-US" sz="2800" dirty="0">
                <a:effectLst/>
              </a:rPr>
              <a:t> (b) </a:t>
            </a:r>
            <a:endParaRPr lang="ru-RU" sz="2800" dirty="0"/>
          </a:p>
        </p:txBody>
      </p:sp>
      <p:grpSp>
        <p:nvGrpSpPr>
          <p:cNvPr id="4" name="Group 123287"/>
          <p:cNvGrpSpPr/>
          <p:nvPr/>
        </p:nvGrpSpPr>
        <p:grpSpPr>
          <a:xfrm>
            <a:off x="1403648" y="2049488"/>
            <a:ext cx="1944497" cy="2818711"/>
            <a:chOff x="0" y="0"/>
            <a:chExt cx="1944497" cy="2819217"/>
          </a:xfrm>
        </p:grpSpPr>
        <p:sp>
          <p:nvSpPr>
            <p:cNvPr id="5" name="Shape 14326"/>
            <p:cNvSpPr/>
            <p:nvPr/>
          </p:nvSpPr>
          <p:spPr>
            <a:xfrm>
              <a:off x="212852" y="326010"/>
              <a:ext cx="635" cy="2172334"/>
            </a:xfrm>
            <a:custGeom>
              <a:avLst/>
              <a:gdLst/>
              <a:ahLst/>
              <a:cxnLst/>
              <a:rect l="0" t="0" r="0" b="0"/>
              <a:pathLst>
                <a:path w="635" h="2172334">
                  <a:moveTo>
                    <a:pt x="0" y="0"/>
                  </a:moveTo>
                  <a:lnTo>
                    <a:pt x="635" y="2172334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14327"/>
            <p:cNvSpPr/>
            <p:nvPr/>
          </p:nvSpPr>
          <p:spPr>
            <a:xfrm>
              <a:off x="1607947" y="2470404"/>
              <a:ext cx="160655" cy="81280"/>
            </a:xfrm>
            <a:custGeom>
              <a:avLst/>
              <a:gdLst/>
              <a:ahLst/>
              <a:cxnLst/>
              <a:rect l="0" t="0" r="0" b="0"/>
              <a:pathLst>
                <a:path w="160655" h="81280">
                  <a:moveTo>
                    <a:pt x="160655" y="0"/>
                  </a:moveTo>
                  <a:cubicBezTo>
                    <a:pt x="160655" y="381"/>
                    <a:pt x="160655" y="635"/>
                    <a:pt x="160655" y="1015"/>
                  </a:cubicBezTo>
                  <a:cubicBezTo>
                    <a:pt x="160655" y="45338"/>
                    <a:pt x="124714" y="81280"/>
                    <a:pt x="80264" y="81280"/>
                  </a:cubicBezTo>
                  <a:cubicBezTo>
                    <a:pt x="35941" y="81280"/>
                    <a:pt x="0" y="45338"/>
                    <a:pt x="0" y="101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4328"/>
            <p:cNvSpPr/>
            <p:nvPr/>
          </p:nvSpPr>
          <p:spPr>
            <a:xfrm>
              <a:off x="1447927" y="2476119"/>
              <a:ext cx="161290" cy="82550"/>
            </a:xfrm>
            <a:custGeom>
              <a:avLst/>
              <a:gdLst/>
              <a:ahLst/>
              <a:cxnLst/>
              <a:rect l="0" t="0" r="0" b="0"/>
              <a:pathLst>
                <a:path w="161290" h="82550">
                  <a:moveTo>
                    <a:pt x="161290" y="0"/>
                  </a:moveTo>
                  <a:cubicBezTo>
                    <a:pt x="161290" y="381"/>
                    <a:pt x="161290" y="636"/>
                    <a:pt x="161290" y="1016"/>
                  </a:cubicBezTo>
                  <a:cubicBezTo>
                    <a:pt x="161290" y="46101"/>
                    <a:pt x="125222" y="82550"/>
                    <a:pt x="80645" y="82550"/>
                  </a:cubicBezTo>
                  <a:cubicBezTo>
                    <a:pt x="36068" y="82550"/>
                    <a:pt x="0" y="46101"/>
                    <a:pt x="0" y="1016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4329"/>
            <p:cNvSpPr/>
            <p:nvPr/>
          </p:nvSpPr>
          <p:spPr>
            <a:xfrm>
              <a:off x="1293622" y="2482469"/>
              <a:ext cx="160655" cy="81280"/>
            </a:xfrm>
            <a:custGeom>
              <a:avLst/>
              <a:gdLst/>
              <a:ahLst/>
              <a:cxnLst/>
              <a:rect l="0" t="0" r="0" b="0"/>
              <a:pathLst>
                <a:path w="160655" h="81280">
                  <a:moveTo>
                    <a:pt x="160655" y="0"/>
                  </a:moveTo>
                  <a:cubicBezTo>
                    <a:pt x="160655" y="381"/>
                    <a:pt x="160655" y="636"/>
                    <a:pt x="160655" y="1016"/>
                  </a:cubicBezTo>
                  <a:cubicBezTo>
                    <a:pt x="160655" y="45340"/>
                    <a:pt x="124714" y="81280"/>
                    <a:pt x="80264" y="81280"/>
                  </a:cubicBezTo>
                  <a:cubicBezTo>
                    <a:pt x="35941" y="81280"/>
                    <a:pt x="0" y="45340"/>
                    <a:pt x="0" y="1016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4330"/>
            <p:cNvSpPr/>
            <p:nvPr/>
          </p:nvSpPr>
          <p:spPr>
            <a:xfrm>
              <a:off x="1192149" y="1189736"/>
              <a:ext cx="128397" cy="162814"/>
            </a:xfrm>
            <a:custGeom>
              <a:avLst/>
              <a:gdLst/>
              <a:ahLst/>
              <a:cxnLst/>
              <a:rect l="0" t="0" r="0" b="0"/>
              <a:pathLst>
                <a:path w="128397" h="162814">
                  <a:moveTo>
                    <a:pt x="0" y="20320"/>
                  </a:moveTo>
                  <a:cubicBezTo>
                    <a:pt x="254" y="20193"/>
                    <a:pt x="508" y="20066"/>
                    <a:pt x="889" y="19939"/>
                  </a:cubicBezTo>
                  <a:cubicBezTo>
                    <a:pt x="40513" y="0"/>
                    <a:pt x="88646" y="15748"/>
                    <a:pt x="108585" y="55245"/>
                  </a:cubicBezTo>
                  <a:cubicBezTo>
                    <a:pt x="128397" y="94742"/>
                    <a:pt x="112395" y="142875"/>
                    <a:pt x="72771" y="162814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4331"/>
            <p:cNvSpPr/>
            <p:nvPr/>
          </p:nvSpPr>
          <p:spPr>
            <a:xfrm>
              <a:off x="1269238" y="1329309"/>
              <a:ext cx="129286" cy="162687"/>
            </a:xfrm>
            <a:custGeom>
              <a:avLst/>
              <a:gdLst/>
              <a:ahLst/>
              <a:cxnLst/>
              <a:rect l="0" t="0" r="0" b="0"/>
              <a:pathLst>
                <a:path w="129286" h="162687">
                  <a:moveTo>
                    <a:pt x="0" y="20701"/>
                  </a:moveTo>
                  <a:cubicBezTo>
                    <a:pt x="254" y="20575"/>
                    <a:pt x="508" y="20448"/>
                    <a:pt x="889" y="20320"/>
                  </a:cubicBezTo>
                  <a:cubicBezTo>
                    <a:pt x="41021" y="0"/>
                    <a:pt x="89662" y="15494"/>
                    <a:pt x="109474" y="54737"/>
                  </a:cubicBezTo>
                  <a:cubicBezTo>
                    <a:pt x="129286" y="94107"/>
                    <a:pt x="112776" y="142367"/>
                    <a:pt x="72517" y="162687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4332"/>
            <p:cNvSpPr/>
            <p:nvPr/>
          </p:nvSpPr>
          <p:spPr>
            <a:xfrm>
              <a:off x="1343279" y="1462786"/>
              <a:ext cx="128397" cy="162814"/>
            </a:xfrm>
            <a:custGeom>
              <a:avLst/>
              <a:gdLst/>
              <a:ahLst/>
              <a:cxnLst/>
              <a:rect l="0" t="0" r="0" b="0"/>
              <a:pathLst>
                <a:path w="128397" h="162814">
                  <a:moveTo>
                    <a:pt x="0" y="20320"/>
                  </a:moveTo>
                  <a:cubicBezTo>
                    <a:pt x="254" y="20193"/>
                    <a:pt x="508" y="20066"/>
                    <a:pt x="889" y="19939"/>
                  </a:cubicBezTo>
                  <a:cubicBezTo>
                    <a:pt x="40513" y="0"/>
                    <a:pt x="88646" y="15748"/>
                    <a:pt x="108585" y="55245"/>
                  </a:cubicBezTo>
                  <a:cubicBezTo>
                    <a:pt x="128397" y="94742"/>
                    <a:pt x="112395" y="142875"/>
                    <a:pt x="72771" y="162814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4333"/>
            <p:cNvSpPr/>
            <p:nvPr/>
          </p:nvSpPr>
          <p:spPr>
            <a:xfrm>
              <a:off x="301879" y="2117471"/>
              <a:ext cx="132969" cy="161037"/>
            </a:xfrm>
            <a:custGeom>
              <a:avLst/>
              <a:gdLst/>
              <a:ahLst/>
              <a:cxnLst/>
              <a:rect l="0" t="0" r="0" b="0"/>
              <a:pathLst>
                <a:path w="132969" h="161037">
                  <a:moveTo>
                    <a:pt x="51181" y="161037"/>
                  </a:moveTo>
                  <a:cubicBezTo>
                    <a:pt x="50927" y="160910"/>
                    <a:pt x="50673" y="160782"/>
                    <a:pt x="50419" y="160655"/>
                  </a:cubicBezTo>
                  <a:cubicBezTo>
                    <a:pt x="12319" y="137795"/>
                    <a:pt x="0" y="88519"/>
                    <a:pt x="22860" y="50419"/>
                  </a:cubicBezTo>
                  <a:cubicBezTo>
                    <a:pt x="45593" y="12319"/>
                    <a:pt x="94996" y="0"/>
                    <a:pt x="132969" y="22861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4334"/>
            <p:cNvSpPr/>
            <p:nvPr/>
          </p:nvSpPr>
          <p:spPr>
            <a:xfrm>
              <a:off x="378079" y="1977136"/>
              <a:ext cx="134366" cy="162052"/>
            </a:xfrm>
            <a:custGeom>
              <a:avLst/>
              <a:gdLst/>
              <a:ahLst/>
              <a:cxnLst/>
              <a:rect l="0" t="0" r="0" b="0"/>
              <a:pathLst>
                <a:path w="134366" h="162052">
                  <a:moveTo>
                    <a:pt x="52197" y="162052"/>
                  </a:moveTo>
                  <a:cubicBezTo>
                    <a:pt x="51943" y="161798"/>
                    <a:pt x="51689" y="161672"/>
                    <a:pt x="51308" y="161544"/>
                  </a:cubicBezTo>
                  <a:cubicBezTo>
                    <a:pt x="12700" y="138303"/>
                    <a:pt x="0" y="88647"/>
                    <a:pt x="22860" y="50419"/>
                  </a:cubicBezTo>
                  <a:cubicBezTo>
                    <a:pt x="45847" y="12192"/>
                    <a:pt x="95631" y="0"/>
                    <a:pt x="134366" y="23114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4335"/>
            <p:cNvSpPr/>
            <p:nvPr/>
          </p:nvSpPr>
          <p:spPr>
            <a:xfrm>
              <a:off x="453009" y="1841881"/>
              <a:ext cx="132969" cy="161036"/>
            </a:xfrm>
            <a:custGeom>
              <a:avLst/>
              <a:gdLst/>
              <a:ahLst/>
              <a:cxnLst/>
              <a:rect l="0" t="0" r="0" b="0"/>
              <a:pathLst>
                <a:path w="132969" h="161036">
                  <a:moveTo>
                    <a:pt x="51181" y="161036"/>
                  </a:moveTo>
                  <a:cubicBezTo>
                    <a:pt x="50927" y="160909"/>
                    <a:pt x="50673" y="160782"/>
                    <a:pt x="50419" y="160655"/>
                  </a:cubicBezTo>
                  <a:cubicBezTo>
                    <a:pt x="12319" y="137795"/>
                    <a:pt x="0" y="88519"/>
                    <a:pt x="22860" y="50419"/>
                  </a:cubicBezTo>
                  <a:cubicBezTo>
                    <a:pt x="45593" y="12319"/>
                    <a:pt x="94996" y="0"/>
                    <a:pt x="132969" y="2286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4336"/>
            <p:cNvSpPr/>
            <p:nvPr/>
          </p:nvSpPr>
          <p:spPr>
            <a:xfrm>
              <a:off x="593852" y="2402459"/>
              <a:ext cx="635" cy="200025"/>
            </a:xfrm>
            <a:custGeom>
              <a:avLst/>
              <a:gdLst/>
              <a:ahLst/>
              <a:cxnLst/>
              <a:rect l="0" t="0" r="0" b="0"/>
              <a:pathLst>
                <a:path w="635" h="200025">
                  <a:moveTo>
                    <a:pt x="0" y="0"/>
                  </a:moveTo>
                  <a:lnTo>
                    <a:pt x="635" y="20002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4337"/>
            <p:cNvSpPr/>
            <p:nvPr/>
          </p:nvSpPr>
          <p:spPr>
            <a:xfrm>
              <a:off x="698627" y="2402459"/>
              <a:ext cx="635" cy="200025"/>
            </a:xfrm>
            <a:custGeom>
              <a:avLst/>
              <a:gdLst/>
              <a:ahLst/>
              <a:cxnLst/>
              <a:rect l="0" t="0" r="0" b="0"/>
              <a:pathLst>
                <a:path w="635" h="200025">
                  <a:moveTo>
                    <a:pt x="0" y="0"/>
                  </a:moveTo>
                  <a:lnTo>
                    <a:pt x="635" y="20002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4338"/>
            <p:cNvSpPr/>
            <p:nvPr/>
          </p:nvSpPr>
          <p:spPr>
            <a:xfrm>
              <a:off x="212852" y="2488184"/>
              <a:ext cx="390525" cy="635"/>
            </a:xfrm>
            <a:custGeom>
              <a:avLst/>
              <a:gdLst/>
              <a:ahLst/>
              <a:cxnLst/>
              <a:rect l="0" t="0" r="0" b="0"/>
              <a:pathLst>
                <a:path w="390525" h="635">
                  <a:moveTo>
                    <a:pt x="0" y="0"/>
                  </a:moveTo>
                  <a:lnTo>
                    <a:pt x="39052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4339"/>
            <p:cNvSpPr/>
            <p:nvPr/>
          </p:nvSpPr>
          <p:spPr>
            <a:xfrm>
              <a:off x="717677" y="2488819"/>
              <a:ext cx="571500" cy="636"/>
            </a:xfrm>
            <a:custGeom>
              <a:avLst/>
              <a:gdLst/>
              <a:ahLst/>
              <a:cxnLst/>
              <a:rect l="0" t="0" r="0" b="0"/>
              <a:pathLst>
                <a:path w="571500" h="636">
                  <a:moveTo>
                    <a:pt x="0" y="636"/>
                  </a:moveTo>
                  <a:lnTo>
                    <a:pt x="57150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4340"/>
            <p:cNvSpPr/>
            <p:nvPr/>
          </p:nvSpPr>
          <p:spPr>
            <a:xfrm>
              <a:off x="211963" y="2269998"/>
              <a:ext cx="143383" cy="236982"/>
            </a:xfrm>
            <a:custGeom>
              <a:avLst/>
              <a:gdLst/>
              <a:ahLst/>
              <a:cxnLst/>
              <a:rect l="0" t="0" r="0" b="0"/>
              <a:pathLst>
                <a:path w="143383" h="236982">
                  <a:moveTo>
                    <a:pt x="143383" y="0"/>
                  </a:moveTo>
                  <a:lnTo>
                    <a:pt x="0" y="236982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4341"/>
            <p:cNvSpPr/>
            <p:nvPr/>
          </p:nvSpPr>
          <p:spPr>
            <a:xfrm>
              <a:off x="1765427" y="2478659"/>
              <a:ext cx="133350" cy="635"/>
            </a:xfrm>
            <a:custGeom>
              <a:avLst/>
              <a:gdLst/>
              <a:ahLst/>
              <a:cxnLst/>
              <a:rect l="0" t="0" r="0" b="0"/>
              <a:pathLst>
                <a:path w="133350" h="635">
                  <a:moveTo>
                    <a:pt x="0" y="0"/>
                  </a:moveTo>
                  <a:lnTo>
                    <a:pt x="13335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4342"/>
            <p:cNvSpPr/>
            <p:nvPr/>
          </p:nvSpPr>
          <p:spPr>
            <a:xfrm>
              <a:off x="1003427" y="2088134"/>
              <a:ext cx="125730" cy="306070"/>
            </a:xfrm>
            <a:custGeom>
              <a:avLst/>
              <a:gdLst/>
              <a:ahLst/>
              <a:cxnLst/>
              <a:rect l="0" t="0" r="0" b="0"/>
              <a:pathLst>
                <a:path w="125730" h="306070">
                  <a:moveTo>
                    <a:pt x="0" y="306070"/>
                  </a:moveTo>
                  <a:lnTo>
                    <a:pt x="125730" y="306070"/>
                  </a:lnTo>
                  <a:lnTo>
                    <a:pt x="12573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4343"/>
            <p:cNvSpPr/>
            <p:nvPr/>
          </p:nvSpPr>
          <p:spPr>
            <a:xfrm>
              <a:off x="1140460" y="1719707"/>
              <a:ext cx="327914" cy="261874"/>
            </a:xfrm>
            <a:custGeom>
              <a:avLst/>
              <a:gdLst/>
              <a:ahLst/>
              <a:cxnLst/>
              <a:rect l="0" t="0" r="0" b="0"/>
              <a:pathLst>
                <a:path w="327914" h="261874">
                  <a:moveTo>
                    <a:pt x="265049" y="0"/>
                  </a:moveTo>
                  <a:lnTo>
                    <a:pt x="0" y="153035"/>
                  </a:lnTo>
                  <a:lnTo>
                    <a:pt x="62865" y="261874"/>
                  </a:lnTo>
                  <a:lnTo>
                    <a:pt x="327914" y="108838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4344"/>
            <p:cNvSpPr/>
            <p:nvPr/>
          </p:nvSpPr>
          <p:spPr>
            <a:xfrm>
              <a:off x="692785" y="1710182"/>
              <a:ext cx="327914" cy="261874"/>
            </a:xfrm>
            <a:custGeom>
              <a:avLst/>
              <a:gdLst/>
              <a:ahLst/>
              <a:cxnLst/>
              <a:rect l="0" t="0" r="0" b="0"/>
              <a:pathLst>
                <a:path w="327914" h="261874">
                  <a:moveTo>
                    <a:pt x="327914" y="153035"/>
                  </a:moveTo>
                  <a:lnTo>
                    <a:pt x="62865" y="0"/>
                  </a:lnTo>
                  <a:lnTo>
                    <a:pt x="0" y="108838"/>
                  </a:lnTo>
                  <a:lnTo>
                    <a:pt x="265049" y="261874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4345"/>
            <p:cNvSpPr/>
            <p:nvPr/>
          </p:nvSpPr>
          <p:spPr>
            <a:xfrm>
              <a:off x="1060577" y="2402459"/>
              <a:ext cx="0" cy="76200"/>
            </a:xfrm>
            <a:custGeom>
              <a:avLst/>
              <a:gdLst/>
              <a:ahLst/>
              <a:cxnLst/>
              <a:rect l="0" t="0" r="0" b="0"/>
              <a:pathLst>
                <a:path h="76200">
                  <a:moveTo>
                    <a:pt x="0" y="0"/>
                  </a:moveTo>
                  <a:lnTo>
                    <a:pt x="0" y="762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4346"/>
            <p:cNvSpPr/>
            <p:nvPr/>
          </p:nvSpPr>
          <p:spPr>
            <a:xfrm>
              <a:off x="1060577" y="1973834"/>
              <a:ext cx="0" cy="104775"/>
            </a:xfrm>
            <a:custGeom>
              <a:avLst/>
              <a:gdLst/>
              <a:ahLst/>
              <a:cxnLst/>
              <a:rect l="0" t="0" r="0" b="0"/>
              <a:pathLst>
                <a:path h="104775">
                  <a:moveTo>
                    <a:pt x="0" y="0"/>
                  </a:moveTo>
                  <a:lnTo>
                    <a:pt x="0" y="1047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4347"/>
            <p:cNvSpPr/>
            <p:nvPr/>
          </p:nvSpPr>
          <p:spPr>
            <a:xfrm>
              <a:off x="1060577" y="1916684"/>
              <a:ext cx="114300" cy="57150"/>
            </a:xfrm>
            <a:custGeom>
              <a:avLst/>
              <a:gdLst/>
              <a:ahLst/>
              <a:cxnLst/>
              <a:rect l="0" t="0" r="0" b="0"/>
              <a:pathLst>
                <a:path w="114300" h="57150">
                  <a:moveTo>
                    <a:pt x="0" y="57150"/>
                  </a:moveTo>
                  <a:lnTo>
                    <a:pt x="11430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4348"/>
            <p:cNvSpPr/>
            <p:nvPr/>
          </p:nvSpPr>
          <p:spPr>
            <a:xfrm>
              <a:off x="984377" y="1916684"/>
              <a:ext cx="76200" cy="57150"/>
            </a:xfrm>
            <a:custGeom>
              <a:avLst/>
              <a:gdLst/>
              <a:ahLst/>
              <a:cxnLst/>
              <a:rect l="0" t="0" r="0" b="0"/>
              <a:pathLst>
                <a:path w="76200" h="57150">
                  <a:moveTo>
                    <a:pt x="0" y="0"/>
                  </a:moveTo>
                  <a:lnTo>
                    <a:pt x="76200" y="571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4349"/>
            <p:cNvSpPr/>
            <p:nvPr/>
          </p:nvSpPr>
          <p:spPr>
            <a:xfrm>
              <a:off x="1422527" y="1735709"/>
              <a:ext cx="86360" cy="39370"/>
            </a:xfrm>
            <a:custGeom>
              <a:avLst/>
              <a:gdLst/>
              <a:ahLst/>
              <a:cxnLst/>
              <a:rect l="0" t="0" r="0" b="0"/>
              <a:pathLst>
                <a:path w="86360" h="39370">
                  <a:moveTo>
                    <a:pt x="0" y="39370"/>
                  </a:moveTo>
                  <a:lnTo>
                    <a:pt x="8636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4350"/>
            <p:cNvSpPr/>
            <p:nvPr/>
          </p:nvSpPr>
          <p:spPr>
            <a:xfrm>
              <a:off x="651002" y="1716659"/>
              <a:ext cx="75565" cy="32385"/>
            </a:xfrm>
            <a:custGeom>
              <a:avLst/>
              <a:gdLst/>
              <a:ahLst/>
              <a:cxnLst/>
              <a:rect l="0" t="0" r="0" b="0"/>
              <a:pathLst>
                <a:path w="75565" h="32385">
                  <a:moveTo>
                    <a:pt x="0" y="0"/>
                  </a:moveTo>
                  <a:lnTo>
                    <a:pt x="75565" y="3238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4351"/>
            <p:cNvSpPr/>
            <p:nvPr/>
          </p:nvSpPr>
          <p:spPr>
            <a:xfrm>
              <a:off x="784860" y="1311656"/>
              <a:ext cx="173609" cy="99440"/>
            </a:xfrm>
            <a:custGeom>
              <a:avLst/>
              <a:gdLst/>
              <a:ahLst/>
              <a:cxnLst/>
              <a:rect l="0" t="0" r="0" b="0"/>
              <a:pathLst>
                <a:path w="173609" h="99440">
                  <a:moveTo>
                    <a:pt x="173609" y="99440"/>
                  </a:move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4352"/>
            <p:cNvSpPr/>
            <p:nvPr/>
          </p:nvSpPr>
          <p:spPr>
            <a:xfrm>
              <a:off x="732790" y="1402461"/>
              <a:ext cx="173609" cy="99441"/>
            </a:xfrm>
            <a:custGeom>
              <a:avLst/>
              <a:gdLst/>
              <a:ahLst/>
              <a:cxnLst/>
              <a:rect l="0" t="0" r="0" b="0"/>
              <a:pathLst>
                <a:path w="173609" h="99441">
                  <a:moveTo>
                    <a:pt x="173609" y="99441"/>
                  </a:move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4353"/>
            <p:cNvSpPr/>
            <p:nvPr/>
          </p:nvSpPr>
          <p:spPr>
            <a:xfrm>
              <a:off x="1571371" y="1996948"/>
              <a:ext cx="172847" cy="100457"/>
            </a:xfrm>
            <a:custGeom>
              <a:avLst/>
              <a:gdLst/>
              <a:ahLst/>
              <a:cxnLst/>
              <a:rect l="0" t="0" r="0" b="0"/>
              <a:pathLst>
                <a:path w="172847" h="100457">
                  <a:moveTo>
                    <a:pt x="172847" y="0"/>
                  </a:moveTo>
                  <a:lnTo>
                    <a:pt x="0" y="10045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4354"/>
            <p:cNvSpPr/>
            <p:nvPr/>
          </p:nvSpPr>
          <p:spPr>
            <a:xfrm>
              <a:off x="1624076" y="2087753"/>
              <a:ext cx="172847" cy="100457"/>
            </a:xfrm>
            <a:custGeom>
              <a:avLst/>
              <a:gdLst/>
              <a:ahLst/>
              <a:cxnLst/>
              <a:rect l="0" t="0" r="0" b="0"/>
              <a:pathLst>
                <a:path w="172847" h="100457">
                  <a:moveTo>
                    <a:pt x="172847" y="0"/>
                  </a:moveTo>
                  <a:lnTo>
                    <a:pt x="0" y="10045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4355"/>
            <p:cNvSpPr/>
            <p:nvPr/>
          </p:nvSpPr>
          <p:spPr>
            <a:xfrm>
              <a:off x="569722" y="1460119"/>
              <a:ext cx="251460" cy="407670"/>
            </a:xfrm>
            <a:custGeom>
              <a:avLst/>
              <a:gdLst/>
              <a:ahLst/>
              <a:cxnLst/>
              <a:rect l="0" t="0" r="0" b="0"/>
              <a:pathLst>
                <a:path w="251460" h="407670">
                  <a:moveTo>
                    <a:pt x="251460" y="0"/>
                  </a:moveTo>
                  <a:lnTo>
                    <a:pt x="0" y="40767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4356"/>
            <p:cNvSpPr/>
            <p:nvPr/>
          </p:nvSpPr>
          <p:spPr>
            <a:xfrm>
              <a:off x="866267" y="1030732"/>
              <a:ext cx="202565" cy="331724"/>
            </a:xfrm>
            <a:custGeom>
              <a:avLst/>
              <a:gdLst/>
              <a:ahLst/>
              <a:cxnLst/>
              <a:rect l="0" t="0" r="0" b="0"/>
              <a:pathLst>
                <a:path w="202565" h="331724">
                  <a:moveTo>
                    <a:pt x="202565" y="0"/>
                  </a:moveTo>
                  <a:lnTo>
                    <a:pt x="0" y="331724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4357"/>
            <p:cNvSpPr/>
            <p:nvPr/>
          </p:nvSpPr>
          <p:spPr>
            <a:xfrm>
              <a:off x="1067054" y="1034669"/>
              <a:ext cx="119126" cy="189865"/>
            </a:xfrm>
            <a:custGeom>
              <a:avLst/>
              <a:gdLst/>
              <a:ahLst/>
              <a:cxnLst/>
              <a:rect l="0" t="0" r="0" b="0"/>
              <a:pathLst>
                <a:path w="119126" h="189865">
                  <a:moveTo>
                    <a:pt x="0" y="0"/>
                  </a:moveTo>
                  <a:lnTo>
                    <a:pt x="119126" y="18986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4358"/>
            <p:cNvSpPr/>
            <p:nvPr/>
          </p:nvSpPr>
          <p:spPr>
            <a:xfrm>
              <a:off x="1422527" y="1611884"/>
              <a:ext cx="234315" cy="419735"/>
            </a:xfrm>
            <a:custGeom>
              <a:avLst/>
              <a:gdLst/>
              <a:ahLst/>
              <a:cxnLst/>
              <a:rect l="0" t="0" r="0" b="0"/>
              <a:pathLst>
                <a:path w="234315" h="419735">
                  <a:moveTo>
                    <a:pt x="0" y="0"/>
                  </a:moveTo>
                  <a:lnTo>
                    <a:pt x="234315" y="4197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4359"/>
            <p:cNvSpPr/>
            <p:nvPr/>
          </p:nvSpPr>
          <p:spPr>
            <a:xfrm>
              <a:off x="1717802" y="2145284"/>
              <a:ext cx="190500" cy="323850"/>
            </a:xfrm>
            <a:custGeom>
              <a:avLst/>
              <a:gdLst/>
              <a:ahLst/>
              <a:cxnLst/>
              <a:rect l="0" t="0" r="0" b="0"/>
              <a:pathLst>
                <a:path w="190500" h="323850">
                  <a:moveTo>
                    <a:pt x="0" y="0"/>
                  </a:moveTo>
                  <a:lnTo>
                    <a:pt x="190500" y="3238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4360"/>
            <p:cNvSpPr/>
            <p:nvPr/>
          </p:nvSpPr>
          <p:spPr>
            <a:xfrm>
              <a:off x="1908302" y="306960"/>
              <a:ext cx="635" cy="2172334"/>
            </a:xfrm>
            <a:custGeom>
              <a:avLst/>
              <a:gdLst/>
              <a:ahLst/>
              <a:cxnLst/>
              <a:rect l="0" t="0" r="0" b="0"/>
              <a:pathLst>
                <a:path w="635" h="2172334">
                  <a:moveTo>
                    <a:pt x="0" y="0"/>
                  </a:moveTo>
                  <a:lnTo>
                    <a:pt x="635" y="2172334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4361"/>
            <p:cNvSpPr/>
            <p:nvPr/>
          </p:nvSpPr>
          <p:spPr>
            <a:xfrm>
              <a:off x="1060577" y="345060"/>
              <a:ext cx="635" cy="704850"/>
            </a:xfrm>
            <a:custGeom>
              <a:avLst/>
              <a:gdLst/>
              <a:ahLst/>
              <a:cxnLst/>
              <a:rect l="0" t="0" r="0" b="0"/>
              <a:pathLst>
                <a:path w="635" h="704850">
                  <a:moveTo>
                    <a:pt x="635" y="0"/>
                  </a:moveTo>
                  <a:lnTo>
                    <a:pt x="0" y="7048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4362"/>
            <p:cNvSpPr/>
            <p:nvPr/>
          </p:nvSpPr>
          <p:spPr>
            <a:xfrm>
              <a:off x="165227" y="259335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609" y="0"/>
                  </a:moveTo>
                  <a:cubicBezTo>
                    <a:pt x="72390" y="0"/>
                    <a:pt x="93345" y="19938"/>
                    <a:pt x="93345" y="44450"/>
                  </a:cubicBezTo>
                  <a:cubicBezTo>
                    <a:pt x="93345" y="68960"/>
                    <a:pt x="72390" y="88900"/>
                    <a:pt x="46609" y="88900"/>
                  </a:cubicBezTo>
                  <a:cubicBezTo>
                    <a:pt x="20955" y="88900"/>
                    <a:pt x="0" y="68960"/>
                    <a:pt x="0" y="44450"/>
                  </a:cubicBezTo>
                  <a:cubicBezTo>
                    <a:pt x="0" y="19938"/>
                    <a:pt x="20955" y="0"/>
                    <a:pt x="46609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4363"/>
            <p:cNvSpPr/>
            <p:nvPr/>
          </p:nvSpPr>
          <p:spPr>
            <a:xfrm>
              <a:off x="165227" y="259335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609" y="0"/>
                  </a:moveTo>
                  <a:cubicBezTo>
                    <a:pt x="20955" y="0"/>
                    <a:pt x="0" y="19938"/>
                    <a:pt x="0" y="44450"/>
                  </a:cubicBezTo>
                  <a:cubicBezTo>
                    <a:pt x="0" y="68960"/>
                    <a:pt x="20955" y="88900"/>
                    <a:pt x="46609" y="88900"/>
                  </a:cubicBezTo>
                  <a:cubicBezTo>
                    <a:pt x="72390" y="88900"/>
                    <a:pt x="93345" y="68960"/>
                    <a:pt x="93345" y="44450"/>
                  </a:cubicBezTo>
                  <a:cubicBezTo>
                    <a:pt x="93345" y="19938"/>
                    <a:pt x="72390" y="0"/>
                    <a:pt x="4660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4365"/>
            <p:cNvSpPr/>
            <p:nvPr/>
          </p:nvSpPr>
          <p:spPr>
            <a:xfrm>
              <a:off x="1012952" y="249810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736" y="0"/>
                  </a:moveTo>
                  <a:cubicBezTo>
                    <a:pt x="20955" y="0"/>
                    <a:pt x="0" y="19938"/>
                    <a:pt x="0" y="44450"/>
                  </a:cubicBezTo>
                  <a:cubicBezTo>
                    <a:pt x="0" y="68960"/>
                    <a:pt x="20955" y="88900"/>
                    <a:pt x="46736" y="88900"/>
                  </a:cubicBezTo>
                  <a:cubicBezTo>
                    <a:pt x="72390" y="88900"/>
                    <a:pt x="93345" y="68960"/>
                    <a:pt x="93345" y="44450"/>
                  </a:cubicBezTo>
                  <a:cubicBezTo>
                    <a:pt x="93345" y="19938"/>
                    <a:pt x="72390" y="0"/>
                    <a:pt x="4673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4366"/>
            <p:cNvSpPr/>
            <p:nvPr/>
          </p:nvSpPr>
          <p:spPr>
            <a:xfrm>
              <a:off x="1851152" y="240285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609" y="0"/>
                  </a:moveTo>
                  <a:cubicBezTo>
                    <a:pt x="72390" y="0"/>
                    <a:pt x="93345" y="19938"/>
                    <a:pt x="93345" y="44450"/>
                  </a:cubicBezTo>
                  <a:cubicBezTo>
                    <a:pt x="93345" y="68960"/>
                    <a:pt x="72390" y="88900"/>
                    <a:pt x="46609" y="88900"/>
                  </a:cubicBezTo>
                  <a:cubicBezTo>
                    <a:pt x="20955" y="88900"/>
                    <a:pt x="0" y="68960"/>
                    <a:pt x="0" y="44450"/>
                  </a:cubicBezTo>
                  <a:cubicBezTo>
                    <a:pt x="0" y="19938"/>
                    <a:pt x="20955" y="0"/>
                    <a:pt x="4660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4367"/>
            <p:cNvSpPr/>
            <p:nvPr/>
          </p:nvSpPr>
          <p:spPr>
            <a:xfrm>
              <a:off x="1851152" y="240285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609" y="0"/>
                  </a:moveTo>
                  <a:cubicBezTo>
                    <a:pt x="20955" y="0"/>
                    <a:pt x="0" y="19938"/>
                    <a:pt x="0" y="44450"/>
                  </a:cubicBezTo>
                  <a:cubicBezTo>
                    <a:pt x="0" y="68960"/>
                    <a:pt x="20955" y="88900"/>
                    <a:pt x="46609" y="88900"/>
                  </a:cubicBezTo>
                  <a:cubicBezTo>
                    <a:pt x="72390" y="88900"/>
                    <a:pt x="93345" y="68960"/>
                    <a:pt x="93345" y="44450"/>
                  </a:cubicBezTo>
                  <a:cubicBezTo>
                    <a:pt x="93345" y="19938"/>
                    <a:pt x="72390" y="0"/>
                    <a:pt x="4660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4368"/>
            <p:cNvSpPr/>
            <p:nvPr/>
          </p:nvSpPr>
          <p:spPr>
            <a:xfrm>
              <a:off x="1197102" y="326517"/>
              <a:ext cx="596900" cy="76200"/>
            </a:xfrm>
            <a:custGeom>
              <a:avLst/>
              <a:gdLst/>
              <a:ahLst/>
              <a:cxnLst/>
              <a:rect l="0" t="0" r="0" b="0"/>
              <a:pathLst>
                <a:path w="596900" h="76200">
                  <a:moveTo>
                    <a:pt x="520700" y="0"/>
                  </a:moveTo>
                  <a:lnTo>
                    <a:pt x="596900" y="38227"/>
                  </a:lnTo>
                  <a:lnTo>
                    <a:pt x="520700" y="76200"/>
                  </a:lnTo>
                  <a:lnTo>
                    <a:pt x="520700" y="44438"/>
                  </a:lnTo>
                  <a:lnTo>
                    <a:pt x="6350" y="43943"/>
                  </a:lnTo>
                  <a:cubicBezTo>
                    <a:pt x="2794" y="43943"/>
                    <a:pt x="0" y="41149"/>
                    <a:pt x="0" y="37593"/>
                  </a:cubicBezTo>
                  <a:cubicBezTo>
                    <a:pt x="0" y="34037"/>
                    <a:pt x="2794" y="31243"/>
                    <a:pt x="6350" y="31243"/>
                  </a:cubicBezTo>
                  <a:lnTo>
                    <a:pt x="520700" y="31738"/>
                  </a:lnTo>
                  <a:lnTo>
                    <a:pt x="520700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4369"/>
            <p:cNvSpPr/>
            <p:nvPr/>
          </p:nvSpPr>
          <p:spPr>
            <a:xfrm>
              <a:off x="327152" y="326517"/>
              <a:ext cx="596900" cy="76200"/>
            </a:xfrm>
            <a:custGeom>
              <a:avLst/>
              <a:gdLst/>
              <a:ahLst/>
              <a:cxnLst/>
              <a:rect l="0" t="0" r="0" b="0"/>
              <a:pathLst>
                <a:path w="596900" h="76200">
                  <a:moveTo>
                    <a:pt x="76200" y="0"/>
                  </a:moveTo>
                  <a:lnTo>
                    <a:pt x="76200" y="31738"/>
                  </a:lnTo>
                  <a:lnTo>
                    <a:pt x="590550" y="31243"/>
                  </a:lnTo>
                  <a:cubicBezTo>
                    <a:pt x="594106" y="31243"/>
                    <a:pt x="596900" y="34037"/>
                    <a:pt x="596900" y="37593"/>
                  </a:cubicBezTo>
                  <a:cubicBezTo>
                    <a:pt x="596900" y="41149"/>
                    <a:pt x="594106" y="43943"/>
                    <a:pt x="590550" y="43943"/>
                  </a:cubicBezTo>
                  <a:lnTo>
                    <a:pt x="76200" y="44438"/>
                  </a:lnTo>
                  <a:lnTo>
                    <a:pt x="76200" y="76200"/>
                  </a:lnTo>
                  <a:lnTo>
                    <a:pt x="0" y="38227"/>
                  </a:lnTo>
                  <a:lnTo>
                    <a:pt x="76200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4370"/>
            <p:cNvSpPr/>
            <p:nvPr/>
          </p:nvSpPr>
          <p:spPr>
            <a:xfrm>
              <a:off x="377952" y="136144"/>
              <a:ext cx="1397000" cy="76200"/>
            </a:xfrm>
            <a:custGeom>
              <a:avLst/>
              <a:gdLst/>
              <a:ahLst/>
              <a:cxnLst/>
              <a:rect l="0" t="0" r="0" b="0"/>
              <a:pathLst>
                <a:path w="1397000" h="76200">
                  <a:moveTo>
                    <a:pt x="1320800" y="0"/>
                  </a:moveTo>
                  <a:lnTo>
                    <a:pt x="1397000" y="38100"/>
                  </a:lnTo>
                  <a:lnTo>
                    <a:pt x="1320800" y="76200"/>
                  </a:lnTo>
                  <a:lnTo>
                    <a:pt x="1320800" y="44443"/>
                  </a:lnTo>
                  <a:lnTo>
                    <a:pt x="6350" y="43816"/>
                  </a:lnTo>
                  <a:cubicBezTo>
                    <a:pt x="2794" y="43816"/>
                    <a:pt x="0" y="41021"/>
                    <a:pt x="0" y="37466"/>
                  </a:cubicBezTo>
                  <a:cubicBezTo>
                    <a:pt x="0" y="33909"/>
                    <a:pt x="2794" y="31116"/>
                    <a:pt x="6350" y="31116"/>
                  </a:cubicBezTo>
                  <a:lnTo>
                    <a:pt x="1320800" y="31743"/>
                  </a:lnTo>
                  <a:lnTo>
                    <a:pt x="1320800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4371"/>
            <p:cNvSpPr/>
            <p:nvPr/>
          </p:nvSpPr>
          <p:spPr>
            <a:xfrm>
              <a:off x="908177" y="1337945"/>
              <a:ext cx="150114" cy="283464"/>
            </a:xfrm>
            <a:custGeom>
              <a:avLst/>
              <a:gdLst/>
              <a:ahLst/>
              <a:cxnLst/>
              <a:rect l="0" t="0" r="0" b="0"/>
              <a:pathLst>
                <a:path w="150114" h="283464">
                  <a:moveTo>
                    <a:pt x="145796" y="1651"/>
                  </a:moveTo>
                  <a:cubicBezTo>
                    <a:pt x="148844" y="3175"/>
                    <a:pt x="150114" y="6986"/>
                    <a:pt x="148463" y="10161"/>
                  </a:cubicBezTo>
                  <a:lnTo>
                    <a:pt x="40640" y="218700"/>
                  </a:lnTo>
                  <a:lnTo>
                    <a:pt x="68834" y="233299"/>
                  </a:lnTo>
                  <a:lnTo>
                    <a:pt x="0" y="283464"/>
                  </a:lnTo>
                  <a:lnTo>
                    <a:pt x="1143" y="198248"/>
                  </a:lnTo>
                  <a:lnTo>
                    <a:pt x="29346" y="212851"/>
                  </a:lnTo>
                  <a:lnTo>
                    <a:pt x="137287" y="4318"/>
                  </a:lnTo>
                  <a:cubicBezTo>
                    <a:pt x="138811" y="1143"/>
                    <a:pt x="142621" y="0"/>
                    <a:pt x="145796" y="1651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4373"/>
            <p:cNvSpPr/>
            <p:nvPr/>
          </p:nvSpPr>
          <p:spPr>
            <a:xfrm>
              <a:off x="470027" y="1938020"/>
              <a:ext cx="159639" cy="273939"/>
            </a:xfrm>
            <a:custGeom>
              <a:avLst/>
              <a:gdLst/>
              <a:ahLst/>
              <a:cxnLst/>
              <a:rect l="0" t="0" r="0" b="0"/>
              <a:pathLst>
                <a:path w="159639" h="273939">
                  <a:moveTo>
                    <a:pt x="155575" y="1778"/>
                  </a:moveTo>
                  <a:cubicBezTo>
                    <a:pt x="158623" y="3429"/>
                    <a:pt x="159639" y="7366"/>
                    <a:pt x="157861" y="10414"/>
                  </a:cubicBezTo>
                  <a:lnTo>
                    <a:pt x="43286" y="210920"/>
                  </a:lnTo>
                  <a:lnTo>
                    <a:pt x="70866" y="226695"/>
                  </a:lnTo>
                  <a:lnTo>
                    <a:pt x="0" y="273939"/>
                  </a:lnTo>
                  <a:lnTo>
                    <a:pt x="4699" y="188849"/>
                  </a:lnTo>
                  <a:lnTo>
                    <a:pt x="32320" y="204648"/>
                  </a:lnTo>
                  <a:lnTo>
                    <a:pt x="146939" y="4064"/>
                  </a:lnTo>
                  <a:cubicBezTo>
                    <a:pt x="148590" y="1016"/>
                    <a:pt x="152527" y="0"/>
                    <a:pt x="155575" y="1778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4374"/>
            <p:cNvSpPr/>
            <p:nvPr/>
          </p:nvSpPr>
          <p:spPr>
            <a:xfrm>
              <a:off x="1041527" y="1030860"/>
              <a:ext cx="46990" cy="45084"/>
            </a:xfrm>
            <a:custGeom>
              <a:avLst/>
              <a:gdLst/>
              <a:ahLst/>
              <a:cxnLst/>
              <a:rect l="0" t="0" r="0" b="0"/>
              <a:pathLst>
                <a:path w="46990" h="45084">
                  <a:moveTo>
                    <a:pt x="23495" y="0"/>
                  </a:moveTo>
                  <a:cubicBezTo>
                    <a:pt x="36449" y="0"/>
                    <a:pt x="46990" y="10032"/>
                    <a:pt x="46990" y="22478"/>
                  </a:cubicBezTo>
                  <a:cubicBezTo>
                    <a:pt x="46990" y="35051"/>
                    <a:pt x="36449" y="45084"/>
                    <a:pt x="23495" y="45084"/>
                  </a:cubicBezTo>
                  <a:cubicBezTo>
                    <a:pt x="10541" y="45084"/>
                    <a:pt x="0" y="35051"/>
                    <a:pt x="0" y="22478"/>
                  </a:cubicBezTo>
                  <a:cubicBezTo>
                    <a:pt x="0" y="10032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4375"/>
            <p:cNvSpPr/>
            <p:nvPr/>
          </p:nvSpPr>
          <p:spPr>
            <a:xfrm>
              <a:off x="1041527" y="1030860"/>
              <a:ext cx="46990" cy="45084"/>
            </a:xfrm>
            <a:custGeom>
              <a:avLst/>
              <a:gdLst/>
              <a:ahLst/>
              <a:cxnLst/>
              <a:rect l="0" t="0" r="0" b="0"/>
              <a:pathLst>
                <a:path w="46990" h="45084">
                  <a:moveTo>
                    <a:pt x="23495" y="0"/>
                  </a:moveTo>
                  <a:cubicBezTo>
                    <a:pt x="10541" y="0"/>
                    <a:pt x="0" y="10032"/>
                    <a:pt x="0" y="22478"/>
                  </a:cubicBezTo>
                  <a:cubicBezTo>
                    <a:pt x="0" y="35051"/>
                    <a:pt x="10541" y="45084"/>
                    <a:pt x="23495" y="45084"/>
                  </a:cubicBezTo>
                  <a:cubicBezTo>
                    <a:pt x="36449" y="45084"/>
                    <a:pt x="46990" y="35051"/>
                    <a:pt x="46990" y="22478"/>
                  </a:cubicBezTo>
                  <a:cubicBezTo>
                    <a:pt x="46990" y="10032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4376"/>
            <p:cNvSpPr/>
            <p:nvPr/>
          </p:nvSpPr>
          <p:spPr>
            <a:xfrm>
              <a:off x="1470152" y="17166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4377"/>
            <p:cNvSpPr/>
            <p:nvPr/>
          </p:nvSpPr>
          <p:spPr>
            <a:xfrm>
              <a:off x="1470152" y="17166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14378"/>
            <p:cNvSpPr/>
            <p:nvPr/>
          </p:nvSpPr>
          <p:spPr>
            <a:xfrm>
              <a:off x="1041527" y="19452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14379"/>
            <p:cNvSpPr/>
            <p:nvPr/>
          </p:nvSpPr>
          <p:spPr>
            <a:xfrm>
              <a:off x="1041527" y="19452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14380"/>
            <p:cNvSpPr/>
            <p:nvPr/>
          </p:nvSpPr>
          <p:spPr>
            <a:xfrm>
              <a:off x="641477" y="1697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14381"/>
            <p:cNvSpPr/>
            <p:nvPr/>
          </p:nvSpPr>
          <p:spPr>
            <a:xfrm>
              <a:off x="641477" y="1697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14382"/>
            <p:cNvSpPr/>
            <p:nvPr/>
          </p:nvSpPr>
          <p:spPr>
            <a:xfrm>
              <a:off x="1032002" y="2459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14383"/>
            <p:cNvSpPr/>
            <p:nvPr/>
          </p:nvSpPr>
          <p:spPr>
            <a:xfrm>
              <a:off x="1032002" y="2459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14384"/>
            <p:cNvSpPr/>
            <p:nvPr/>
          </p:nvSpPr>
          <p:spPr>
            <a:xfrm>
              <a:off x="1879727" y="24405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14385"/>
            <p:cNvSpPr/>
            <p:nvPr/>
          </p:nvSpPr>
          <p:spPr>
            <a:xfrm>
              <a:off x="1879727" y="24405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14386"/>
            <p:cNvSpPr/>
            <p:nvPr/>
          </p:nvSpPr>
          <p:spPr>
            <a:xfrm>
              <a:off x="193802" y="2459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14387"/>
            <p:cNvSpPr/>
            <p:nvPr/>
          </p:nvSpPr>
          <p:spPr>
            <a:xfrm>
              <a:off x="193802" y="2459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Rectangle 14388"/>
            <p:cNvSpPr/>
            <p:nvPr/>
          </p:nvSpPr>
          <p:spPr>
            <a:xfrm>
              <a:off x="0" y="208788"/>
              <a:ext cx="1225152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A                      B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" name="Rectangle 14389"/>
            <p:cNvSpPr/>
            <p:nvPr/>
          </p:nvSpPr>
          <p:spPr>
            <a:xfrm>
              <a:off x="922020" y="208788"/>
              <a:ext cx="797188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       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" name="Rectangle 14390"/>
            <p:cNvSpPr/>
            <p:nvPr/>
          </p:nvSpPr>
          <p:spPr>
            <a:xfrm>
              <a:off x="1521333" y="208788"/>
              <a:ext cx="9864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8" name="Rectangle 14391"/>
            <p:cNvSpPr/>
            <p:nvPr/>
          </p:nvSpPr>
          <p:spPr>
            <a:xfrm>
              <a:off x="1596009" y="208788"/>
              <a:ext cx="42144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9" name="Rectangle 14394"/>
            <p:cNvSpPr/>
            <p:nvPr/>
          </p:nvSpPr>
          <p:spPr>
            <a:xfrm>
              <a:off x="905256" y="0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0" name="Rectangle 14395"/>
            <p:cNvSpPr/>
            <p:nvPr/>
          </p:nvSpPr>
          <p:spPr>
            <a:xfrm>
              <a:off x="996696" y="58674"/>
              <a:ext cx="134077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CA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1" name="Rectangle 14396"/>
            <p:cNvSpPr/>
            <p:nvPr/>
          </p:nvSpPr>
          <p:spPr>
            <a:xfrm>
              <a:off x="1097280" y="58674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2" name="Rectangle 14397"/>
            <p:cNvSpPr/>
            <p:nvPr/>
          </p:nvSpPr>
          <p:spPr>
            <a:xfrm>
              <a:off x="504444" y="419100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3" name="Rectangle 14398"/>
            <p:cNvSpPr/>
            <p:nvPr/>
          </p:nvSpPr>
          <p:spPr>
            <a:xfrm>
              <a:off x="595884" y="477774"/>
              <a:ext cx="136894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AB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4" name="Rectangle 14399"/>
            <p:cNvSpPr/>
            <p:nvPr/>
          </p:nvSpPr>
          <p:spPr>
            <a:xfrm>
              <a:off x="699516" y="477774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5" name="Rectangle 14400"/>
            <p:cNvSpPr/>
            <p:nvPr/>
          </p:nvSpPr>
          <p:spPr>
            <a:xfrm>
              <a:off x="1333881" y="419100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6" name="Rectangle 14401"/>
            <p:cNvSpPr/>
            <p:nvPr/>
          </p:nvSpPr>
          <p:spPr>
            <a:xfrm>
              <a:off x="1425321" y="477774"/>
              <a:ext cx="137186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DC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7" name="Rectangle 14402"/>
            <p:cNvSpPr/>
            <p:nvPr/>
          </p:nvSpPr>
          <p:spPr>
            <a:xfrm>
              <a:off x="1528953" y="477774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8" name="Rectangle 14403"/>
            <p:cNvSpPr/>
            <p:nvPr/>
          </p:nvSpPr>
          <p:spPr>
            <a:xfrm>
              <a:off x="589788" y="1210056"/>
              <a:ext cx="8913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9" name="Rectangle 14404"/>
            <p:cNvSpPr/>
            <p:nvPr/>
          </p:nvSpPr>
          <p:spPr>
            <a:xfrm>
              <a:off x="656844" y="1268730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0" name="Rectangle 14405"/>
            <p:cNvSpPr/>
            <p:nvPr/>
          </p:nvSpPr>
          <p:spPr>
            <a:xfrm>
              <a:off x="704088" y="1268730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1" name="Rectangle 14406"/>
            <p:cNvSpPr/>
            <p:nvPr/>
          </p:nvSpPr>
          <p:spPr>
            <a:xfrm>
              <a:off x="1371981" y="1228344"/>
              <a:ext cx="89136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2" name="Rectangle 14407"/>
            <p:cNvSpPr/>
            <p:nvPr/>
          </p:nvSpPr>
          <p:spPr>
            <a:xfrm>
              <a:off x="1439037" y="1287018"/>
              <a:ext cx="49728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3" name="Rectangle 14408"/>
            <p:cNvSpPr/>
            <p:nvPr/>
          </p:nvSpPr>
          <p:spPr>
            <a:xfrm>
              <a:off x="1475613" y="1287018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4" name="Rectangle 14410"/>
            <p:cNvSpPr/>
            <p:nvPr/>
          </p:nvSpPr>
          <p:spPr>
            <a:xfrm>
              <a:off x="1466469" y="2591181"/>
              <a:ext cx="8913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5" name="Rectangle 14411"/>
            <p:cNvSpPr/>
            <p:nvPr/>
          </p:nvSpPr>
          <p:spPr>
            <a:xfrm>
              <a:off x="1533525" y="2649855"/>
              <a:ext cx="49728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6" name="Rectangle 14412"/>
            <p:cNvSpPr/>
            <p:nvPr/>
          </p:nvSpPr>
          <p:spPr>
            <a:xfrm>
              <a:off x="1570101" y="2649855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7" name="Rectangle 14414"/>
            <p:cNvSpPr/>
            <p:nvPr/>
          </p:nvSpPr>
          <p:spPr>
            <a:xfrm>
              <a:off x="246888" y="1866900"/>
              <a:ext cx="89136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8" name="Rectangle 14415"/>
            <p:cNvSpPr/>
            <p:nvPr/>
          </p:nvSpPr>
          <p:spPr>
            <a:xfrm>
              <a:off x="313944" y="1925574"/>
              <a:ext cx="49728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9" name="Rectangle 14416"/>
            <p:cNvSpPr/>
            <p:nvPr/>
          </p:nvSpPr>
          <p:spPr>
            <a:xfrm>
              <a:off x="350520" y="1925574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Rectangle 14418"/>
            <p:cNvSpPr/>
            <p:nvPr/>
          </p:nvSpPr>
          <p:spPr>
            <a:xfrm>
              <a:off x="1410081" y="2095881"/>
              <a:ext cx="8913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1" name="Rectangle 14419"/>
            <p:cNvSpPr/>
            <p:nvPr/>
          </p:nvSpPr>
          <p:spPr>
            <a:xfrm>
              <a:off x="1477137" y="2154555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2" name="Rectangle 14420"/>
            <p:cNvSpPr/>
            <p:nvPr/>
          </p:nvSpPr>
          <p:spPr>
            <a:xfrm>
              <a:off x="1524381" y="2154555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3" name="Rectangle 14422"/>
            <p:cNvSpPr/>
            <p:nvPr/>
          </p:nvSpPr>
          <p:spPr>
            <a:xfrm>
              <a:off x="600456" y="2629281"/>
              <a:ext cx="8913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4" name="Rectangle 14423"/>
            <p:cNvSpPr/>
            <p:nvPr/>
          </p:nvSpPr>
          <p:spPr>
            <a:xfrm>
              <a:off x="667512" y="2687955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5" name="Rectangle 14424"/>
            <p:cNvSpPr/>
            <p:nvPr/>
          </p:nvSpPr>
          <p:spPr>
            <a:xfrm>
              <a:off x="714756" y="2687955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6" name="Rectangle 14426"/>
            <p:cNvSpPr/>
            <p:nvPr/>
          </p:nvSpPr>
          <p:spPr>
            <a:xfrm>
              <a:off x="1295781" y="1943481"/>
              <a:ext cx="10498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R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7" name="Rectangle 14427"/>
            <p:cNvSpPr/>
            <p:nvPr/>
          </p:nvSpPr>
          <p:spPr>
            <a:xfrm>
              <a:off x="1375029" y="2002155"/>
              <a:ext cx="174344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8" name="Rectangle 14428"/>
            <p:cNvSpPr/>
            <p:nvPr/>
          </p:nvSpPr>
          <p:spPr>
            <a:xfrm>
              <a:off x="1507617" y="2002155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9" name="Rectangle 14429"/>
            <p:cNvSpPr/>
            <p:nvPr/>
          </p:nvSpPr>
          <p:spPr>
            <a:xfrm>
              <a:off x="752856" y="2162937"/>
              <a:ext cx="10498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R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Rectangle 14430"/>
            <p:cNvSpPr/>
            <p:nvPr/>
          </p:nvSpPr>
          <p:spPr>
            <a:xfrm>
              <a:off x="832104" y="2221611"/>
              <a:ext cx="174344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1" name="Rectangle 14431"/>
            <p:cNvSpPr/>
            <p:nvPr/>
          </p:nvSpPr>
          <p:spPr>
            <a:xfrm>
              <a:off x="964692" y="2221611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2" name="Rectangle 14433"/>
            <p:cNvSpPr/>
            <p:nvPr/>
          </p:nvSpPr>
          <p:spPr>
            <a:xfrm>
              <a:off x="723900" y="1934337"/>
              <a:ext cx="10498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R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Rectangle 14434"/>
            <p:cNvSpPr/>
            <p:nvPr/>
          </p:nvSpPr>
          <p:spPr>
            <a:xfrm>
              <a:off x="803148" y="1993011"/>
              <a:ext cx="174344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4" name="Rectangle 14435"/>
            <p:cNvSpPr/>
            <p:nvPr/>
          </p:nvSpPr>
          <p:spPr>
            <a:xfrm>
              <a:off x="935736" y="1993011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Rectangle 14437"/>
            <p:cNvSpPr/>
            <p:nvPr/>
          </p:nvSpPr>
          <p:spPr>
            <a:xfrm>
              <a:off x="1019556" y="1418844"/>
              <a:ext cx="4978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I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Rectangle 14438"/>
            <p:cNvSpPr/>
            <p:nvPr/>
          </p:nvSpPr>
          <p:spPr>
            <a:xfrm>
              <a:off x="1057656" y="1477518"/>
              <a:ext cx="62190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7" name="Rectangle 14439"/>
            <p:cNvSpPr/>
            <p:nvPr/>
          </p:nvSpPr>
          <p:spPr>
            <a:xfrm>
              <a:off x="1103376" y="1477518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8" name="Rectangle 14440"/>
            <p:cNvSpPr/>
            <p:nvPr/>
          </p:nvSpPr>
          <p:spPr>
            <a:xfrm>
              <a:off x="571500" y="2039493"/>
              <a:ext cx="4978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I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9" name="Rectangle 14441"/>
            <p:cNvSpPr/>
            <p:nvPr/>
          </p:nvSpPr>
          <p:spPr>
            <a:xfrm>
              <a:off x="609600" y="2098167"/>
              <a:ext cx="49728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0" name="Rectangle 14442"/>
            <p:cNvSpPr/>
            <p:nvPr/>
          </p:nvSpPr>
          <p:spPr>
            <a:xfrm>
              <a:off x="646176" y="2098167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1" name="Rectangle 14444"/>
            <p:cNvSpPr/>
            <p:nvPr/>
          </p:nvSpPr>
          <p:spPr>
            <a:xfrm>
              <a:off x="923544" y="1600200"/>
              <a:ext cx="4978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I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2" name="Rectangle 14445"/>
            <p:cNvSpPr/>
            <p:nvPr/>
          </p:nvSpPr>
          <p:spPr>
            <a:xfrm>
              <a:off x="961644" y="1658874"/>
              <a:ext cx="174344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3" name="Rectangle 14446"/>
            <p:cNvSpPr/>
            <p:nvPr/>
          </p:nvSpPr>
          <p:spPr>
            <a:xfrm>
              <a:off x="1092708" y="1658874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114" name="Group 123288"/>
          <p:cNvGrpSpPr/>
          <p:nvPr/>
        </p:nvGrpSpPr>
        <p:grpSpPr>
          <a:xfrm>
            <a:off x="4273222" y="2598433"/>
            <a:ext cx="2770158" cy="1808616"/>
            <a:chOff x="0" y="0"/>
            <a:chExt cx="2770484" cy="1808806"/>
          </a:xfrm>
        </p:grpSpPr>
        <p:sp>
          <p:nvSpPr>
            <p:cNvPr id="115" name="Rectangle 14450"/>
            <p:cNvSpPr/>
            <p:nvPr/>
          </p:nvSpPr>
          <p:spPr>
            <a:xfrm>
              <a:off x="1406652" y="1618869"/>
              <a:ext cx="113005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6" name="Rectangle 14451"/>
            <p:cNvSpPr/>
            <p:nvPr/>
          </p:nvSpPr>
          <p:spPr>
            <a:xfrm>
              <a:off x="1491996" y="1618869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7" name="Shape 14452"/>
            <p:cNvSpPr/>
            <p:nvPr/>
          </p:nvSpPr>
          <p:spPr>
            <a:xfrm>
              <a:off x="426720" y="296418"/>
              <a:ext cx="1629410" cy="977265"/>
            </a:xfrm>
            <a:custGeom>
              <a:avLst/>
              <a:gdLst/>
              <a:ahLst/>
              <a:cxnLst/>
              <a:rect l="0" t="0" r="0" b="0"/>
              <a:pathLst>
                <a:path w="1629410" h="977265">
                  <a:moveTo>
                    <a:pt x="0" y="0"/>
                  </a:moveTo>
                  <a:lnTo>
                    <a:pt x="1629410" y="97726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8" name="Shape 14453"/>
            <p:cNvSpPr/>
            <p:nvPr/>
          </p:nvSpPr>
          <p:spPr>
            <a:xfrm>
              <a:off x="1484122" y="575563"/>
              <a:ext cx="611124" cy="1037337"/>
            </a:xfrm>
            <a:custGeom>
              <a:avLst/>
              <a:gdLst/>
              <a:ahLst/>
              <a:cxnLst/>
              <a:rect l="0" t="0" r="0" b="0"/>
              <a:pathLst>
                <a:path w="611124" h="1037337">
                  <a:moveTo>
                    <a:pt x="597535" y="0"/>
                  </a:moveTo>
                  <a:lnTo>
                    <a:pt x="611124" y="8001"/>
                  </a:lnTo>
                  <a:lnTo>
                    <a:pt x="45248" y="975490"/>
                  </a:lnTo>
                  <a:lnTo>
                    <a:pt x="71247" y="990727"/>
                  </a:lnTo>
                  <a:lnTo>
                    <a:pt x="0" y="1037337"/>
                  </a:lnTo>
                  <a:lnTo>
                    <a:pt x="5588" y="952247"/>
                  </a:lnTo>
                  <a:lnTo>
                    <a:pt x="31550" y="967462"/>
                  </a:lnTo>
                  <a:lnTo>
                    <a:pt x="597535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9" name="Shape 14454"/>
            <p:cNvSpPr/>
            <p:nvPr/>
          </p:nvSpPr>
          <p:spPr>
            <a:xfrm>
              <a:off x="1486916" y="1567561"/>
              <a:ext cx="1196848" cy="76200"/>
            </a:xfrm>
            <a:custGeom>
              <a:avLst/>
              <a:gdLst/>
              <a:ahLst/>
              <a:cxnLst/>
              <a:rect l="0" t="0" r="0" b="0"/>
              <a:pathLst>
                <a:path w="1196848" h="76200">
                  <a:moveTo>
                    <a:pt x="1120902" y="0"/>
                  </a:moveTo>
                  <a:lnTo>
                    <a:pt x="1196848" y="38608"/>
                  </a:lnTo>
                  <a:lnTo>
                    <a:pt x="1120394" y="76200"/>
                  </a:lnTo>
                  <a:lnTo>
                    <a:pt x="1120595" y="46019"/>
                  </a:lnTo>
                  <a:lnTo>
                    <a:pt x="0" y="38862"/>
                  </a:lnTo>
                  <a:lnTo>
                    <a:pt x="0" y="22987"/>
                  </a:lnTo>
                  <a:lnTo>
                    <a:pt x="1120701" y="30145"/>
                  </a:lnTo>
                  <a:lnTo>
                    <a:pt x="112090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0" name="Shape 14455"/>
            <p:cNvSpPr/>
            <p:nvPr/>
          </p:nvSpPr>
          <p:spPr>
            <a:xfrm>
              <a:off x="2075180" y="566547"/>
              <a:ext cx="598678" cy="1044194"/>
            </a:xfrm>
            <a:custGeom>
              <a:avLst/>
              <a:gdLst/>
              <a:ahLst/>
              <a:cxnLst/>
              <a:rect l="0" t="0" r="0" b="0"/>
              <a:pathLst>
                <a:path w="598678" h="1044194">
                  <a:moveTo>
                    <a:pt x="0" y="0"/>
                  </a:moveTo>
                  <a:lnTo>
                    <a:pt x="70866" y="47371"/>
                  </a:lnTo>
                  <a:lnTo>
                    <a:pt x="44665" y="62278"/>
                  </a:lnTo>
                  <a:lnTo>
                    <a:pt x="598678" y="1036320"/>
                  </a:lnTo>
                  <a:lnTo>
                    <a:pt x="584962" y="1044194"/>
                  </a:lnTo>
                  <a:lnTo>
                    <a:pt x="30824" y="70153"/>
                  </a:lnTo>
                  <a:lnTo>
                    <a:pt x="4572" y="8508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1" name="Shape 130350"/>
            <p:cNvSpPr/>
            <p:nvPr/>
          </p:nvSpPr>
          <p:spPr>
            <a:xfrm>
              <a:off x="2081784" y="1220977"/>
              <a:ext cx="15875" cy="86360"/>
            </a:xfrm>
            <a:custGeom>
              <a:avLst/>
              <a:gdLst/>
              <a:ahLst/>
              <a:cxnLst/>
              <a:rect l="0" t="0" r="0" b="0"/>
              <a:pathLst>
                <a:path w="15875" h="86360">
                  <a:moveTo>
                    <a:pt x="0" y="0"/>
                  </a:moveTo>
                  <a:lnTo>
                    <a:pt x="15875" y="0"/>
                  </a:lnTo>
                  <a:lnTo>
                    <a:pt x="15875" y="86360"/>
                  </a:lnTo>
                  <a:lnTo>
                    <a:pt x="0" y="8636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2" name="Shape 130351"/>
            <p:cNvSpPr/>
            <p:nvPr/>
          </p:nvSpPr>
          <p:spPr>
            <a:xfrm>
              <a:off x="2081784" y="1046352"/>
              <a:ext cx="15875" cy="127000"/>
            </a:xfrm>
            <a:custGeom>
              <a:avLst/>
              <a:gdLst/>
              <a:ahLst/>
              <a:cxnLst/>
              <a:rect l="0" t="0" r="0" b="0"/>
              <a:pathLst>
                <a:path w="15875" h="127000">
                  <a:moveTo>
                    <a:pt x="0" y="0"/>
                  </a:moveTo>
                  <a:lnTo>
                    <a:pt x="15875" y="0"/>
                  </a:lnTo>
                  <a:lnTo>
                    <a:pt x="15875" y="127000"/>
                  </a:lnTo>
                  <a:lnTo>
                    <a:pt x="0" y="12700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3" name="Shape 130352"/>
            <p:cNvSpPr/>
            <p:nvPr/>
          </p:nvSpPr>
          <p:spPr>
            <a:xfrm>
              <a:off x="2081784" y="871727"/>
              <a:ext cx="15875" cy="127000"/>
            </a:xfrm>
            <a:custGeom>
              <a:avLst/>
              <a:gdLst/>
              <a:ahLst/>
              <a:cxnLst/>
              <a:rect l="0" t="0" r="0" b="0"/>
              <a:pathLst>
                <a:path w="15875" h="127000">
                  <a:moveTo>
                    <a:pt x="0" y="0"/>
                  </a:moveTo>
                  <a:lnTo>
                    <a:pt x="15875" y="0"/>
                  </a:lnTo>
                  <a:lnTo>
                    <a:pt x="15875" y="127000"/>
                  </a:lnTo>
                  <a:lnTo>
                    <a:pt x="0" y="12700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4" name="Shape 14459"/>
            <p:cNvSpPr/>
            <p:nvPr/>
          </p:nvSpPr>
          <p:spPr>
            <a:xfrm>
              <a:off x="2051685" y="633602"/>
              <a:ext cx="76200" cy="190500"/>
            </a:xfrm>
            <a:custGeom>
              <a:avLst/>
              <a:gdLst/>
              <a:ahLst/>
              <a:cxnLst/>
              <a:rect l="0" t="0" r="0" b="0"/>
              <a:pathLst>
                <a:path w="76200" h="190500">
                  <a:moveTo>
                    <a:pt x="38100" y="0"/>
                  </a:moveTo>
                  <a:lnTo>
                    <a:pt x="76200" y="76200"/>
                  </a:lnTo>
                  <a:lnTo>
                    <a:pt x="45974" y="76200"/>
                  </a:lnTo>
                  <a:lnTo>
                    <a:pt x="45974" y="190500"/>
                  </a:lnTo>
                  <a:lnTo>
                    <a:pt x="30099" y="190500"/>
                  </a:lnTo>
                  <a:lnTo>
                    <a:pt x="30099" y="76200"/>
                  </a:lnTo>
                  <a:lnTo>
                    <a:pt x="0" y="76200"/>
                  </a:lnTo>
                  <a:lnTo>
                    <a:pt x="381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5" name="Shape 14460"/>
            <p:cNvSpPr/>
            <p:nvPr/>
          </p:nvSpPr>
          <p:spPr>
            <a:xfrm>
              <a:off x="1517015" y="1509902"/>
              <a:ext cx="93218" cy="68707"/>
            </a:xfrm>
            <a:custGeom>
              <a:avLst/>
              <a:gdLst/>
              <a:ahLst/>
              <a:cxnLst/>
              <a:rect l="0" t="0" r="0" b="0"/>
              <a:pathLst>
                <a:path w="93218" h="68707">
                  <a:moveTo>
                    <a:pt x="52197" y="0"/>
                  </a:moveTo>
                  <a:lnTo>
                    <a:pt x="65242" y="27143"/>
                  </a:lnTo>
                  <a:lnTo>
                    <a:pt x="86233" y="17018"/>
                  </a:lnTo>
                  <a:lnTo>
                    <a:pt x="93218" y="31369"/>
                  </a:lnTo>
                  <a:lnTo>
                    <a:pt x="72140" y="41497"/>
                  </a:lnTo>
                  <a:lnTo>
                    <a:pt x="85217" y="68707"/>
                  </a:lnTo>
                  <a:lnTo>
                    <a:pt x="0" y="67310"/>
                  </a:lnTo>
                  <a:lnTo>
                    <a:pt x="5219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6" name="Shape 14461"/>
            <p:cNvSpPr/>
            <p:nvPr/>
          </p:nvSpPr>
          <p:spPr>
            <a:xfrm>
              <a:off x="1646301" y="1451356"/>
              <a:ext cx="121285" cy="69342"/>
            </a:xfrm>
            <a:custGeom>
              <a:avLst/>
              <a:gdLst/>
              <a:ahLst/>
              <a:cxnLst/>
              <a:rect l="0" t="0" r="0" b="0"/>
              <a:pathLst>
                <a:path w="121285" h="69342">
                  <a:moveTo>
                    <a:pt x="114427" y="0"/>
                  </a:moveTo>
                  <a:lnTo>
                    <a:pt x="121285" y="14351"/>
                  </a:lnTo>
                  <a:lnTo>
                    <a:pt x="6858" y="69342"/>
                  </a:lnTo>
                  <a:lnTo>
                    <a:pt x="0" y="54991"/>
                  </a:lnTo>
                  <a:lnTo>
                    <a:pt x="11442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7" name="Shape 14462"/>
            <p:cNvSpPr/>
            <p:nvPr/>
          </p:nvSpPr>
          <p:spPr>
            <a:xfrm>
              <a:off x="1803654" y="1375791"/>
              <a:ext cx="121412" cy="69215"/>
            </a:xfrm>
            <a:custGeom>
              <a:avLst/>
              <a:gdLst/>
              <a:ahLst/>
              <a:cxnLst/>
              <a:rect l="0" t="0" r="0" b="0"/>
              <a:pathLst>
                <a:path w="121412" h="69215">
                  <a:moveTo>
                    <a:pt x="114427" y="0"/>
                  </a:moveTo>
                  <a:lnTo>
                    <a:pt x="121412" y="14351"/>
                  </a:lnTo>
                  <a:lnTo>
                    <a:pt x="6858" y="69215"/>
                  </a:lnTo>
                  <a:lnTo>
                    <a:pt x="0" y="54991"/>
                  </a:lnTo>
                  <a:lnTo>
                    <a:pt x="11442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8" name="Shape 14463"/>
            <p:cNvSpPr/>
            <p:nvPr/>
          </p:nvSpPr>
          <p:spPr>
            <a:xfrm>
              <a:off x="1961007" y="1300226"/>
              <a:ext cx="121412" cy="69214"/>
            </a:xfrm>
            <a:custGeom>
              <a:avLst/>
              <a:gdLst/>
              <a:ahLst/>
              <a:cxnLst/>
              <a:rect l="0" t="0" r="0" b="0"/>
              <a:pathLst>
                <a:path w="121412" h="69214">
                  <a:moveTo>
                    <a:pt x="114554" y="0"/>
                  </a:moveTo>
                  <a:lnTo>
                    <a:pt x="121412" y="14224"/>
                  </a:lnTo>
                  <a:lnTo>
                    <a:pt x="6985" y="69214"/>
                  </a:lnTo>
                  <a:lnTo>
                    <a:pt x="0" y="54990"/>
                  </a:lnTo>
                  <a:lnTo>
                    <a:pt x="11455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9" name="Shape 14464"/>
            <p:cNvSpPr/>
            <p:nvPr/>
          </p:nvSpPr>
          <p:spPr>
            <a:xfrm>
              <a:off x="2542540" y="1518031"/>
              <a:ext cx="86995" cy="70612"/>
            </a:xfrm>
            <a:custGeom>
              <a:avLst/>
              <a:gdLst/>
              <a:ahLst/>
              <a:cxnLst/>
              <a:rect l="0" t="0" r="0" b="0"/>
              <a:pathLst>
                <a:path w="86995" h="70612">
                  <a:moveTo>
                    <a:pt x="39243" y="0"/>
                  </a:moveTo>
                  <a:lnTo>
                    <a:pt x="86995" y="70612"/>
                  </a:lnTo>
                  <a:lnTo>
                    <a:pt x="1905" y="66422"/>
                  </a:lnTo>
                  <a:lnTo>
                    <a:pt x="16695" y="40111"/>
                  </a:lnTo>
                  <a:lnTo>
                    <a:pt x="0" y="30734"/>
                  </a:lnTo>
                  <a:lnTo>
                    <a:pt x="7747" y="16891"/>
                  </a:lnTo>
                  <a:lnTo>
                    <a:pt x="24469" y="26283"/>
                  </a:lnTo>
                  <a:lnTo>
                    <a:pt x="39243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0" name="Shape 14465"/>
            <p:cNvSpPr/>
            <p:nvPr/>
          </p:nvSpPr>
          <p:spPr>
            <a:xfrm>
              <a:off x="2390267" y="1449324"/>
              <a:ext cx="118491" cy="76200"/>
            </a:xfrm>
            <a:custGeom>
              <a:avLst/>
              <a:gdLst/>
              <a:ahLst/>
              <a:cxnLst/>
              <a:rect l="0" t="0" r="0" b="0"/>
              <a:pathLst>
                <a:path w="118491" h="76200">
                  <a:moveTo>
                    <a:pt x="7874" y="0"/>
                  </a:moveTo>
                  <a:lnTo>
                    <a:pt x="118491" y="62357"/>
                  </a:lnTo>
                  <a:lnTo>
                    <a:pt x="110744" y="76200"/>
                  </a:lnTo>
                  <a:lnTo>
                    <a:pt x="0" y="13843"/>
                  </a:lnTo>
                  <a:lnTo>
                    <a:pt x="787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1" name="Shape 14466"/>
            <p:cNvSpPr/>
            <p:nvPr/>
          </p:nvSpPr>
          <p:spPr>
            <a:xfrm>
              <a:off x="2238121" y="1363726"/>
              <a:ext cx="118491" cy="76200"/>
            </a:xfrm>
            <a:custGeom>
              <a:avLst/>
              <a:gdLst/>
              <a:ahLst/>
              <a:cxnLst/>
              <a:rect l="0" t="0" r="0" b="0"/>
              <a:pathLst>
                <a:path w="118491" h="76200">
                  <a:moveTo>
                    <a:pt x="7747" y="0"/>
                  </a:moveTo>
                  <a:lnTo>
                    <a:pt x="118491" y="62357"/>
                  </a:lnTo>
                  <a:lnTo>
                    <a:pt x="110617" y="76200"/>
                  </a:lnTo>
                  <a:lnTo>
                    <a:pt x="0" y="13843"/>
                  </a:lnTo>
                  <a:lnTo>
                    <a:pt x="774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2" name="Shape 14467"/>
            <p:cNvSpPr/>
            <p:nvPr/>
          </p:nvSpPr>
          <p:spPr>
            <a:xfrm>
              <a:off x="2085848" y="1278255"/>
              <a:ext cx="118491" cy="76073"/>
            </a:xfrm>
            <a:custGeom>
              <a:avLst/>
              <a:gdLst/>
              <a:ahLst/>
              <a:cxnLst/>
              <a:rect l="0" t="0" r="0" b="0"/>
              <a:pathLst>
                <a:path w="118491" h="76073">
                  <a:moveTo>
                    <a:pt x="7874" y="0"/>
                  </a:moveTo>
                  <a:lnTo>
                    <a:pt x="118491" y="62230"/>
                  </a:lnTo>
                  <a:lnTo>
                    <a:pt x="110744" y="76073"/>
                  </a:lnTo>
                  <a:lnTo>
                    <a:pt x="0" y="13716"/>
                  </a:lnTo>
                  <a:lnTo>
                    <a:pt x="787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3" name="Shape 14468"/>
            <p:cNvSpPr/>
            <p:nvPr/>
          </p:nvSpPr>
          <p:spPr>
            <a:xfrm>
              <a:off x="438150" y="296418"/>
              <a:ext cx="1062101" cy="1297305"/>
            </a:xfrm>
            <a:custGeom>
              <a:avLst/>
              <a:gdLst/>
              <a:ahLst/>
              <a:cxnLst/>
              <a:rect l="0" t="0" r="0" b="0"/>
              <a:pathLst>
                <a:path w="1062101" h="1297305">
                  <a:moveTo>
                    <a:pt x="0" y="0"/>
                  </a:moveTo>
                  <a:lnTo>
                    <a:pt x="77724" y="34925"/>
                  </a:lnTo>
                  <a:lnTo>
                    <a:pt x="54349" y="53977"/>
                  </a:lnTo>
                  <a:lnTo>
                    <a:pt x="1062101" y="1287145"/>
                  </a:lnTo>
                  <a:lnTo>
                    <a:pt x="1049909" y="1297305"/>
                  </a:lnTo>
                  <a:lnTo>
                    <a:pt x="42033" y="64015"/>
                  </a:lnTo>
                  <a:lnTo>
                    <a:pt x="18669" y="8305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4" name="Shape 14469"/>
            <p:cNvSpPr/>
            <p:nvPr/>
          </p:nvSpPr>
          <p:spPr>
            <a:xfrm>
              <a:off x="481965" y="288544"/>
              <a:ext cx="1607820" cy="302641"/>
            </a:xfrm>
            <a:custGeom>
              <a:avLst/>
              <a:gdLst/>
              <a:ahLst/>
              <a:cxnLst/>
              <a:rect l="0" t="0" r="0" b="0"/>
              <a:pathLst>
                <a:path w="1607820" h="302641">
                  <a:moveTo>
                    <a:pt x="2540" y="0"/>
                  </a:moveTo>
                  <a:lnTo>
                    <a:pt x="1533998" y="257363"/>
                  </a:lnTo>
                  <a:lnTo>
                    <a:pt x="1538986" y="227584"/>
                  </a:lnTo>
                  <a:lnTo>
                    <a:pt x="1607820" y="277749"/>
                  </a:lnTo>
                  <a:lnTo>
                    <a:pt x="1526413" y="302641"/>
                  </a:lnTo>
                  <a:lnTo>
                    <a:pt x="1531383" y="272973"/>
                  </a:lnTo>
                  <a:lnTo>
                    <a:pt x="0" y="15748"/>
                  </a:lnTo>
                  <a:lnTo>
                    <a:pt x="254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5" name="Shape 14470"/>
            <p:cNvSpPr/>
            <p:nvPr/>
          </p:nvSpPr>
          <p:spPr>
            <a:xfrm>
              <a:off x="0" y="71628"/>
              <a:ext cx="438150" cy="236220"/>
            </a:xfrm>
            <a:custGeom>
              <a:avLst/>
              <a:gdLst/>
              <a:ahLst/>
              <a:cxnLst/>
              <a:rect l="0" t="0" r="0" b="0"/>
              <a:pathLst>
                <a:path w="438150" h="236220">
                  <a:moveTo>
                    <a:pt x="0" y="0"/>
                  </a:moveTo>
                  <a:lnTo>
                    <a:pt x="438150" y="236220"/>
                  </a:lnTo>
                </a:path>
              </a:pathLst>
            </a:custGeom>
            <a:ln w="15875" cap="flat">
              <a:custDash>
                <a:ds d="800000" sp="300000"/>
              </a:custDash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6" name="Shape 14471"/>
            <p:cNvSpPr/>
            <p:nvPr/>
          </p:nvSpPr>
          <p:spPr>
            <a:xfrm>
              <a:off x="22225" y="71628"/>
              <a:ext cx="2101215" cy="516889"/>
            </a:xfrm>
            <a:custGeom>
              <a:avLst/>
              <a:gdLst/>
              <a:ahLst/>
              <a:cxnLst/>
              <a:rect l="0" t="0" r="0" b="0"/>
              <a:pathLst>
                <a:path w="2101215" h="516889">
                  <a:moveTo>
                    <a:pt x="0" y="0"/>
                  </a:moveTo>
                  <a:lnTo>
                    <a:pt x="2101215" y="516889"/>
                  </a:lnTo>
                </a:path>
              </a:pathLst>
            </a:custGeom>
            <a:ln w="15875" cap="flat">
              <a:custDash>
                <a:ds d="800000" sp="300000"/>
              </a:custDash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7" name="Shape 14472"/>
            <p:cNvSpPr/>
            <p:nvPr/>
          </p:nvSpPr>
          <p:spPr>
            <a:xfrm>
              <a:off x="11430" y="83058"/>
              <a:ext cx="1482725" cy="1527810"/>
            </a:xfrm>
            <a:custGeom>
              <a:avLst/>
              <a:gdLst/>
              <a:ahLst/>
              <a:cxnLst/>
              <a:rect l="0" t="0" r="0" b="0"/>
              <a:pathLst>
                <a:path w="1482725" h="1527810">
                  <a:moveTo>
                    <a:pt x="0" y="0"/>
                  </a:moveTo>
                  <a:lnTo>
                    <a:pt x="1482725" y="1527810"/>
                  </a:lnTo>
                </a:path>
              </a:pathLst>
            </a:custGeom>
            <a:ln w="15875" cap="flat">
              <a:custDash>
                <a:ds d="800000" sp="300000"/>
              </a:custDash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8" name="Shape 14473"/>
            <p:cNvSpPr/>
            <p:nvPr/>
          </p:nvSpPr>
          <p:spPr>
            <a:xfrm>
              <a:off x="1589278" y="874649"/>
              <a:ext cx="283464" cy="135128"/>
            </a:xfrm>
            <a:custGeom>
              <a:avLst/>
              <a:gdLst/>
              <a:ahLst/>
              <a:cxnLst/>
              <a:rect l="0" t="0" r="0" b="0"/>
              <a:pathLst>
                <a:path w="283464" h="135128">
                  <a:moveTo>
                    <a:pt x="0" y="135128"/>
                  </a:moveTo>
                  <a:cubicBezTo>
                    <a:pt x="56261" y="35306"/>
                    <a:pt x="183134" y="0"/>
                    <a:pt x="283464" y="56514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9" name="Shape 14474"/>
            <p:cNvSpPr/>
            <p:nvPr/>
          </p:nvSpPr>
          <p:spPr>
            <a:xfrm>
              <a:off x="0" y="49403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65532" y="0"/>
                    <a:pt x="84455" y="18033"/>
                    <a:pt x="84455" y="40385"/>
                  </a:cubicBezTo>
                  <a:cubicBezTo>
                    <a:pt x="84455" y="62610"/>
                    <a:pt x="65532" y="80645"/>
                    <a:pt x="42164" y="80645"/>
                  </a:cubicBezTo>
                  <a:cubicBezTo>
                    <a:pt x="18923" y="80645"/>
                    <a:pt x="0" y="62610"/>
                    <a:pt x="0" y="40385"/>
                  </a:cubicBezTo>
                  <a:cubicBezTo>
                    <a:pt x="0" y="18033"/>
                    <a:pt x="18923" y="0"/>
                    <a:pt x="42164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0" name="Shape 14475"/>
            <p:cNvSpPr/>
            <p:nvPr/>
          </p:nvSpPr>
          <p:spPr>
            <a:xfrm>
              <a:off x="0" y="49403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18923" y="0"/>
                    <a:pt x="0" y="18033"/>
                    <a:pt x="0" y="40385"/>
                  </a:cubicBezTo>
                  <a:cubicBezTo>
                    <a:pt x="0" y="62610"/>
                    <a:pt x="18923" y="80645"/>
                    <a:pt x="42164" y="80645"/>
                  </a:cubicBezTo>
                  <a:cubicBezTo>
                    <a:pt x="65532" y="80645"/>
                    <a:pt x="84455" y="62610"/>
                    <a:pt x="84455" y="40385"/>
                  </a:cubicBezTo>
                  <a:cubicBezTo>
                    <a:pt x="84455" y="18033"/>
                    <a:pt x="65532" y="0"/>
                    <a:pt x="4216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1" name="Shape 14476"/>
            <p:cNvSpPr/>
            <p:nvPr/>
          </p:nvSpPr>
          <p:spPr>
            <a:xfrm>
              <a:off x="1741805" y="1060323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65532" y="0"/>
                    <a:pt x="84455" y="18034"/>
                    <a:pt x="84455" y="40386"/>
                  </a:cubicBezTo>
                  <a:cubicBezTo>
                    <a:pt x="84455" y="62611"/>
                    <a:pt x="65532" y="80645"/>
                    <a:pt x="42164" y="80645"/>
                  </a:cubicBezTo>
                  <a:cubicBezTo>
                    <a:pt x="18923" y="80645"/>
                    <a:pt x="0" y="62611"/>
                    <a:pt x="0" y="40386"/>
                  </a:cubicBezTo>
                  <a:cubicBezTo>
                    <a:pt x="0" y="18034"/>
                    <a:pt x="18923" y="0"/>
                    <a:pt x="4216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2" name="Shape 14477"/>
            <p:cNvSpPr/>
            <p:nvPr/>
          </p:nvSpPr>
          <p:spPr>
            <a:xfrm>
              <a:off x="1741805" y="1060323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18923" y="0"/>
                    <a:pt x="0" y="18034"/>
                    <a:pt x="0" y="40386"/>
                  </a:cubicBezTo>
                  <a:cubicBezTo>
                    <a:pt x="0" y="62611"/>
                    <a:pt x="18923" y="80645"/>
                    <a:pt x="42164" y="80645"/>
                  </a:cubicBezTo>
                  <a:cubicBezTo>
                    <a:pt x="65532" y="80645"/>
                    <a:pt x="84455" y="62611"/>
                    <a:pt x="84455" y="40386"/>
                  </a:cubicBezTo>
                  <a:cubicBezTo>
                    <a:pt x="84455" y="18034"/>
                    <a:pt x="65532" y="0"/>
                    <a:pt x="4216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3" name="Shape 14478"/>
            <p:cNvSpPr/>
            <p:nvPr/>
          </p:nvSpPr>
          <p:spPr>
            <a:xfrm>
              <a:off x="2044700" y="1240027"/>
              <a:ext cx="85090" cy="81280"/>
            </a:xfrm>
            <a:custGeom>
              <a:avLst/>
              <a:gdLst/>
              <a:ahLst/>
              <a:cxnLst/>
              <a:rect l="0" t="0" r="0" b="0"/>
              <a:pathLst>
                <a:path w="85090" h="81280">
                  <a:moveTo>
                    <a:pt x="42545" y="0"/>
                  </a:moveTo>
                  <a:cubicBezTo>
                    <a:pt x="66040" y="0"/>
                    <a:pt x="85090" y="18161"/>
                    <a:pt x="85090" y="40640"/>
                  </a:cubicBezTo>
                  <a:cubicBezTo>
                    <a:pt x="85090" y="63119"/>
                    <a:pt x="66040" y="81280"/>
                    <a:pt x="42545" y="81280"/>
                  </a:cubicBezTo>
                  <a:cubicBezTo>
                    <a:pt x="19050" y="81280"/>
                    <a:pt x="0" y="63119"/>
                    <a:pt x="0" y="40640"/>
                  </a:cubicBezTo>
                  <a:cubicBezTo>
                    <a:pt x="0" y="18161"/>
                    <a:pt x="19050" y="0"/>
                    <a:pt x="4254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4" name="Shape 14479"/>
            <p:cNvSpPr/>
            <p:nvPr/>
          </p:nvSpPr>
          <p:spPr>
            <a:xfrm>
              <a:off x="2044700" y="1240027"/>
              <a:ext cx="85090" cy="81280"/>
            </a:xfrm>
            <a:custGeom>
              <a:avLst/>
              <a:gdLst/>
              <a:ahLst/>
              <a:cxnLst/>
              <a:rect l="0" t="0" r="0" b="0"/>
              <a:pathLst>
                <a:path w="85090" h="81280">
                  <a:moveTo>
                    <a:pt x="42545" y="0"/>
                  </a:moveTo>
                  <a:cubicBezTo>
                    <a:pt x="19050" y="0"/>
                    <a:pt x="0" y="18161"/>
                    <a:pt x="0" y="40640"/>
                  </a:cubicBezTo>
                  <a:cubicBezTo>
                    <a:pt x="0" y="63119"/>
                    <a:pt x="19050" y="81280"/>
                    <a:pt x="42545" y="81280"/>
                  </a:cubicBezTo>
                  <a:cubicBezTo>
                    <a:pt x="66040" y="81280"/>
                    <a:pt x="85090" y="63119"/>
                    <a:pt x="85090" y="40640"/>
                  </a:cubicBezTo>
                  <a:cubicBezTo>
                    <a:pt x="85090" y="18161"/>
                    <a:pt x="66040" y="0"/>
                    <a:pt x="4254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5" name="Rectangle 14480"/>
            <p:cNvSpPr/>
            <p:nvPr/>
          </p:nvSpPr>
          <p:spPr>
            <a:xfrm>
              <a:off x="1239012" y="112776"/>
              <a:ext cx="121769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6" name="Rectangle 14481"/>
            <p:cNvSpPr/>
            <p:nvPr/>
          </p:nvSpPr>
          <p:spPr>
            <a:xfrm>
              <a:off x="1330452" y="171450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7" name="Rectangle 14482"/>
            <p:cNvSpPr/>
            <p:nvPr/>
          </p:nvSpPr>
          <p:spPr>
            <a:xfrm>
              <a:off x="1377696" y="171450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8" name="Rectangle 14483"/>
            <p:cNvSpPr/>
            <p:nvPr/>
          </p:nvSpPr>
          <p:spPr>
            <a:xfrm>
              <a:off x="1182624" y="999744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9" name="Rectangle 14484"/>
            <p:cNvSpPr/>
            <p:nvPr/>
          </p:nvSpPr>
          <p:spPr>
            <a:xfrm>
              <a:off x="1274064" y="1058418"/>
              <a:ext cx="4972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0" name="Rectangle 14485"/>
            <p:cNvSpPr/>
            <p:nvPr/>
          </p:nvSpPr>
          <p:spPr>
            <a:xfrm>
              <a:off x="1312164" y="1058418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1" name="Rectangle 14487"/>
            <p:cNvSpPr/>
            <p:nvPr/>
          </p:nvSpPr>
          <p:spPr>
            <a:xfrm>
              <a:off x="1159764" y="562356"/>
              <a:ext cx="121769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2" name="Rectangle 14488"/>
            <p:cNvSpPr/>
            <p:nvPr/>
          </p:nvSpPr>
          <p:spPr>
            <a:xfrm>
              <a:off x="1251204" y="621030"/>
              <a:ext cx="174344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3" name="Rectangle 14489"/>
            <p:cNvSpPr/>
            <p:nvPr/>
          </p:nvSpPr>
          <p:spPr>
            <a:xfrm>
              <a:off x="1383792" y="621030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4" name="Rectangle 14491"/>
            <p:cNvSpPr/>
            <p:nvPr/>
          </p:nvSpPr>
          <p:spPr>
            <a:xfrm>
              <a:off x="2226564" y="1213485"/>
              <a:ext cx="121769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5" name="Rectangle 14492"/>
            <p:cNvSpPr/>
            <p:nvPr/>
          </p:nvSpPr>
          <p:spPr>
            <a:xfrm>
              <a:off x="2318385" y="1272159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6" name="Rectangle 14493"/>
            <p:cNvSpPr/>
            <p:nvPr/>
          </p:nvSpPr>
          <p:spPr>
            <a:xfrm>
              <a:off x="2365629" y="1272159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7" name="Rectangle 14495"/>
            <p:cNvSpPr/>
            <p:nvPr/>
          </p:nvSpPr>
          <p:spPr>
            <a:xfrm>
              <a:off x="1868424" y="1403985"/>
              <a:ext cx="121769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8" name="Rectangle 14496"/>
            <p:cNvSpPr/>
            <p:nvPr/>
          </p:nvSpPr>
          <p:spPr>
            <a:xfrm>
              <a:off x="1959864" y="1462659"/>
              <a:ext cx="71242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9" name="Rectangle 14497"/>
            <p:cNvSpPr/>
            <p:nvPr/>
          </p:nvSpPr>
          <p:spPr>
            <a:xfrm>
              <a:off x="2013204" y="1462659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0" name="Rectangle 14499"/>
            <p:cNvSpPr/>
            <p:nvPr/>
          </p:nvSpPr>
          <p:spPr>
            <a:xfrm>
              <a:off x="1845564" y="909827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1" name="Rectangle 14500"/>
            <p:cNvSpPr/>
            <p:nvPr/>
          </p:nvSpPr>
          <p:spPr>
            <a:xfrm>
              <a:off x="1937004" y="968502"/>
              <a:ext cx="65952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В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2" name="Rectangle 14501"/>
            <p:cNvSpPr/>
            <p:nvPr/>
          </p:nvSpPr>
          <p:spPr>
            <a:xfrm>
              <a:off x="1987296" y="968502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3" name="Shape 14503"/>
            <p:cNvSpPr/>
            <p:nvPr/>
          </p:nvSpPr>
          <p:spPr>
            <a:xfrm>
              <a:off x="404495" y="262762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65532" y="0"/>
                    <a:pt x="84455" y="18035"/>
                    <a:pt x="84455" y="40387"/>
                  </a:cubicBezTo>
                  <a:cubicBezTo>
                    <a:pt x="84455" y="62612"/>
                    <a:pt x="65532" y="80645"/>
                    <a:pt x="42164" y="80645"/>
                  </a:cubicBezTo>
                  <a:cubicBezTo>
                    <a:pt x="18923" y="80645"/>
                    <a:pt x="0" y="62612"/>
                    <a:pt x="0" y="40387"/>
                  </a:cubicBezTo>
                  <a:cubicBezTo>
                    <a:pt x="0" y="18035"/>
                    <a:pt x="18923" y="0"/>
                    <a:pt x="4216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4" name="Shape 14504"/>
            <p:cNvSpPr/>
            <p:nvPr/>
          </p:nvSpPr>
          <p:spPr>
            <a:xfrm>
              <a:off x="404495" y="262762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18923" y="0"/>
                    <a:pt x="0" y="18035"/>
                    <a:pt x="0" y="40387"/>
                  </a:cubicBezTo>
                  <a:cubicBezTo>
                    <a:pt x="0" y="62612"/>
                    <a:pt x="18923" y="80645"/>
                    <a:pt x="42164" y="80645"/>
                  </a:cubicBezTo>
                  <a:cubicBezTo>
                    <a:pt x="65532" y="80645"/>
                    <a:pt x="84455" y="62612"/>
                    <a:pt x="84455" y="40387"/>
                  </a:cubicBezTo>
                  <a:cubicBezTo>
                    <a:pt x="84455" y="18035"/>
                    <a:pt x="65532" y="0"/>
                    <a:pt x="4216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5" name="Rectangle 14505"/>
            <p:cNvSpPr/>
            <p:nvPr/>
          </p:nvSpPr>
          <p:spPr>
            <a:xfrm>
              <a:off x="2092452" y="382524"/>
              <a:ext cx="104614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В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6" name="Rectangle 14506"/>
            <p:cNvSpPr/>
            <p:nvPr/>
          </p:nvSpPr>
          <p:spPr>
            <a:xfrm>
              <a:off x="2170176" y="382524"/>
              <a:ext cx="42143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7" name="Rectangle 14507"/>
            <p:cNvSpPr/>
            <p:nvPr/>
          </p:nvSpPr>
          <p:spPr>
            <a:xfrm>
              <a:off x="2653665" y="1606677"/>
              <a:ext cx="9864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8" name="Rectangle 14508"/>
            <p:cNvSpPr/>
            <p:nvPr/>
          </p:nvSpPr>
          <p:spPr>
            <a:xfrm>
              <a:off x="2728341" y="1606677"/>
              <a:ext cx="42143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9" name="Rectangle 14509"/>
            <p:cNvSpPr/>
            <p:nvPr/>
          </p:nvSpPr>
          <p:spPr>
            <a:xfrm>
              <a:off x="1508760" y="1067181"/>
              <a:ext cx="162981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М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0" name="Rectangle 14510"/>
            <p:cNvSpPr/>
            <p:nvPr/>
          </p:nvSpPr>
          <p:spPr>
            <a:xfrm>
              <a:off x="1630680" y="1067181"/>
              <a:ext cx="42143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1" name="Rectangle 14511"/>
            <p:cNvSpPr/>
            <p:nvPr/>
          </p:nvSpPr>
          <p:spPr>
            <a:xfrm>
              <a:off x="450850" y="0"/>
              <a:ext cx="122888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N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72" name="Rectangle 14512"/>
            <p:cNvSpPr/>
            <p:nvPr/>
          </p:nvSpPr>
          <p:spPr>
            <a:xfrm>
              <a:off x="542290" y="0"/>
              <a:ext cx="42143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1075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motorlarning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motorlariga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 </a:t>
            </a:r>
            <a:r>
              <a:rPr lang="en-US" dirty="0" err="1"/>
              <a:t>ishlatilishining</a:t>
            </a:r>
            <a:r>
              <a:rPr lang="en-US" dirty="0"/>
              <a:t> </a:t>
            </a:r>
            <a:r>
              <a:rPr lang="en-US" dirty="0" err="1"/>
              <a:t>osonligi</a:t>
            </a:r>
            <a:r>
              <a:rPr lang="en-US" dirty="0"/>
              <a:t>, </a:t>
            </a:r>
            <a:r>
              <a:rPr lang="en-US" dirty="0" err="1"/>
              <a:t>massa</a:t>
            </a:r>
            <a:r>
              <a:rPr lang="en-US" dirty="0"/>
              <a:t> – </a:t>
            </a:r>
            <a:r>
              <a:rPr lang="en-US" dirty="0" err="1"/>
              <a:t>og‘irlik</a:t>
            </a:r>
            <a:r>
              <a:rPr lang="en-US" dirty="0"/>
              <a:t> </a:t>
            </a:r>
            <a:r>
              <a:rPr lang="en-US" dirty="0" err="1"/>
              <a:t>ko‘rsatkichlari</a:t>
            </a:r>
            <a:r>
              <a:rPr lang="en-US" dirty="0"/>
              <a:t> </a:t>
            </a:r>
            <a:r>
              <a:rPr lang="en-US" dirty="0" err="1"/>
              <a:t>kichikligi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ishonchlilik</a:t>
            </a:r>
            <a:r>
              <a:rPr lang="en-US" dirty="0"/>
              <a:t> </a:t>
            </a:r>
            <a:r>
              <a:rPr lang="en-US" dirty="0" err="1"/>
              <a:t>darajasining</a:t>
            </a:r>
            <a:r>
              <a:rPr lang="en-US" dirty="0"/>
              <a:t> </a:t>
            </a:r>
            <a:r>
              <a:rPr lang="en-US" dirty="0" err="1"/>
              <a:t>yuqoriligi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ajralib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ham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«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– motor»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</a:t>
            </a:r>
            <a:r>
              <a:rPr lang="en-US" dirty="0"/>
              <a:t> </a:t>
            </a:r>
            <a:r>
              <a:rPr lang="en-US" dirty="0" err="1"/>
              <a:t>tizimlarini</a:t>
            </a:r>
            <a:r>
              <a:rPr lang="en-US" dirty="0"/>
              <a:t> </a:t>
            </a:r>
            <a:r>
              <a:rPr lang="en-US" dirty="0" err="1"/>
              <a:t>yaratish</a:t>
            </a:r>
            <a:r>
              <a:rPr lang="en-US" dirty="0"/>
              <a:t> </a:t>
            </a:r>
            <a:r>
              <a:rPr lang="en-US" dirty="0" err="1"/>
              <a:t>maqsadga</a:t>
            </a:r>
            <a:r>
              <a:rPr lang="en-US" dirty="0"/>
              <a:t> </a:t>
            </a:r>
            <a:r>
              <a:rPr lang="en-US" dirty="0" err="1"/>
              <a:t>muvofiqdir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tizimning</a:t>
            </a:r>
            <a:r>
              <a:rPr lang="en-US" dirty="0"/>
              <a:t> </a:t>
            </a:r>
            <a:r>
              <a:rPr lang="en-US" dirty="0" err="1"/>
              <a:t>negizini</a:t>
            </a:r>
            <a:r>
              <a:rPr lang="en-US" dirty="0"/>
              <a:t> </a:t>
            </a:r>
            <a:r>
              <a:rPr lang="en-US" dirty="0" err="1"/>
              <a:t>induktiv</a:t>
            </a:r>
            <a:r>
              <a:rPr lang="en-US" dirty="0"/>
              <a:t> – </a:t>
            </a:r>
            <a:r>
              <a:rPr lang="en-US" dirty="0" err="1"/>
              <a:t>sig‘imli</a:t>
            </a:r>
            <a:r>
              <a:rPr lang="en-US" dirty="0"/>
              <a:t> </a:t>
            </a:r>
            <a:r>
              <a:rPr lang="en-US" dirty="0" err="1"/>
              <a:t>parametrik</a:t>
            </a:r>
            <a:r>
              <a:rPr lang="en-US" dirty="0"/>
              <a:t> </a:t>
            </a:r>
            <a:r>
              <a:rPr lang="en-US" dirty="0" err="1"/>
              <a:t>o‘zgartkich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u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rotorli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motor </a:t>
            </a:r>
            <a:r>
              <a:rPr lang="en-US" dirty="0" err="1"/>
              <a:t>fazasidagi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stabillashga</a:t>
            </a:r>
            <a:r>
              <a:rPr lang="en-US" dirty="0"/>
              <a:t> </a:t>
            </a:r>
            <a:r>
              <a:rPr lang="en-US" dirty="0" err="1"/>
              <a:t>hizmat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Asinxron</a:t>
            </a:r>
            <a:r>
              <a:rPr lang="en-US" dirty="0"/>
              <a:t> motor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aylantirish</a:t>
            </a:r>
            <a:r>
              <a:rPr lang="en-US" dirty="0"/>
              <a:t> </a:t>
            </a:r>
            <a:r>
              <a:rPr lang="en-US" dirty="0" err="1"/>
              <a:t>momenti</a:t>
            </a:r>
            <a:r>
              <a:rPr lang="en-US" dirty="0"/>
              <a:t> stator </a:t>
            </a:r>
            <a:r>
              <a:rPr lang="en-US" dirty="0" err="1"/>
              <a:t>chulg‘ami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maydonining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qiymatida</a:t>
            </a:r>
            <a:r>
              <a:rPr lang="en-US" dirty="0"/>
              <a:t> rotor </a:t>
            </a:r>
            <a:r>
              <a:rPr lang="en-US" dirty="0" err="1"/>
              <a:t>tokining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qiymatiga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proparsional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stabillashgan</a:t>
            </a:r>
            <a:r>
              <a:rPr lang="en-US" dirty="0"/>
              <a:t> rotor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keluvchi</a:t>
            </a:r>
            <a:r>
              <a:rPr lang="en-US" dirty="0"/>
              <a:t> </a:t>
            </a:r>
            <a:r>
              <a:rPr lang="en-US" i="1" dirty="0"/>
              <a:t>M=</a:t>
            </a:r>
            <a:r>
              <a:rPr lang="en-US" i="1" dirty="0" err="1"/>
              <a:t>const</a:t>
            </a:r>
            <a:r>
              <a:rPr lang="en-US" dirty="0"/>
              <a:t> </a:t>
            </a:r>
            <a:r>
              <a:rPr lang="en-US" dirty="0" err="1"/>
              <a:t>tavsiflari</a:t>
            </a:r>
            <a:r>
              <a:rPr lang="en-US" dirty="0"/>
              <a:t> </a:t>
            </a:r>
            <a:r>
              <a:rPr lang="en-US" dirty="0" err="1"/>
              <a:t>to‘plamini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Agar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</a:t>
            </a:r>
            <a:r>
              <a:rPr lang="en-US" dirty="0"/>
              <a:t> </a:t>
            </a:r>
            <a:r>
              <a:rPr lang="en-US" dirty="0" err="1"/>
              <a:t>tizimida</a:t>
            </a:r>
            <a:r>
              <a:rPr lang="en-US" dirty="0"/>
              <a:t> </a:t>
            </a:r>
            <a:r>
              <a:rPr lang="en-US" dirty="0" err="1"/>
              <a:t>tezlik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bog‘lanish</a:t>
            </a:r>
            <a:r>
              <a:rPr lang="en-US" dirty="0"/>
              <a:t> </a:t>
            </a:r>
            <a:r>
              <a:rPr lang="en-US" dirty="0" err="1"/>
              <a:t>qo‘llanilsa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ru-RU" dirty="0"/>
              <a:t> </a:t>
            </a:r>
            <a:r>
              <a:rPr lang="en-US" i="1" dirty="0" err="1"/>
              <a:t>const</a:t>
            </a:r>
            <a:r>
              <a:rPr lang="en-US" i="1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tavsiflar</a:t>
            </a:r>
            <a:r>
              <a:rPr lang="en-US" dirty="0"/>
              <a:t> </a:t>
            </a:r>
            <a:r>
              <a:rPr lang="en-US" dirty="0" err="1"/>
              <a:t>to‘plamini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766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742</Words>
  <Application>Microsoft Office PowerPoint</Application>
  <PresentationFormat>Экран (4:3)</PresentationFormat>
  <Paragraphs>199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Avtonom invertorlar</vt:lpstr>
      <vt:lpstr>Ko‘prik kuch sxemali avtonom invertorning sxemasi </vt:lpstr>
      <vt:lpstr>Презентация PowerPoint</vt:lpstr>
      <vt:lpstr>Презентация PowerPoint</vt:lpstr>
      <vt:lpstr>Uch fazali KAI chiqish kuchlanishini impuls kengligini o‘zgartirib rostlash jarayonidagi tiristorlarning holatlari, liniya (a) va faza kuchlanishlari (b) o‘zgarishlari diagrammalari </vt:lpstr>
      <vt:lpstr>Презентация PowerPoint</vt:lpstr>
      <vt:lpstr>Induktiv – sig‘imli parametrik o‘zgartkichlar </vt:lpstr>
      <vt:lpstr>Uch fazali induktiv – sig‘imli TMning sxemasi (a) va uning kuchlanishlar diagrammasi (b) </vt:lpstr>
      <vt:lpstr>Презентация PowerPoint</vt:lpstr>
      <vt:lpstr>«Tok manbai – asinxron motor» elektr yuritma tizimining funksional sxemasi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Avtonom invertorlar</dc:title>
  <dc:creator>Elektrik</dc:creator>
  <cp:lastModifiedBy>Elektrik</cp:lastModifiedBy>
  <cp:revision>2</cp:revision>
  <dcterms:created xsi:type="dcterms:W3CDTF">2023-07-24T06:20:43Z</dcterms:created>
  <dcterms:modified xsi:type="dcterms:W3CDTF">2023-07-24T06:29:44Z</dcterms:modified>
</cp:coreProperties>
</file>