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75AED-6605-4009-A6E3-CBB25A520E9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7613A-DE4A-47CA-91F6-715681048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3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12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7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77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5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6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9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4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2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0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4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0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2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88185-ECD8-4A21-825F-D0BB4C8CF1CF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210" y="609600"/>
            <a:ext cx="8875457" cy="552226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Vivaldi" panose="03020602050506090804" pitchFamily="66" charset="0"/>
                <a:cs typeface="Times New Roman" panose="02020603050405020304" pitchFamily="18" charset="0"/>
              </a:rPr>
              <a:t>Mavzu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Avtomobillzrni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razval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sxojdeniyasi</a:t>
            </a:r>
            <a:r>
              <a:rPr lang="uz-Cyrl-UZ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0833" y="1956195"/>
            <a:ext cx="9770333" cy="3880773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 hangingPunct="0">
              <a:buNone/>
            </a:pPr>
            <a:r>
              <a:rPr lang="en-US" dirty="0" smtClean="0"/>
              <a:t>1. </a:t>
            </a:r>
            <a:r>
              <a:rPr lang="uz-Cyrl-UZ" dirty="0" smtClean="0"/>
              <a:t>G‘ildiraklarning </a:t>
            </a:r>
            <a:r>
              <a:rPr lang="uz-Cyrl-UZ" dirty="0"/>
              <a:t>razval, sxojdeniyasi, </a:t>
            </a:r>
            <a:endParaRPr lang="en-US" dirty="0" smtClean="0"/>
          </a:p>
          <a:p>
            <a:pPr marL="0" lvl="0" indent="0" fontAlgn="base" hangingPunct="0">
              <a:buNone/>
            </a:pPr>
            <a:r>
              <a:rPr lang="en-US" dirty="0" smtClean="0"/>
              <a:t>2. </a:t>
            </a:r>
            <a:r>
              <a:rPr lang="en-US" dirty="0"/>
              <a:t>S</a:t>
            </a:r>
            <a:r>
              <a:rPr lang="uz-Cyrl-UZ" dirty="0" smtClean="0"/>
              <a:t>hkvorenning </a:t>
            </a:r>
            <a:r>
              <a:rPr lang="uz-Cyrl-UZ" dirty="0"/>
              <a:t>ko‘ndalang  va bo‘ylama te</a:t>
            </a:r>
            <a:r>
              <a:rPr lang="uz-Latn-UZ" dirty="0"/>
              <a:t>kislikda og‘dirib o‘rnatilishi.</a:t>
            </a:r>
            <a:endParaRPr lang="ru-RU" dirty="0"/>
          </a:p>
          <a:p>
            <a:pPr lvl="0" latinLnBrk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3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1138237"/>
          </a:xfrm>
        </p:spPr>
        <p:txBody>
          <a:bodyPr/>
          <a:lstStyle/>
          <a:p>
            <a:pPr eaLnBrk="1" hangingPunct="1"/>
            <a:r>
              <a:rPr lang="uz-Cyrl-UZ" altLang="ru-RU" sz="2800" dirty="0"/>
              <a:t>Нима учун “развал-схождение” қилдириш керак шу шартми?</a:t>
            </a:r>
            <a:endParaRPr lang="ru-RU" altLang="ru-RU" sz="2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84314"/>
            <a:ext cx="8229600" cy="5184775"/>
          </a:xfrm>
        </p:spPr>
        <p:txBody>
          <a:bodyPr>
            <a:normAutofit/>
          </a:bodyPr>
          <a:lstStyle/>
          <a:p>
            <a:pPr eaLnBrk="1" hangingPunct="1"/>
            <a:r>
              <a:rPr lang="uz-Cyrl-UZ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Чунки автомобилни яхши ва равон юриши ана шу факторларга я*ни  “развал-схождение”га жуда ҳам боғлиқ. Замонавий автомобилларда ғилдирак бурчакларининг тўғри ўрнатилишини ишлаб-чиқарувчи автокорхона томонидан қўйилади. Фақатгина уни кейинчалик яна тўғрилашга тўғри келиб қолса уни фақат яхши устагина ўрната олади.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pPr eaLnBrk="1" hangingPunct="1"/>
            <a:r>
              <a:rPr lang="uz-Cyrl-UZ" altLang="ru-RU" sz="2800"/>
              <a:t>“развал-схождение”ни қанчада қилиш керак?</a:t>
            </a:r>
            <a:endParaRPr lang="ru-RU" altLang="ru-RU" sz="28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836614"/>
            <a:ext cx="8229600" cy="5761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z-Cyrl-UZ" altLang="ru-RU" sz="2000"/>
              <a:t>Шуни эсда тутиш кераки </a:t>
            </a:r>
            <a:r>
              <a:rPr lang="uz-Cyrl-UZ" altLang="ru-RU"/>
              <a:t>“развал-схождение” бу марта қилинадиган иш эмас. Бу тез-тез қилинадиган иш. Бу:</a:t>
            </a:r>
          </a:p>
          <a:p>
            <a:pPr eaLnBrk="1" hangingPunct="1">
              <a:buFontTx/>
              <a:buNone/>
            </a:pPr>
            <a:r>
              <a:rPr lang="uz-Cyrl-UZ" altLang="ru-RU"/>
              <a:t>	1) ҳар 30 000 – 40 000 км.дан  кейин қилиниши шарт;</a:t>
            </a:r>
          </a:p>
          <a:p>
            <a:pPr eaLnBrk="1" hangingPunct="1">
              <a:buFontTx/>
              <a:buNone/>
            </a:pPr>
            <a:r>
              <a:rPr lang="uz-Cyrl-UZ" altLang="ru-RU"/>
              <a:t>	2) “ходовой” та*мирланганда қилинади;</a:t>
            </a:r>
          </a:p>
          <a:p>
            <a:pPr eaLnBrk="1" hangingPunct="1">
              <a:buFontTx/>
              <a:buNone/>
            </a:pPr>
            <a:r>
              <a:rPr lang="uz-Cyrl-UZ" altLang="ru-RU"/>
              <a:t>	3) “балон”лар алмаштирилганда;</a:t>
            </a:r>
          </a:p>
          <a:p>
            <a:pPr eaLnBrk="1" hangingPunct="1">
              <a:buFontTx/>
              <a:buNone/>
            </a:pPr>
            <a:r>
              <a:rPr lang="uz-Cyrl-UZ" altLang="ru-RU"/>
              <a:t>	4) агар машинани ўнга ёки чапга “тортганда”;</a:t>
            </a:r>
          </a:p>
          <a:p>
            <a:pPr eaLnBrk="1" hangingPunct="1">
              <a:buFontTx/>
              <a:buNone/>
            </a:pPr>
            <a:r>
              <a:rPr lang="uz-Cyrl-UZ" altLang="ru-RU"/>
              <a:t>	5) тормоз берганда машинанинг ён томонга кайрилиши;</a:t>
            </a:r>
          </a:p>
          <a:p>
            <a:pPr eaLnBrk="1" hangingPunct="1">
              <a:buFontTx/>
              <a:buNone/>
            </a:pPr>
            <a:r>
              <a:rPr lang="uz-Cyrl-UZ" altLang="ru-RU"/>
              <a:t>	6) машина юрганда “балон”лардан чийиллаб овоз чиқиши;</a:t>
            </a:r>
          </a:p>
          <a:p>
            <a:pPr eaLnBrk="1" hangingPunct="1">
              <a:buFontTx/>
              <a:buNone/>
            </a:pPr>
            <a:r>
              <a:rPr lang="uz-Cyrl-UZ" altLang="ru-RU"/>
              <a:t>	7) “балон”лардаги “расм”ларнинг ўчиб кетиши;</a:t>
            </a:r>
          </a:p>
          <a:p>
            <a:pPr eaLnBrk="1" hangingPunct="1">
              <a:buFontTx/>
              <a:buNone/>
            </a:pPr>
            <a:r>
              <a:rPr lang="uz-Cyrl-UZ" altLang="ru-RU"/>
              <a:t>	8) агар рул оғирлашиб қолса ва ҳ.к.ларда шу юқоридагилардан қайси бири рўй берганда зудлик билан устага учрашиш керак.  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2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38" y="370115"/>
            <a:ext cx="11090123" cy="4572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2200" b="1" dirty="0">
                <a:solidFill>
                  <a:schemeClr val="tx1"/>
                </a:solidFill>
              </a:rPr>
              <a:t>G</a:t>
            </a:r>
            <a:r>
              <a:rPr lang="ru-RU" sz="2200" b="1" dirty="0">
                <a:solidFill>
                  <a:schemeClr val="tx1"/>
                </a:solidFill>
              </a:rPr>
              <a:t>‘</a:t>
            </a:r>
            <a:r>
              <a:rPr lang="en-US" sz="2200" b="1" dirty="0" err="1">
                <a:solidFill>
                  <a:schemeClr val="tx1"/>
                </a:solidFill>
              </a:rPr>
              <a:t>ildiraklarning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razval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va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sxojdeniyasi</a:t>
            </a:r>
            <a:r>
              <a:rPr lang="ru-RU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shkvorenning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og</a:t>
            </a:r>
            <a:r>
              <a:rPr lang="ru-RU" sz="2200" b="1" dirty="0">
                <a:solidFill>
                  <a:schemeClr val="tx1"/>
                </a:solidFill>
              </a:rPr>
              <a:t>‘</a:t>
            </a:r>
            <a:r>
              <a:rPr lang="en-US" sz="2200" b="1" dirty="0" err="1">
                <a:solidFill>
                  <a:schemeClr val="tx1"/>
                </a:solidFill>
              </a:rPr>
              <a:t>dirib</a:t>
            </a:r>
            <a:r>
              <a:rPr lang="en-US" sz="2200" b="1" dirty="0">
                <a:solidFill>
                  <a:schemeClr val="tx1"/>
                </a:solidFill>
              </a:rPr>
              <a:t> o</a:t>
            </a:r>
            <a:r>
              <a:rPr lang="ru-RU" sz="2200" b="1" dirty="0">
                <a:solidFill>
                  <a:schemeClr val="tx1"/>
                </a:solidFill>
              </a:rPr>
              <a:t>‘</a:t>
            </a:r>
            <a:r>
              <a:rPr lang="en-US" sz="2200" b="1" dirty="0" err="1">
                <a:solidFill>
                  <a:schemeClr val="tx1"/>
                </a:solidFill>
              </a:rPr>
              <a:t>rnatilishi</a:t>
            </a:r>
            <a:r>
              <a:rPr lang="ru-RU" sz="2200" b="1" dirty="0">
                <a:solidFill>
                  <a:schemeClr val="tx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914401"/>
            <a:ext cx="10709124" cy="55843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Old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osmalarda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vertikal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rnatilgan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ildiraklar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irlikdan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egiladi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ildiraklar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aylanganda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ildirashiga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qarshilik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ketadi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holatdan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qutilish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g’ildirak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o’ngi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burchagiga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og’diriladi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g’ildirakning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og’ish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(17.4-rasm, a).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G’ildirak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og’ish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burchagining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avtomobil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ayniqsa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burilishida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yuklanish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tiklanib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yo’lga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jipslashib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turg’unligini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yaxshilaydi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og’ish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g’idiraklar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burilib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harakatlanishga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majbur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etuvchi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g’ildiraklarni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sirpanib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harakatlanishini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taqozo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shinalar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tezkor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yeyiladi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kamchilikni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yo’qotish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g’ildiraklar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parallel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avtomobil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bo’ylama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o’qiga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joylashtiriladi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(17.4 -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G’ildiraklarning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yaqinlashuv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g’ildiraklar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masofalarning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to’g’inlar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chetidan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g’ildirak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balandligida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o’lchangan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ayirmasiga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ayirma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avtomobillar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2-12 mm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G’ildiraklarning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og’ish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=0-2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Old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g’ildiraklarining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og’ish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yaqinlashuv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burchaklar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sirpanmasdan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to’g’ri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chiziqli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g’ildirashini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ta’minlaydi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Avtomobilning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ekspluatatsiyasi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qismlarining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yeyilishi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burchaklarining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o’zgarishiga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rostlanib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G’ildiraklarning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burchagiga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shkvorenning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ko’ndalang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bo’ylama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tekisliklarda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og’ish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burchaklari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g’ildiraklarning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avtomobilning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boshqariluvchanligini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yaxshilaydi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burchaklar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rostlanmaydi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konstruksiyasi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ta’minlanadi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avtomobillar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4-8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2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58043" y="4922835"/>
            <a:ext cx="8675914" cy="1371601"/>
          </a:xfrm>
        </p:spPr>
        <p:txBody>
          <a:bodyPr>
            <a:normAutofit/>
          </a:bodyPr>
          <a:lstStyle/>
          <a:p>
            <a:r>
              <a:rPr lang="en-US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</a:t>
            </a:r>
            <a:r>
              <a:rPr lang="en-US" alt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boshqariluvchi</a:t>
            </a:r>
            <a:r>
              <a:rPr lang="en-US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g’ildiraklarning</a:t>
            </a:r>
            <a:r>
              <a:rPr lang="en-US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joylashish</a:t>
            </a:r>
            <a:r>
              <a:rPr lang="en-US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burchaklari</a:t>
            </a:r>
            <a:r>
              <a:rPr lang="en-US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g’ildirakning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vertikal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xolatdan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og’ish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burchagi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old </a:t>
            </a:r>
            <a:r>
              <a:rPr lang="en-US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g’ildiraklarning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yaqinlashuv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burchagi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A,B-</a:t>
            </a:r>
            <a:r>
              <a:rPr lang="en-US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g’ildiraklarning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oldingi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ketingi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qismlari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masofa</a:t>
            </a:r>
            <a:endParaRPr lang="ru-RU" altLang="ru-RU" dirty="0" smtClean="0"/>
          </a:p>
        </p:txBody>
      </p:sp>
      <p:pic>
        <p:nvPicPr>
          <p:cNvPr id="10243" name="Рисунок 3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86" y="1981200"/>
            <a:ext cx="827586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1981200" y="609601"/>
            <a:ext cx="8229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chemeClr val="tx2"/>
                </a:solidFill>
                <a:latin typeface="Times New Roman" panose="02020603050405020304" pitchFamily="18" charset="0"/>
              </a:rPr>
              <a:t>G’ildiraklarning razval sxojdeniyasi</a:t>
            </a:r>
            <a:endParaRPr lang="ru-RU" altLang="ru-RU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97666" y="413658"/>
            <a:ext cx="8596668" cy="4463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G’ildiraklarning</a:t>
            </a:r>
            <a:r>
              <a:rPr lang="en-US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razvalini</a:t>
            </a:r>
            <a:r>
              <a:rPr lang="en-US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qotirilish</a:t>
            </a:r>
            <a:r>
              <a:rPr lang="en-US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burchagi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73" y="1065074"/>
            <a:ext cx="7792854" cy="52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04813"/>
            <a:ext cx="7772400" cy="360362"/>
          </a:xfrm>
        </p:spPr>
        <p:txBody>
          <a:bodyPr/>
          <a:lstStyle/>
          <a:p>
            <a:pPr eaLnBrk="1" hangingPunct="1"/>
            <a:r>
              <a:rPr lang="uz-Cyrl-UZ" altLang="ru-RU" sz="2000"/>
              <a:t>Ғилдирак бурчакларини та*мирлаш ускунасида ишлаш этикаси</a:t>
            </a:r>
            <a:r>
              <a:rPr lang="en-US" altLang="ru-RU" sz="2000"/>
              <a:t>.</a:t>
            </a:r>
            <a:endParaRPr lang="ru-RU" altLang="ru-RU" sz="2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7851" y="908050"/>
            <a:ext cx="8569325" cy="5689600"/>
          </a:xfrm>
        </p:spPr>
        <p:txBody>
          <a:bodyPr/>
          <a:lstStyle/>
          <a:p>
            <a:pPr eaLnBrk="1" hangingPunct="1"/>
            <a:r>
              <a:rPr lang="uz-Cyrl-UZ" altLang="ru-RU"/>
              <a:t>Ғилдирак бурчакларини та*мирлаш деганда</a:t>
            </a:r>
            <a:r>
              <a:rPr lang="en-US" altLang="ru-RU"/>
              <a:t>,</a:t>
            </a:r>
            <a:r>
              <a:rPr lang="uz-Cyrl-UZ" altLang="ru-RU"/>
              <a:t> биз</a:t>
            </a:r>
            <a:r>
              <a:rPr lang="en-US" altLang="ru-RU"/>
              <a:t>- </a:t>
            </a:r>
            <a:r>
              <a:rPr lang="uz-Cyrl-UZ" altLang="ru-RU"/>
              <a:t>“развал”</a:t>
            </a:r>
            <a:r>
              <a:rPr lang="en-US" altLang="ru-RU"/>
              <a:t>,</a:t>
            </a:r>
            <a:r>
              <a:rPr lang="uz-Cyrl-UZ" altLang="ru-RU"/>
              <a:t> “схождение”</a:t>
            </a:r>
            <a:r>
              <a:rPr lang="en-US" altLang="ru-RU"/>
              <a:t>,</a:t>
            </a:r>
            <a:r>
              <a:rPr lang="uz-Cyrl-UZ" altLang="ru-RU"/>
              <a:t> “кастар” </a:t>
            </a:r>
            <a:r>
              <a:rPr lang="en-US" altLang="ru-RU"/>
              <a:t>-</a:t>
            </a:r>
            <a:r>
              <a:rPr lang="uz-Cyrl-UZ" altLang="ru-RU"/>
              <a:t>деган тушунчалар билан тўқанашамиз.</a:t>
            </a:r>
            <a:endParaRPr lang="ru-RU" altLang="ru-RU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4" y="1484314"/>
            <a:ext cx="472757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2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/>
              <a:t>Бу </a:t>
            </a:r>
            <a:r>
              <a:rPr lang="uz-Cyrl-UZ" altLang="ru-RU" sz="3200"/>
              <a:t>ғ</a:t>
            </a:r>
            <a:r>
              <a:rPr lang="ru-RU" altLang="ru-RU" sz="3200"/>
              <a:t>илдиракни</a:t>
            </a:r>
            <a:r>
              <a:rPr lang="uz-Cyrl-UZ" altLang="ru-RU" sz="3200"/>
              <a:t> </a:t>
            </a:r>
            <a:r>
              <a:rPr lang="ru-RU" altLang="ru-RU" sz="3200"/>
              <a:t>«развал»</a:t>
            </a:r>
            <a:r>
              <a:rPr lang="uz-Cyrl-UZ" altLang="ru-RU" sz="3200"/>
              <a:t> кўриниши</a:t>
            </a:r>
            <a:endParaRPr lang="ru-RU" altLang="ru-RU" sz="3200"/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7575" y="1125539"/>
            <a:ext cx="2852738" cy="5489575"/>
          </a:xfrm>
          <a:noFill/>
        </p:spPr>
      </p:pic>
    </p:spTree>
    <p:extLst>
      <p:ext uri="{BB962C8B-B14F-4D97-AF65-F5344CB8AC3E}">
        <p14:creationId xmlns:p14="http://schemas.microsoft.com/office/powerpoint/2010/main" val="11705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pPr eaLnBrk="1" hangingPunct="1"/>
            <a:r>
              <a:rPr lang="uz-Cyrl-UZ" altLang="ru-RU" sz="3200"/>
              <a:t>Бу ғилдиракни “схождение” кўриниши</a:t>
            </a:r>
            <a:endParaRPr lang="ru-RU" altLang="ru-RU" sz="3200"/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2076" y="1598614"/>
            <a:ext cx="6926263" cy="4486275"/>
          </a:xfrm>
          <a:noFill/>
        </p:spPr>
      </p:pic>
    </p:spTree>
    <p:extLst>
      <p:ext uri="{BB962C8B-B14F-4D97-AF65-F5344CB8AC3E}">
        <p14:creationId xmlns:p14="http://schemas.microsoft.com/office/powerpoint/2010/main" val="34564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z-Cyrl-UZ" altLang="ru-RU" sz="2800"/>
              <a:t>“Балансировка”</a:t>
            </a:r>
            <a:endParaRPr lang="ru-RU" altLang="ru-RU" sz="28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765176"/>
            <a:ext cx="8713788" cy="5832475"/>
          </a:xfrm>
        </p:spPr>
        <p:txBody>
          <a:bodyPr/>
          <a:lstStyle/>
          <a:p>
            <a:pPr eaLnBrk="1" hangingPunct="1"/>
            <a:r>
              <a:rPr lang="uz-Cyrl-UZ" altLang="ru-RU" sz="2000"/>
              <a:t>“Балансировка”- бу фақат ғилдирак шинасини оғирлигини ва дискни қийшиғлигини тўғрилайди холос.</a:t>
            </a:r>
            <a:endParaRPr lang="ru-RU" altLang="ru-RU" sz="200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700214"/>
            <a:ext cx="67183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5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z-Cyrl-UZ" altLang="ru-RU" sz="2000"/>
              <a:t>Ғилдиракни узунасига (ён томондан қараганда) ўтказилган ўқнинг оғишига кастер (</a:t>
            </a:r>
            <a:r>
              <a:rPr lang="en-US" altLang="ru-RU" sz="2000"/>
              <a:t>caster</a:t>
            </a:r>
            <a:r>
              <a:rPr lang="uz-Cyrl-UZ" altLang="ru-RU" sz="2000"/>
              <a:t>) дейилади.</a:t>
            </a:r>
            <a:endParaRPr lang="ru-RU" altLang="ru-RU" sz="2000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2492376"/>
            <a:ext cx="2578100" cy="2663825"/>
          </a:xfrm>
          <a:noFill/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781301"/>
            <a:ext cx="254793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0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612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Trebuchet MS</vt:lpstr>
      <vt:lpstr>Vivaldi</vt:lpstr>
      <vt:lpstr>Wingdings 3</vt:lpstr>
      <vt:lpstr>Аспект</vt:lpstr>
      <vt:lpstr>Mavzu: Avtomobillzrni razval sxojdeniyasi.</vt:lpstr>
      <vt:lpstr>G‘ildiraklarning razval va sxojdeniyasi, shkvorenning og‘dirib o‘rnatilishi. </vt:lpstr>
      <vt:lpstr>Old boshqariluvchi g’ildiraklarning joylashish burchaklari.  - g’ildirakning vertikal xolatdan og’ish burchagi;  - old g’ildiraklarning yaqinlashuv burchagi;  A,B-g’ildiraklarning oldingi va ketingi qismlari orasidagi masofa</vt:lpstr>
      <vt:lpstr>G’ildiraklarning razvalini qotirilish burchagi</vt:lpstr>
      <vt:lpstr>Ғилдирак бурчакларини та*мирлаш ускунасида ишлаш этикаси.</vt:lpstr>
      <vt:lpstr>Бу ғилдиракни «развал» кўриниши</vt:lpstr>
      <vt:lpstr>Бу ғилдиракни “схождение” кўриниши</vt:lpstr>
      <vt:lpstr>“Балансировка”</vt:lpstr>
      <vt:lpstr>Ғилдиракни узунасига (ён томондан қараганда) ўтказилган ўқнинг оғишига кастер (caster) дейилади.</vt:lpstr>
      <vt:lpstr>Нима учун “развал-схождение” қилдириш керак шу шартми?</vt:lpstr>
      <vt:lpstr>“развал-схождение”ни қанчада қилиш керак?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Transmissiyaning vazifasi tuzilishi va ishlashi</dc:title>
  <dc:creator>Пользователь</dc:creator>
  <cp:lastModifiedBy>User</cp:lastModifiedBy>
  <cp:revision>67</cp:revision>
  <dcterms:created xsi:type="dcterms:W3CDTF">2019-08-16T04:59:11Z</dcterms:created>
  <dcterms:modified xsi:type="dcterms:W3CDTF">2023-07-05T10:26:07Z</dcterms:modified>
</cp:coreProperties>
</file>