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8" y="-8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95462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8EC387-665C-4769-9496-90EEBD5C996A}"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121059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3675733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27710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2907472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3128885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1226633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1903543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3930330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248562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4013774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D8EC387-665C-4769-9496-90EEBD5C996A}"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253989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D8EC387-665C-4769-9496-90EEBD5C996A}" type="datetimeFigureOut">
              <a:rPr lang="ru-RU" smtClean="0"/>
              <a:t>05.07.2023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244906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4026057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3241231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2D8EC387-665C-4769-9496-90EEBD5C996A}" type="datetimeFigureOut">
              <a:rPr lang="ru-RU" smtClean="0"/>
              <a:t>05.07.2023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3821677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8EC387-665C-4769-9496-90EEBD5C996A}"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3A0EF5-FBB6-4AD3-9710-64A33AFCEB74}" type="slidenum">
              <a:rPr lang="ru-RU" smtClean="0"/>
              <a:t>‹#›</a:t>
            </a:fld>
            <a:endParaRPr lang="ru-RU"/>
          </a:p>
        </p:txBody>
      </p:sp>
    </p:spTree>
    <p:extLst>
      <p:ext uri="{BB962C8B-B14F-4D97-AF65-F5344CB8AC3E}">
        <p14:creationId xmlns:p14="http://schemas.microsoft.com/office/powerpoint/2010/main" val="293535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D8EC387-665C-4769-9496-90EEBD5C996A}" type="datetimeFigureOut">
              <a:rPr lang="ru-RU" smtClean="0"/>
              <a:t>05.07.2023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A3A0EF5-FBB6-4AD3-9710-64A33AFCEB74}" type="slidenum">
              <a:rPr lang="ru-RU" smtClean="0"/>
              <a:t>‹#›</a:t>
            </a:fld>
            <a:endParaRPr lang="ru-RU"/>
          </a:p>
        </p:txBody>
      </p:sp>
    </p:spTree>
    <p:extLst>
      <p:ext uri="{BB962C8B-B14F-4D97-AF65-F5344CB8AC3E}">
        <p14:creationId xmlns:p14="http://schemas.microsoft.com/office/powerpoint/2010/main" val="1018100099"/>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310551"/>
            <a:ext cx="9144000" cy="1380226"/>
          </a:xfrm>
        </p:spPr>
        <p:txBody>
          <a:bodyPr>
            <a:normAutofit/>
          </a:bodyPr>
          <a:lstStyle/>
          <a:p>
            <a:r>
              <a:rPr lang="pt-BR" sz="4000" dirty="0">
                <a:solidFill>
                  <a:srgbClr val="00B050"/>
                </a:solidFill>
              </a:rPr>
              <a:t>Avtomatika kuchaytirgichlari</a:t>
            </a:r>
            <a:r>
              <a:rPr lang="ru-RU" sz="4000" dirty="0">
                <a:solidFill>
                  <a:srgbClr val="00B050"/>
                </a:solidFill>
              </a:rPr>
              <a:t/>
            </a:r>
            <a:br>
              <a:rPr lang="ru-RU" sz="4000" dirty="0">
                <a:solidFill>
                  <a:srgbClr val="00B050"/>
                </a:solidFill>
              </a:rPr>
            </a:br>
            <a:endParaRPr lang="ru-RU" sz="4000" dirty="0">
              <a:solidFill>
                <a:srgbClr val="00B050"/>
              </a:solidFill>
            </a:endParaRPr>
          </a:p>
        </p:txBody>
      </p:sp>
      <p:sp>
        <p:nvSpPr>
          <p:cNvPr id="3" name="Подзаголовок 2"/>
          <p:cNvSpPr>
            <a:spLocks noGrp="1"/>
          </p:cNvSpPr>
          <p:nvPr>
            <p:ph type="subTitle" idx="1"/>
          </p:nvPr>
        </p:nvSpPr>
        <p:spPr>
          <a:xfrm>
            <a:off x="1524000" y="1846053"/>
            <a:ext cx="9144000" cy="3411747"/>
          </a:xfrm>
        </p:spPr>
        <p:txBody>
          <a:bodyPr>
            <a:normAutofit/>
          </a:bodyPr>
          <a:lstStyle/>
          <a:p>
            <a:pPr algn="l"/>
            <a:r>
              <a:rPr lang="pt-BR" b="1" dirty="0"/>
              <a:t> </a:t>
            </a:r>
            <a:endParaRPr lang="ru-RU" dirty="0"/>
          </a:p>
          <a:p>
            <a:pPr algn="l"/>
            <a:r>
              <a:rPr lang="pt-BR" b="1" i="1" dirty="0" smtClean="0"/>
              <a:t>                                                                 Reja:</a:t>
            </a:r>
            <a:r>
              <a:rPr lang="pt-BR" b="1" dirty="0"/>
              <a:t>  </a:t>
            </a:r>
            <a:endParaRPr lang="ru-RU" dirty="0"/>
          </a:p>
          <a:p>
            <a:pPr lvl="0" algn="l"/>
            <a:r>
              <a:rPr lang="pt-BR" i="1" dirty="0" smtClean="0"/>
              <a:t>1.Avtomatika </a:t>
            </a:r>
            <a:r>
              <a:rPr lang="pt-BR" i="1" dirty="0"/>
              <a:t>kuchaytirgichlari xaqida umumiy  ma’lumotlar va ularga qo’yiladigan asosiy talablar</a:t>
            </a:r>
            <a:endParaRPr lang="ru-RU" dirty="0"/>
          </a:p>
          <a:p>
            <a:pPr lvl="0" algn="l"/>
            <a:r>
              <a:rPr lang="en-US" b="1" i="1" dirty="0" smtClean="0"/>
              <a:t>2.</a:t>
            </a:r>
            <a:r>
              <a:rPr lang="uz-Cyrl-UZ" b="1" i="1" dirty="0" smtClean="0"/>
              <a:t>Kuchaytirgichning </a:t>
            </a:r>
            <a:r>
              <a:rPr lang="uz-Cyrl-UZ" b="1" i="1" dirty="0"/>
              <a:t>foydali ish koeffitsiyenti</a:t>
            </a:r>
            <a:endParaRPr lang="ru-RU" b="1" dirty="0"/>
          </a:p>
          <a:p>
            <a:pPr algn="l"/>
            <a:endParaRPr lang="ru-RU" dirty="0"/>
          </a:p>
        </p:txBody>
      </p:sp>
    </p:spTree>
    <p:extLst>
      <p:ext uri="{BB962C8B-B14F-4D97-AF65-F5344CB8AC3E}">
        <p14:creationId xmlns:p14="http://schemas.microsoft.com/office/powerpoint/2010/main" val="3221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pt-BR" dirty="0"/>
              <a:t>Avtomatika tizimlarining datchiklari beradigan signallar quvvati odatda rostlovchi organni boshqarish uchun yetarli bo’lmaydi. Datchiklarning chiqish quvvati ko’pchilik hollarda vattning mingdan bir ulushlarini tashkil etadi, vaxolanki, rostlovchi organ uchun zarur bo’lgan quvvat o’nlab va yuzlab kilovattni tashkil etishi mumkin. Rostlovchi organni boshqarish uchun yetarli quvvatga ega bo’lish va quvvatli datchiklar ishlatmaslik uchun avtomatika tizimlarida kuchaytirgichlardan foydalaniladi.</a:t>
            </a:r>
            <a:endParaRPr lang="ru-RU" dirty="0"/>
          </a:p>
          <a:p>
            <a:endParaRPr lang="ru-RU" dirty="0"/>
          </a:p>
        </p:txBody>
      </p:sp>
    </p:spTree>
    <p:extLst>
      <p:ext uri="{BB962C8B-B14F-4D97-AF65-F5344CB8AC3E}">
        <p14:creationId xmlns:p14="http://schemas.microsoft.com/office/powerpoint/2010/main" val="26564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838200" y="552450"/>
            <a:ext cx="10515600" cy="5624513"/>
          </a:xfrm>
        </p:spPr>
        <p:txBody>
          <a:bodyPr>
            <a:normAutofit/>
          </a:bodyPr>
          <a:lstStyle/>
          <a:p>
            <a:r>
              <a:rPr lang="pt-BR" dirty="0"/>
              <a:t>Kuchaytirgichlar chiqish quvvatining qiymatiga; kuchaytirgichga keltiriladigan yordamchi energiyaning turiga kuchaytirish koeffitsiyentiga; ishlash prinsipiga; chiqish va kirish miqdorlari o’rtasidagi bog’lanishni ko’rsatuvchi xarakteristikaning shakliga ko’ra bir-biridan farq qiladi. Avtomatika tizimlarida ishlatiladigan xozirgi kuchaytirgichlarning chiqish quvvati vattning bir necha ulushidan o’nlab va undan ortiq kilovattgacha boradi.</a:t>
            </a:r>
            <a:endParaRPr lang="ru-RU" dirty="0"/>
          </a:p>
          <a:p>
            <a:r>
              <a:rPr lang="pt-BR" b="1" dirty="0"/>
              <a:t>Avtomatika tizimlarining kuchaytirgichlariga quyidagi talablar qo’yiladi.</a:t>
            </a:r>
            <a:endParaRPr lang="ru-RU" dirty="0"/>
          </a:p>
          <a:p>
            <a:r>
              <a:rPr lang="pt-BR" dirty="0"/>
              <a:t>1. Chiqish quvvati rostlovchi organni boshqarish uchun yetarli bo’lishi.                                          </a:t>
            </a:r>
            <a:endParaRPr lang="ru-RU" dirty="0"/>
          </a:p>
          <a:p>
            <a:r>
              <a:rPr lang="pt-BR" dirty="0"/>
              <a:t>2. </a:t>
            </a:r>
            <a:r>
              <a:rPr lang="ru-RU" dirty="0"/>
              <a:t>Х</a:t>
            </a:r>
            <a:r>
              <a:rPr lang="pt-BR" dirty="0"/>
              <a:t>arakteristikasi mumkin qadar to’g’ri chiziqqa yaqin kelishi.</a:t>
            </a:r>
            <a:endParaRPr lang="ru-RU" dirty="0"/>
          </a:p>
          <a:p>
            <a:r>
              <a:rPr lang="pt-BR" dirty="0"/>
              <a:t>3. Nosezgirligi yo’l qo’yiladigandan ortiq bo’lmasligi.</a:t>
            </a:r>
            <a:endParaRPr lang="ru-RU" dirty="0"/>
          </a:p>
          <a:p>
            <a:r>
              <a:rPr lang="pt-BR" dirty="0"/>
              <a:t>4. Signalni uzatishda kechikish xarakati minimal bo’lishi va yo’l qo’yiladigan chegaradan chiqmasligi.</a:t>
            </a:r>
            <a:endParaRPr lang="ru-RU" dirty="0"/>
          </a:p>
          <a:p>
            <a:endParaRPr lang="ru-RU" dirty="0"/>
          </a:p>
        </p:txBody>
      </p:sp>
    </p:spTree>
    <p:extLst>
      <p:ext uri="{BB962C8B-B14F-4D97-AF65-F5344CB8AC3E}">
        <p14:creationId xmlns:p14="http://schemas.microsoft.com/office/powerpoint/2010/main" val="2299872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lum bright="-6000"/>
            <a:grayscl/>
            <a:extLst>
              <a:ext uri="{28A0092B-C50C-407E-A947-70E740481C1C}">
                <a14:useLocalDpi xmlns:a14="http://schemas.microsoft.com/office/drawing/2010/main" val="0"/>
              </a:ext>
            </a:extLst>
          </a:blip>
          <a:srcRect/>
          <a:stretch>
            <a:fillRect/>
          </a:stretch>
        </p:blipFill>
        <p:spPr bwMode="auto">
          <a:xfrm>
            <a:off x="586193" y="611923"/>
            <a:ext cx="4839822" cy="4684695"/>
          </a:xfrm>
          <a:prstGeom prst="rect">
            <a:avLst/>
          </a:prstGeom>
          <a:ln w="228600" cap="sq" cmpd="thickThin">
            <a:solidFill>
              <a:srgbClr val="000000"/>
            </a:solidFill>
            <a:prstDash val="solid"/>
            <a:miter lim="800000"/>
          </a:ln>
          <a:effectLst>
            <a:innerShdw blurRad="76200">
              <a:srgbClr val="000000"/>
            </a:innerShdw>
          </a:effectLst>
        </p:spPr>
      </p:pic>
      <p:pic>
        <p:nvPicPr>
          <p:cNvPr id="5" name="Рисунок 4"/>
          <p:cNvPicPr/>
          <p:nvPr/>
        </p:nvPicPr>
        <p:blipFill>
          <a:blip r:embed="rId3">
            <a:lum bright="-6000"/>
            <a:grayscl/>
            <a:extLst>
              <a:ext uri="{28A0092B-C50C-407E-A947-70E740481C1C}">
                <a14:useLocalDpi xmlns:a14="http://schemas.microsoft.com/office/drawing/2010/main" val="0"/>
              </a:ext>
            </a:extLst>
          </a:blip>
          <a:srcRect/>
          <a:stretch>
            <a:fillRect/>
          </a:stretch>
        </p:blipFill>
        <p:spPr bwMode="auto">
          <a:xfrm>
            <a:off x="5926347" y="611923"/>
            <a:ext cx="5443268" cy="4684695"/>
          </a:xfrm>
          <a:prstGeom prst="rect">
            <a:avLst/>
          </a:prstGeom>
          <a:ln w="228600" cap="sq" cmpd="thickThin">
            <a:solidFill>
              <a:srgbClr val="000000"/>
            </a:solidFill>
            <a:prstDash val="solid"/>
            <a:miter lim="800000"/>
          </a:ln>
          <a:effectLst>
            <a:innerShdw blurRad="76200">
              <a:srgbClr val="000000"/>
            </a:innerShdw>
          </a:effectLst>
        </p:spPr>
      </p:pic>
      <p:sp>
        <p:nvSpPr>
          <p:cNvPr id="6" name="Прямоугольник 5"/>
          <p:cNvSpPr/>
          <p:nvPr/>
        </p:nvSpPr>
        <p:spPr>
          <a:xfrm>
            <a:off x="2598959" y="5444070"/>
            <a:ext cx="5654112" cy="369332"/>
          </a:xfrm>
          <a:prstGeom prst="rect">
            <a:avLst/>
          </a:prstGeom>
        </p:spPr>
        <p:txBody>
          <a:bodyPr wrap="none">
            <a:spAutoFit/>
          </a:bodyPr>
          <a:lstStyle/>
          <a:p>
            <a:r>
              <a:rPr lang="pt-BR" dirty="0" smtClean="0">
                <a:effectLst/>
                <a:latin typeface="Times New Roman" panose="02020603050405020304" pitchFamily="18" charset="0"/>
                <a:ea typeface="Times New Roman" panose="02020603050405020304" pitchFamily="18" charset="0"/>
              </a:rPr>
              <a:t>Umumiy emmiterli (UE) kuchaytirish kaskadining sxemasi</a:t>
            </a:r>
            <a:endParaRPr lang="ru-RU" dirty="0"/>
          </a:p>
        </p:txBody>
      </p:sp>
    </p:spTree>
    <p:extLst>
      <p:ext uri="{BB962C8B-B14F-4D97-AF65-F5344CB8AC3E}">
        <p14:creationId xmlns:p14="http://schemas.microsoft.com/office/powerpoint/2010/main" val="1702900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2475"/>
            <a:ext cx="10515600" cy="5564488"/>
          </a:xfrm>
        </p:spPr>
        <p:txBody>
          <a:bodyPr/>
          <a:lstStyle/>
          <a:p>
            <a:r>
              <a:rPr lang="uz-Cyrl-UZ" b="1" i="1" dirty="0"/>
              <a:t>Kuchaytirgichning foydali ish koeffitsiyenti</a:t>
            </a:r>
            <a:endParaRPr lang="ru-RU" b="1" dirty="0"/>
          </a:p>
          <a:p>
            <a:r>
              <a:rPr lang="en-US" dirty="0" smtClean="0">
                <a:sym typeface="Symbol" panose="05050102010706020507" pitchFamily="18" charset="2"/>
              </a:rPr>
              <a:t>                                               </a:t>
            </a:r>
            <a:r>
              <a:rPr lang="ru-RU" dirty="0" smtClean="0">
                <a:sym typeface="Symbol" panose="05050102010706020507" pitchFamily="18" charset="2"/>
              </a:rPr>
              <a:t></a:t>
            </a:r>
            <a:r>
              <a:rPr lang="uz-Cyrl-UZ" dirty="0"/>
              <a:t>=R</a:t>
            </a:r>
            <a:r>
              <a:rPr lang="uz-Cyrl-UZ" baseline="-25000" dirty="0"/>
              <a:t>chik</a:t>
            </a:r>
            <a:r>
              <a:rPr lang="uz-Cyrl-UZ" dirty="0"/>
              <a:t>/R</a:t>
            </a:r>
            <a:r>
              <a:rPr lang="uz-Cyrl-UZ" baseline="-25000" dirty="0"/>
              <a:t>um </a:t>
            </a:r>
            <a:r>
              <a:rPr lang="uz-Cyrl-UZ" dirty="0"/>
              <a:t>,	(6.8)</a:t>
            </a:r>
            <a:endParaRPr lang="ru-RU" dirty="0"/>
          </a:p>
          <a:p>
            <a:r>
              <a:rPr lang="uz-Cyrl-UZ" dirty="0"/>
              <a:t>bu yerda R</a:t>
            </a:r>
            <a:r>
              <a:rPr lang="uz-Cyrl-UZ" baseline="-25000" dirty="0"/>
              <a:t>um</a:t>
            </a:r>
            <a:r>
              <a:rPr lang="uz-Cyrl-UZ" dirty="0"/>
              <a:t> – kuchaytirgichning hamma manbalardan iste’mol qiladigan quvvati. Kuchaytirgichning dinamik diapazoni kirish kuchlanishining eng kichik va eng katta qiymatlarining nisbatiga teng bo’lib, dB da o’lchanadi:</a:t>
            </a:r>
            <a:endParaRPr lang="ru-RU" dirty="0"/>
          </a:p>
          <a:p>
            <a:r>
              <a:rPr lang="de-DE" dirty="0" smtClean="0"/>
              <a:t>                                       D=20 </a:t>
            </a:r>
            <a:r>
              <a:rPr lang="de-DE" dirty="0" err="1"/>
              <a:t>lg</a:t>
            </a:r>
            <a:r>
              <a:rPr lang="de-DE" dirty="0"/>
              <a:t> </a:t>
            </a:r>
            <a:r>
              <a:rPr lang="de-DE" dirty="0" err="1"/>
              <a:t>U</a:t>
            </a:r>
            <a:r>
              <a:rPr lang="de-DE" baseline="-25000" dirty="0" err="1"/>
              <a:t>kir</a:t>
            </a:r>
            <a:r>
              <a:rPr lang="de-DE" baseline="-25000" dirty="0"/>
              <a:t> </a:t>
            </a:r>
            <a:r>
              <a:rPr lang="de-DE" baseline="-25000" dirty="0" err="1"/>
              <a:t>max</a:t>
            </a:r>
            <a:r>
              <a:rPr lang="de-DE" dirty="0"/>
              <a:t>/</a:t>
            </a:r>
            <a:r>
              <a:rPr lang="de-DE" dirty="0" err="1"/>
              <a:t>U</a:t>
            </a:r>
            <a:r>
              <a:rPr lang="de-DE" baseline="-25000" dirty="0" err="1"/>
              <a:t>kir</a:t>
            </a:r>
            <a:r>
              <a:rPr lang="de-DE" baseline="-25000" dirty="0"/>
              <a:t> min</a:t>
            </a:r>
            <a:r>
              <a:rPr lang="uz-Cyrl-UZ" dirty="0"/>
              <a:t>	(</a:t>
            </a:r>
            <a:r>
              <a:rPr lang="de-DE" dirty="0"/>
              <a:t>6</a:t>
            </a:r>
            <a:r>
              <a:rPr lang="uz-Cyrl-UZ" dirty="0"/>
              <a:t>.</a:t>
            </a:r>
            <a:r>
              <a:rPr lang="de-DE" dirty="0"/>
              <a:t>9</a:t>
            </a:r>
            <a:r>
              <a:rPr lang="uz-Cyrl-UZ" dirty="0"/>
              <a:t>)</a:t>
            </a:r>
            <a:endParaRPr lang="ru-RU" dirty="0"/>
          </a:p>
          <a:p>
            <a:r>
              <a:rPr lang="uz-Cyrl-UZ" dirty="0"/>
              <a:t>Chastotaviy buzilishlar koeffitsiyenti M(f) o’rta chastotalardagi kuchlanish bo’yicha kuchaytirish koeffitsiyenti K</a:t>
            </a:r>
            <a:r>
              <a:rPr lang="uz-Cyrl-UZ" baseline="-25000" dirty="0"/>
              <a:t>i0</a:t>
            </a:r>
            <a:r>
              <a:rPr lang="uz-Cyrl-UZ" dirty="0"/>
              <a:t> ning ixtiyoriy chastotadagi kuchlanish bo’yicha kuchaytirish koeffitsiyentiga nisbatidir:</a:t>
            </a:r>
            <a:endParaRPr lang="ru-RU" dirty="0"/>
          </a:p>
          <a:p>
            <a:r>
              <a:rPr lang="en-US" dirty="0" smtClean="0"/>
              <a:t>                                      </a:t>
            </a:r>
            <a:r>
              <a:rPr lang="uz-Cyrl-UZ" dirty="0" smtClean="0"/>
              <a:t>M(f</a:t>
            </a:r>
            <a:r>
              <a:rPr lang="uz-Cyrl-UZ" dirty="0"/>
              <a:t>)=K</a:t>
            </a:r>
            <a:r>
              <a:rPr lang="uz-Cyrl-UZ" baseline="-25000" dirty="0"/>
              <a:t>i0</a:t>
            </a:r>
            <a:r>
              <a:rPr lang="uz-Cyrl-UZ" dirty="0"/>
              <a:t>/K</a:t>
            </a:r>
            <a:r>
              <a:rPr lang="uz-Cyrl-UZ" baseline="-25000" dirty="0"/>
              <a:t>uf</a:t>
            </a:r>
            <a:r>
              <a:rPr lang="uz-Cyrl-UZ" dirty="0"/>
              <a:t>	(6.10)</a:t>
            </a:r>
            <a:endParaRPr lang="ru-RU" dirty="0"/>
          </a:p>
          <a:p>
            <a:endParaRPr lang="ru-RU" dirty="0"/>
          </a:p>
        </p:txBody>
      </p:sp>
    </p:spTree>
    <p:extLst>
      <p:ext uri="{BB962C8B-B14F-4D97-AF65-F5344CB8AC3E}">
        <p14:creationId xmlns:p14="http://schemas.microsoft.com/office/powerpoint/2010/main" val="300596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lum bright="-6000"/>
            <a:grayscl/>
            <a:extLst>
              <a:ext uri="{28A0092B-C50C-407E-A947-70E740481C1C}">
                <a14:useLocalDpi xmlns:a14="http://schemas.microsoft.com/office/drawing/2010/main" val="0"/>
              </a:ext>
            </a:extLst>
          </a:blip>
          <a:srcRect/>
          <a:stretch>
            <a:fillRect/>
          </a:stretch>
        </p:blipFill>
        <p:spPr bwMode="auto">
          <a:xfrm>
            <a:off x="864310" y="750497"/>
            <a:ext cx="3700272" cy="3631721"/>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p:cNvPicPr/>
          <p:nvPr/>
        </p:nvPicPr>
        <p:blipFill>
          <a:blip r:embed="rId3">
            <a:grayscl/>
            <a:extLst>
              <a:ext uri="{28A0092B-C50C-407E-A947-70E740481C1C}">
                <a14:useLocalDpi xmlns:a14="http://schemas.microsoft.com/office/drawing/2010/main" val="0"/>
              </a:ext>
            </a:extLst>
          </a:blip>
          <a:srcRect/>
          <a:stretch>
            <a:fillRect/>
          </a:stretch>
        </p:blipFill>
        <p:spPr bwMode="auto">
          <a:xfrm>
            <a:off x="8756564" y="750498"/>
            <a:ext cx="2949480" cy="3631721"/>
          </a:xfrm>
          <a:prstGeom prst="rect">
            <a:avLst/>
          </a:prstGeom>
          <a:ln w="88900" cap="sq" cmpd="thickThin">
            <a:solidFill>
              <a:srgbClr val="000000"/>
            </a:solidFill>
            <a:prstDash val="solid"/>
            <a:miter lim="800000"/>
          </a:ln>
          <a:effectLst>
            <a:innerShdw blurRad="76200">
              <a:srgbClr val="000000"/>
            </a:innerShdw>
          </a:effectLst>
        </p:spPr>
      </p:pic>
      <p:pic>
        <p:nvPicPr>
          <p:cNvPr id="6" name="Рисунок 5"/>
          <p:cNvPicPr/>
          <p:nvPr/>
        </p:nvPicPr>
        <p:blipFill>
          <a:blip r:embed="rId4">
            <a:grayscl/>
            <a:extLst>
              <a:ext uri="{28A0092B-C50C-407E-A947-70E740481C1C}">
                <a14:useLocalDpi xmlns:a14="http://schemas.microsoft.com/office/drawing/2010/main" val="0"/>
              </a:ext>
            </a:extLst>
          </a:blip>
          <a:srcRect/>
          <a:stretch>
            <a:fillRect/>
          </a:stretch>
        </p:blipFill>
        <p:spPr bwMode="auto">
          <a:xfrm>
            <a:off x="4720951" y="750497"/>
            <a:ext cx="3894006" cy="3631721"/>
          </a:xfrm>
          <a:prstGeom prst="rect">
            <a:avLst/>
          </a:prstGeom>
          <a:ln w="88900" cap="sq" cmpd="thickThin">
            <a:solidFill>
              <a:srgbClr val="000000"/>
            </a:solidFill>
            <a:prstDash val="solid"/>
            <a:miter lim="800000"/>
          </a:ln>
          <a:effectLst>
            <a:innerShdw blurRad="76200">
              <a:srgbClr val="000000"/>
            </a:innerShdw>
          </a:effectLst>
        </p:spPr>
      </p:pic>
      <p:sp>
        <p:nvSpPr>
          <p:cNvPr id="7" name="Прямоугольник 6"/>
          <p:cNvSpPr/>
          <p:nvPr/>
        </p:nvSpPr>
        <p:spPr>
          <a:xfrm>
            <a:off x="864310" y="4745330"/>
            <a:ext cx="4656083" cy="369332"/>
          </a:xfrm>
          <a:prstGeom prst="rect">
            <a:avLst/>
          </a:prstGeom>
        </p:spPr>
        <p:txBody>
          <a:bodyPr wrap="none">
            <a:spAutoFit/>
          </a:bodyPr>
          <a:lstStyle/>
          <a:p>
            <a:r>
              <a:rPr lang="en-US" dirty="0" err="1" smtClean="0">
                <a:effectLst/>
                <a:latin typeface="Times New Roman" panose="02020603050405020304" pitchFamily="18" charset="0"/>
                <a:ea typeface="Times New Roman" panose="02020603050405020304" pitchFamily="18" charset="0"/>
              </a:rPr>
              <a:t>Kuchaytirgichning</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faza</a:t>
            </a:r>
            <a:r>
              <a:rPr lang="uk-UA" dirty="0" smtClean="0">
                <a:effectLst/>
                <a:latin typeface="Times New Roman" panose="02020603050405020304" pitchFamily="18" charset="0"/>
                <a:ea typeface="Times New Roman" panose="02020603050405020304" pitchFamily="18" charset="0"/>
              </a:rPr>
              <a:t>-</a:t>
            </a:r>
            <a:r>
              <a:rPr lang="en-US" dirty="0" err="1" smtClean="0">
                <a:effectLst/>
                <a:latin typeface="Times New Roman" panose="02020603050405020304" pitchFamily="18" charset="0"/>
                <a:ea typeface="Times New Roman" panose="02020603050405020304" pitchFamily="18" charset="0"/>
              </a:rPr>
              <a:t>chastota</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xarakteristikasi</a:t>
            </a:r>
            <a:endParaRPr lang="ru-RU" dirty="0"/>
          </a:p>
        </p:txBody>
      </p:sp>
      <p:sp>
        <p:nvSpPr>
          <p:cNvPr id="8" name="Прямоугольник 7"/>
          <p:cNvSpPr/>
          <p:nvPr/>
        </p:nvSpPr>
        <p:spPr>
          <a:xfrm>
            <a:off x="6667954" y="4745330"/>
            <a:ext cx="4515019" cy="369332"/>
          </a:xfrm>
          <a:prstGeom prst="rect">
            <a:avLst/>
          </a:prstGeom>
        </p:spPr>
        <p:txBody>
          <a:bodyPr wrap="none">
            <a:spAutoFit/>
          </a:bodyPr>
          <a:lstStyle/>
          <a:p>
            <a:r>
              <a:rPr lang="uz-Cyrl-UZ" dirty="0" smtClean="0">
                <a:effectLst/>
                <a:latin typeface="Times New Roman" panose="02020603050405020304" pitchFamily="18" charset="0"/>
                <a:ea typeface="Times New Roman" panose="02020603050405020304" pitchFamily="18" charset="0"/>
              </a:rPr>
              <a:t>Kuchaytirgichning ish rejimlariga oid grafiklar</a:t>
            </a:r>
            <a:endParaRPr lang="ru-RU" dirty="0"/>
          </a:p>
        </p:txBody>
      </p:sp>
    </p:spTree>
    <p:extLst>
      <p:ext uri="{BB962C8B-B14F-4D97-AF65-F5344CB8AC3E}">
        <p14:creationId xmlns:p14="http://schemas.microsoft.com/office/powerpoint/2010/main" val="2972782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lum bright="-6000"/>
            <a:grayscl/>
            <a:extLst>
              <a:ext uri="{28A0092B-C50C-407E-A947-70E740481C1C}">
                <a14:useLocalDpi xmlns:a14="http://schemas.microsoft.com/office/drawing/2010/main" val="0"/>
              </a:ext>
            </a:extLst>
          </a:blip>
          <a:srcRect/>
          <a:stretch>
            <a:fillRect/>
          </a:stretch>
        </p:blipFill>
        <p:spPr bwMode="auto">
          <a:xfrm>
            <a:off x="1463613" y="741871"/>
            <a:ext cx="8816197" cy="3899140"/>
          </a:xfrm>
          <a:prstGeom prst="rect">
            <a:avLst/>
          </a:prstGeom>
          <a:ln w="228600" cap="sq" cmpd="thickThin">
            <a:solidFill>
              <a:srgbClr val="000000"/>
            </a:solidFill>
            <a:prstDash val="solid"/>
            <a:miter lim="800000"/>
          </a:ln>
          <a:effectLst>
            <a:innerShdw blurRad="76200">
              <a:srgbClr val="000000"/>
            </a:innerShdw>
          </a:effectLst>
        </p:spPr>
      </p:pic>
      <p:sp>
        <p:nvSpPr>
          <p:cNvPr id="5" name="Прямоугольник 4"/>
          <p:cNvSpPr/>
          <p:nvPr/>
        </p:nvSpPr>
        <p:spPr>
          <a:xfrm>
            <a:off x="3419759" y="5262916"/>
            <a:ext cx="4903907" cy="369332"/>
          </a:xfrm>
          <a:prstGeom prst="rect">
            <a:avLst/>
          </a:prstGeom>
        </p:spPr>
        <p:txBody>
          <a:bodyPr wrap="none">
            <a:spAutoFit/>
          </a:bodyPr>
          <a:lstStyle/>
          <a:p>
            <a:r>
              <a:rPr lang="uz-Cyrl-UZ" dirty="0" smtClean="0">
                <a:effectLst/>
                <a:latin typeface="Times New Roman" panose="02020603050405020304" pitchFamily="18" charset="0"/>
                <a:ea typeface="Times New Roman" panose="02020603050405020304" pitchFamily="18" charset="0"/>
              </a:rPr>
              <a:t>Rezistiv sig’im bog’lanishli kaskadlarning tuzilishi</a:t>
            </a:r>
            <a:endParaRPr lang="ru-RU" dirty="0"/>
          </a:p>
        </p:txBody>
      </p:sp>
    </p:spTree>
    <p:extLst>
      <p:ext uri="{BB962C8B-B14F-4D97-AF65-F5344CB8AC3E}">
        <p14:creationId xmlns:p14="http://schemas.microsoft.com/office/powerpoint/2010/main" val="2628092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a:solidFill>
                  <a:srgbClr val="00B050"/>
                </a:solidFill>
              </a:rPr>
              <a:t>Oddiy differensial kuchaytirgich sxemasi.</a:t>
            </a:r>
            <a:endParaRPr lang="ru-RU" dirty="0">
              <a:solidFill>
                <a:srgbClr val="00B050"/>
              </a:solidFill>
            </a:endParaRPr>
          </a:p>
        </p:txBody>
      </p:sp>
      <p:pic>
        <p:nvPicPr>
          <p:cNvPr id="4" name="Объект 3"/>
          <p:cNvPicPr>
            <a:picLocks noGrp="1"/>
          </p:cNvPicPr>
          <p:nvPr>
            <p:ph idx="1"/>
          </p:nvPr>
        </p:nvPicPr>
        <p:blipFill>
          <a:blip r:embed="rId2">
            <a:lum contrast="6000"/>
            <a:grayscl/>
            <a:extLst>
              <a:ext uri="{28A0092B-C50C-407E-A947-70E740481C1C}">
                <a14:useLocalDpi xmlns:a14="http://schemas.microsoft.com/office/drawing/2010/main" val="0"/>
              </a:ext>
            </a:extLst>
          </a:blip>
          <a:srcRect/>
          <a:stretch>
            <a:fillRect/>
          </a:stretch>
        </p:blipFill>
        <p:spPr bwMode="auto">
          <a:xfrm>
            <a:off x="2475781" y="2009955"/>
            <a:ext cx="6952892" cy="4132053"/>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89550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a:solidFill>
                  <a:srgbClr val="00B050"/>
                </a:solidFill>
              </a:rPr>
              <a:t>Operatsion kuchaytirgichlarning sxemasi</a:t>
            </a:r>
            <a:endParaRPr lang="ru-RU" dirty="0">
              <a:solidFill>
                <a:srgbClr val="00B050"/>
              </a:solidFill>
            </a:endParaRPr>
          </a:p>
        </p:txBody>
      </p:sp>
      <p:pic>
        <p:nvPicPr>
          <p:cNvPr id="4" name="Объект 3"/>
          <p:cNvPicPr>
            <a:picLocks noGrp="1"/>
          </p:cNvPicPr>
          <p:nvPr>
            <p:ph idx="1"/>
          </p:nvPr>
        </p:nvPicPr>
        <p:blipFill>
          <a:blip r:embed="rId2">
            <a:lum bright="-2000" contrast="8000"/>
            <a:grayscl/>
            <a:extLst>
              <a:ext uri="{28A0092B-C50C-407E-A947-70E740481C1C}">
                <a14:useLocalDpi xmlns:a14="http://schemas.microsoft.com/office/drawing/2010/main" val="0"/>
              </a:ext>
            </a:extLst>
          </a:blip>
          <a:srcRect/>
          <a:stretch>
            <a:fillRect/>
          </a:stretch>
        </p:blipFill>
        <p:spPr bwMode="auto">
          <a:xfrm>
            <a:off x="1613139" y="2087592"/>
            <a:ext cx="8376249" cy="385600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449672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TotalTime>
  <Words>201</Words>
  <Application>Microsoft Office PowerPoint</Application>
  <PresentationFormat>Произвольный</PresentationFormat>
  <Paragraphs>24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Ион</vt:lpstr>
      <vt:lpstr>Avtomatika kuchaytirgichlari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Oddiy differensial kuchaytirgich sxemasi.</vt:lpstr>
      <vt:lpstr>Operatsion kuchaytirgichlarning sxemasi</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Avtomatika kuchaytirgichlari</dc:title>
  <dc:creator>Электрик</dc:creator>
  <cp:lastModifiedBy>Elektrik</cp:lastModifiedBy>
  <cp:revision>5</cp:revision>
  <dcterms:created xsi:type="dcterms:W3CDTF">2021-11-30T03:38:53Z</dcterms:created>
  <dcterms:modified xsi:type="dcterms:W3CDTF">2023-07-05T09:23:01Z</dcterms:modified>
</cp:coreProperties>
</file>