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3" r:id="rId2"/>
    <p:sldId id="264" r:id="rId3"/>
    <p:sldId id="256" r:id="rId4"/>
    <p:sldId id="257" r:id="rId5"/>
    <p:sldId id="258" r:id="rId6"/>
    <p:sldId id="259" r:id="rId7"/>
    <p:sldId id="260" r:id="rId8"/>
    <p:sldId id="261" r:id="rId9"/>
    <p:sldId id="262" r:id="rId10"/>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60" d="100"/>
          <a:sy n="60" d="100"/>
        </p:scale>
        <p:origin x="108" y="-107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ru-RU" smtClean="0"/>
              <a:t>Образец заголовка</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567D1675-8DC4-46E7-AF29-91DDC15C51E5}" type="datetimeFigureOut">
              <a:rPr lang="ru-RU" smtClean="0"/>
              <a:t>11.07.2023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47F30F1-4C1F-480B-90C4-7E37185811EC}" type="slidenum">
              <a:rPr lang="ru-RU" smtClean="0"/>
              <a:t>‹#›</a:t>
            </a:fld>
            <a:endParaRPr lang="ru-RU"/>
          </a:p>
        </p:txBody>
      </p:sp>
    </p:spTree>
    <p:extLst>
      <p:ext uri="{BB962C8B-B14F-4D97-AF65-F5344CB8AC3E}">
        <p14:creationId xmlns:p14="http://schemas.microsoft.com/office/powerpoint/2010/main" val="39871860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567D1675-8DC4-46E7-AF29-91DDC15C51E5}" type="datetimeFigureOut">
              <a:rPr lang="ru-RU" smtClean="0"/>
              <a:t>11.07.2023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447F30F1-4C1F-480B-90C4-7E37185811EC}" type="slidenum">
              <a:rPr lang="ru-RU" smtClean="0"/>
              <a:t>‹#›</a:t>
            </a:fld>
            <a:endParaRPr lang="ru-RU"/>
          </a:p>
        </p:txBody>
      </p:sp>
    </p:spTree>
    <p:extLst>
      <p:ext uri="{BB962C8B-B14F-4D97-AF65-F5344CB8AC3E}">
        <p14:creationId xmlns:p14="http://schemas.microsoft.com/office/powerpoint/2010/main" val="12263290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ru-RU" smtClean="0"/>
              <a:t>Образец заголовка</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4" name="Date Placeholder 3"/>
          <p:cNvSpPr>
            <a:spLocks noGrp="1"/>
          </p:cNvSpPr>
          <p:nvPr>
            <p:ph type="dt" sz="half" idx="10"/>
          </p:nvPr>
        </p:nvSpPr>
        <p:spPr/>
        <p:txBody>
          <a:bodyPr/>
          <a:lstStyle/>
          <a:p>
            <a:fld id="{567D1675-8DC4-46E7-AF29-91DDC15C51E5}" type="datetimeFigureOut">
              <a:rPr lang="ru-RU" smtClean="0"/>
              <a:t>11.07.2023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47F30F1-4C1F-480B-90C4-7E37185811EC}" type="slidenum">
              <a:rPr lang="ru-RU" smtClean="0"/>
              <a:t>‹#›</a:t>
            </a:fld>
            <a:endParaRPr lang="ru-RU"/>
          </a:p>
        </p:txBody>
      </p:sp>
    </p:spTree>
    <p:extLst>
      <p:ext uri="{BB962C8B-B14F-4D97-AF65-F5344CB8AC3E}">
        <p14:creationId xmlns:p14="http://schemas.microsoft.com/office/powerpoint/2010/main" val="27988571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ru-RU" smtClean="0"/>
              <a:t>Образец заголовка</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ru-RU" smtClean="0"/>
              <a:t>Образец текста</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4" name="Date Placeholder 3"/>
          <p:cNvSpPr>
            <a:spLocks noGrp="1"/>
          </p:cNvSpPr>
          <p:nvPr>
            <p:ph type="dt" sz="half" idx="10"/>
          </p:nvPr>
        </p:nvSpPr>
        <p:spPr/>
        <p:txBody>
          <a:bodyPr/>
          <a:lstStyle/>
          <a:p>
            <a:fld id="{567D1675-8DC4-46E7-AF29-91DDC15C51E5}" type="datetimeFigureOut">
              <a:rPr lang="ru-RU" smtClean="0"/>
              <a:t>11.07.2023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47F30F1-4C1F-480B-90C4-7E37185811EC}" type="slidenum">
              <a:rPr lang="ru-RU" smtClean="0"/>
              <a:t>‹#›</a:t>
            </a:fld>
            <a:endParaRPr lang="ru-RU"/>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451273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567D1675-8DC4-46E7-AF29-91DDC15C51E5}" type="datetimeFigureOut">
              <a:rPr lang="ru-RU" smtClean="0"/>
              <a:t>11.07.2023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47F30F1-4C1F-480B-90C4-7E37185811EC}" type="slidenum">
              <a:rPr lang="ru-RU" smtClean="0"/>
              <a:t>‹#›</a:t>
            </a:fld>
            <a:endParaRPr lang="ru-RU"/>
          </a:p>
        </p:txBody>
      </p:sp>
    </p:spTree>
    <p:extLst>
      <p:ext uri="{BB962C8B-B14F-4D97-AF65-F5344CB8AC3E}">
        <p14:creationId xmlns:p14="http://schemas.microsoft.com/office/powerpoint/2010/main" val="1039936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ru-RU" smtClean="0"/>
              <a:t>Образец заголовка</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567D1675-8DC4-46E7-AF29-91DDC15C51E5}" type="datetimeFigureOut">
              <a:rPr lang="ru-RU" smtClean="0"/>
              <a:t>11.07.2023</a:t>
            </a:fld>
            <a:endParaRPr lang="ru-RU"/>
          </a:p>
        </p:txBody>
      </p:sp>
      <p:sp>
        <p:nvSpPr>
          <p:cNvPr id="4"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47F30F1-4C1F-480B-90C4-7E37185811EC}" type="slidenum">
              <a:rPr lang="ru-RU" smtClean="0"/>
              <a:t>‹#›</a:t>
            </a:fld>
            <a:endParaRPr lang="ru-RU"/>
          </a:p>
        </p:txBody>
      </p:sp>
    </p:spTree>
    <p:extLst>
      <p:ext uri="{BB962C8B-B14F-4D97-AF65-F5344CB8AC3E}">
        <p14:creationId xmlns:p14="http://schemas.microsoft.com/office/powerpoint/2010/main" val="24507428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ru-RU" smtClean="0"/>
              <a:t>Образец заголовка</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567D1675-8DC4-46E7-AF29-91DDC15C51E5}" type="datetimeFigureOut">
              <a:rPr lang="ru-RU" smtClean="0"/>
              <a:t>11.07.2023</a:t>
            </a:fld>
            <a:endParaRPr lang="ru-RU"/>
          </a:p>
        </p:txBody>
      </p:sp>
      <p:sp>
        <p:nvSpPr>
          <p:cNvPr id="4"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47F30F1-4C1F-480B-90C4-7E37185811EC}" type="slidenum">
              <a:rPr lang="ru-RU" smtClean="0"/>
              <a:t>‹#›</a:t>
            </a:fld>
            <a:endParaRPr lang="ru-RU"/>
          </a:p>
        </p:txBody>
      </p:sp>
    </p:spTree>
    <p:extLst>
      <p:ext uri="{BB962C8B-B14F-4D97-AF65-F5344CB8AC3E}">
        <p14:creationId xmlns:p14="http://schemas.microsoft.com/office/powerpoint/2010/main" val="28026365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nchorCtr="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567D1675-8DC4-46E7-AF29-91DDC15C51E5}" type="datetimeFigureOut">
              <a:rPr lang="ru-RU" smtClean="0"/>
              <a:t>11.07.2023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47F30F1-4C1F-480B-90C4-7E37185811EC}" type="slidenum">
              <a:rPr lang="ru-RU" smtClean="0"/>
              <a:t>‹#›</a:t>
            </a:fld>
            <a:endParaRPr lang="ru-RU"/>
          </a:p>
        </p:txBody>
      </p:sp>
    </p:spTree>
    <p:extLst>
      <p:ext uri="{BB962C8B-B14F-4D97-AF65-F5344CB8AC3E}">
        <p14:creationId xmlns:p14="http://schemas.microsoft.com/office/powerpoint/2010/main" val="29949347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567D1675-8DC4-46E7-AF29-91DDC15C51E5}" type="datetimeFigureOut">
              <a:rPr lang="ru-RU" smtClean="0"/>
              <a:t>11.07.2023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47F30F1-4C1F-480B-90C4-7E37185811EC}" type="slidenum">
              <a:rPr lang="ru-RU" smtClean="0"/>
              <a:t>‹#›</a:t>
            </a:fld>
            <a:endParaRPr lang="ru-RU"/>
          </a:p>
        </p:txBody>
      </p:sp>
    </p:spTree>
    <p:extLst>
      <p:ext uri="{BB962C8B-B14F-4D97-AF65-F5344CB8AC3E}">
        <p14:creationId xmlns:p14="http://schemas.microsoft.com/office/powerpoint/2010/main" val="35869416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3"/>
          <p:cNvSpPr>
            <a:spLocks noGrp="1"/>
          </p:cNvSpPr>
          <p:nvPr>
            <p:ph type="dt" sz="half" idx="10"/>
          </p:nvPr>
        </p:nvSpPr>
        <p:spPr/>
        <p:txBody>
          <a:bodyPr/>
          <a:lstStyle/>
          <a:p>
            <a:fld id="{567D1675-8DC4-46E7-AF29-91DDC15C51E5}" type="datetimeFigureOut">
              <a:rPr lang="ru-RU" smtClean="0"/>
              <a:t>11.07.2023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47F30F1-4C1F-480B-90C4-7E37185811EC}" type="slidenum">
              <a:rPr lang="ru-RU" smtClean="0"/>
              <a:t>‹#›</a:t>
            </a:fld>
            <a:endParaRPr lang="ru-RU"/>
          </a:p>
        </p:txBody>
      </p:sp>
    </p:spTree>
    <p:extLst>
      <p:ext uri="{BB962C8B-B14F-4D97-AF65-F5344CB8AC3E}">
        <p14:creationId xmlns:p14="http://schemas.microsoft.com/office/powerpoint/2010/main" val="30362759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567D1675-8DC4-46E7-AF29-91DDC15C51E5}" type="datetimeFigureOut">
              <a:rPr lang="ru-RU" smtClean="0"/>
              <a:t>11.07.2023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47F30F1-4C1F-480B-90C4-7E37185811EC}" type="slidenum">
              <a:rPr lang="ru-RU" smtClean="0"/>
              <a:t>‹#›</a:t>
            </a:fld>
            <a:endParaRPr lang="ru-RU"/>
          </a:p>
        </p:txBody>
      </p:sp>
    </p:spTree>
    <p:extLst>
      <p:ext uri="{BB962C8B-B14F-4D97-AF65-F5344CB8AC3E}">
        <p14:creationId xmlns:p14="http://schemas.microsoft.com/office/powerpoint/2010/main" val="26330000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567D1675-8DC4-46E7-AF29-91DDC15C51E5}" type="datetimeFigureOut">
              <a:rPr lang="ru-RU" smtClean="0"/>
              <a:t>11.07.2023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447F30F1-4C1F-480B-90C4-7E37185811EC}" type="slidenum">
              <a:rPr lang="ru-RU" smtClean="0"/>
              <a:t>‹#›</a:t>
            </a:fld>
            <a:endParaRPr lang="ru-RU"/>
          </a:p>
        </p:txBody>
      </p:sp>
    </p:spTree>
    <p:extLst>
      <p:ext uri="{BB962C8B-B14F-4D97-AF65-F5344CB8AC3E}">
        <p14:creationId xmlns:p14="http://schemas.microsoft.com/office/powerpoint/2010/main" val="9198091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567D1675-8DC4-46E7-AF29-91DDC15C51E5}" type="datetimeFigureOut">
              <a:rPr lang="ru-RU" smtClean="0"/>
              <a:t>11.07.2023</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447F30F1-4C1F-480B-90C4-7E37185811EC}" type="slidenum">
              <a:rPr lang="ru-RU" smtClean="0"/>
              <a:t>‹#›</a:t>
            </a:fld>
            <a:endParaRPr lang="ru-RU"/>
          </a:p>
        </p:txBody>
      </p:sp>
    </p:spTree>
    <p:extLst>
      <p:ext uri="{BB962C8B-B14F-4D97-AF65-F5344CB8AC3E}">
        <p14:creationId xmlns:p14="http://schemas.microsoft.com/office/powerpoint/2010/main" val="19640942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7" name="Date Placeholder 2"/>
          <p:cNvSpPr>
            <a:spLocks noGrp="1"/>
          </p:cNvSpPr>
          <p:nvPr>
            <p:ph type="dt" sz="half" idx="10"/>
          </p:nvPr>
        </p:nvSpPr>
        <p:spPr/>
        <p:txBody>
          <a:bodyPr/>
          <a:lstStyle/>
          <a:p>
            <a:fld id="{567D1675-8DC4-46E7-AF29-91DDC15C51E5}" type="datetimeFigureOut">
              <a:rPr lang="ru-RU" smtClean="0"/>
              <a:t>11.07.2023</a:t>
            </a:fld>
            <a:endParaRPr lang="ru-RU"/>
          </a:p>
        </p:txBody>
      </p:sp>
      <p:sp>
        <p:nvSpPr>
          <p:cNvPr id="5" name="Footer Placeholder 3"/>
          <p:cNvSpPr>
            <a:spLocks noGrp="1"/>
          </p:cNvSpPr>
          <p:nvPr>
            <p:ph type="ftr" sz="quarter" idx="11"/>
          </p:nvPr>
        </p:nvSpPr>
        <p:spPr/>
        <p:txBody>
          <a:bodyPr/>
          <a:lstStyle/>
          <a:p>
            <a:endParaRPr lang="ru-RU"/>
          </a:p>
        </p:txBody>
      </p:sp>
      <p:sp>
        <p:nvSpPr>
          <p:cNvPr id="6" name="Slide Number Placeholder 4"/>
          <p:cNvSpPr>
            <a:spLocks noGrp="1"/>
          </p:cNvSpPr>
          <p:nvPr>
            <p:ph type="sldNum" sz="quarter" idx="12"/>
          </p:nvPr>
        </p:nvSpPr>
        <p:spPr/>
        <p:txBody>
          <a:bodyPr/>
          <a:lstStyle/>
          <a:p>
            <a:fld id="{447F30F1-4C1F-480B-90C4-7E37185811EC}" type="slidenum">
              <a:rPr lang="ru-RU" smtClean="0"/>
              <a:t>‹#›</a:t>
            </a:fld>
            <a:endParaRPr lang="ru-RU"/>
          </a:p>
        </p:txBody>
      </p:sp>
    </p:spTree>
    <p:extLst>
      <p:ext uri="{BB962C8B-B14F-4D97-AF65-F5344CB8AC3E}">
        <p14:creationId xmlns:p14="http://schemas.microsoft.com/office/powerpoint/2010/main" val="36121355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567D1675-8DC4-46E7-AF29-91DDC15C51E5}" type="datetimeFigureOut">
              <a:rPr lang="ru-RU" smtClean="0"/>
              <a:t>11.07.2023</a:t>
            </a:fld>
            <a:endParaRPr lang="ru-RU"/>
          </a:p>
        </p:txBody>
      </p:sp>
      <p:sp>
        <p:nvSpPr>
          <p:cNvPr id="5" name="Footer Placeholder 2"/>
          <p:cNvSpPr>
            <a:spLocks noGrp="1"/>
          </p:cNvSpPr>
          <p:nvPr>
            <p:ph type="ftr" sz="quarter" idx="11"/>
          </p:nvPr>
        </p:nvSpPr>
        <p:spPr/>
        <p:txBody>
          <a:bodyPr/>
          <a:lstStyle/>
          <a:p>
            <a:endParaRPr lang="ru-RU"/>
          </a:p>
        </p:txBody>
      </p:sp>
      <p:sp>
        <p:nvSpPr>
          <p:cNvPr id="6" name="Slide Number Placeholder 3"/>
          <p:cNvSpPr>
            <a:spLocks noGrp="1"/>
          </p:cNvSpPr>
          <p:nvPr>
            <p:ph type="sldNum" sz="quarter" idx="12"/>
          </p:nvPr>
        </p:nvSpPr>
        <p:spPr/>
        <p:txBody>
          <a:bodyPr/>
          <a:lstStyle/>
          <a:p>
            <a:fld id="{447F30F1-4C1F-480B-90C4-7E37185811EC}" type="slidenum">
              <a:rPr lang="ru-RU" smtClean="0"/>
              <a:t>‹#›</a:t>
            </a:fld>
            <a:endParaRPr lang="ru-RU"/>
          </a:p>
        </p:txBody>
      </p:sp>
    </p:spTree>
    <p:extLst>
      <p:ext uri="{BB962C8B-B14F-4D97-AF65-F5344CB8AC3E}">
        <p14:creationId xmlns:p14="http://schemas.microsoft.com/office/powerpoint/2010/main" val="28021082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ru-RU" smtClean="0"/>
              <a:t>Образец заголовка</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7" name="Date Placeholder 4"/>
          <p:cNvSpPr>
            <a:spLocks noGrp="1"/>
          </p:cNvSpPr>
          <p:nvPr>
            <p:ph type="dt" sz="half" idx="10"/>
          </p:nvPr>
        </p:nvSpPr>
        <p:spPr/>
        <p:txBody>
          <a:bodyPr/>
          <a:lstStyle/>
          <a:p>
            <a:fld id="{567D1675-8DC4-46E7-AF29-91DDC15C51E5}" type="datetimeFigureOut">
              <a:rPr lang="ru-RU" smtClean="0"/>
              <a:t>11.07.2023</a:t>
            </a:fld>
            <a:endParaRPr lang="ru-RU"/>
          </a:p>
        </p:txBody>
      </p:sp>
      <p:sp>
        <p:nvSpPr>
          <p:cNvPr id="5" name="Footer Placeholder 5"/>
          <p:cNvSpPr>
            <a:spLocks noGrp="1"/>
          </p:cNvSpPr>
          <p:nvPr>
            <p:ph type="ftr" sz="quarter" idx="11"/>
          </p:nvPr>
        </p:nvSpPr>
        <p:spPr/>
        <p:txBody>
          <a:bodyPr/>
          <a:lstStyle/>
          <a:p>
            <a:endParaRPr lang="ru-RU"/>
          </a:p>
        </p:txBody>
      </p:sp>
      <p:sp>
        <p:nvSpPr>
          <p:cNvPr id="6" name="Slide Number Placeholder 6"/>
          <p:cNvSpPr>
            <a:spLocks noGrp="1"/>
          </p:cNvSpPr>
          <p:nvPr>
            <p:ph type="sldNum" sz="quarter" idx="12"/>
          </p:nvPr>
        </p:nvSpPr>
        <p:spPr/>
        <p:txBody>
          <a:bodyPr/>
          <a:lstStyle/>
          <a:p>
            <a:fld id="{447F30F1-4C1F-480B-90C4-7E37185811EC}" type="slidenum">
              <a:rPr lang="ru-RU" smtClean="0"/>
              <a:t>‹#›</a:t>
            </a:fld>
            <a:endParaRPr lang="ru-RU"/>
          </a:p>
        </p:txBody>
      </p:sp>
    </p:spTree>
    <p:extLst>
      <p:ext uri="{BB962C8B-B14F-4D97-AF65-F5344CB8AC3E}">
        <p14:creationId xmlns:p14="http://schemas.microsoft.com/office/powerpoint/2010/main" val="6917055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567D1675-8DC4-46E7-AF29-91DDC15C51E5}" type="datetimeFigureOut">
              <a:rPr lang="ru-RU" smtClean="0"/>
              <a:t>11.07.2023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447F30F1-4C1F-480B-90C4-7E37185811EC}" type="slidenum">
              <a:rPr lang="ru-RU" smtClean="0"/>
              <a:t>‹#›</a:t>
            </a:fld>
            <a:endParaRPr lang="ru-RU"/>
          </a:p>
        </p:txBody>
      </p:sp>
    </p:spTree>
    <p:extLst>
      <p:ext uri="{BB962C8B-B14F-4D97-AF65-F5344CB8AC3E}">
        <p14:creationId xmlns:p14="http://schemas.microsoft.com/office/powerpoint/2010/main" val="42736156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567D1675-8DC4-46E7-AF29-91DDC15C51E5}" type="datetimeFigureOut">
              <a:rPr lang="ru-RU" smtClean="0"/>
              <a:t>11.07.2023</a:t>
            </a:fld>
            <a:endParaRPr lang="ru-RU"/>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ru-RU"/>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447F30F1-4C1F-480B-90C4-7E37185811EC}" type="slidenum">
              <a:rPr lang="ru-RU" smtClean="0"/>
              <a:t>‹#›</a:t>
            </a:fld>
            <a:endParaRPr lang="ru-RU"/>
          </a:p>
        </p:txBody>
      </p:sp>
    </p:spTree>
    <p:extLst>
      <p:ext uri="{BB962C8B-B14F-4D97-AF65-F5344CB8AC3E}">
        <p14:creationId xmlns:p14="http://schemas.microsoft.com/office/powerpoint/2010/main" val="2741733889"/>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dirty="0" err="1"/>
              <a:t>Asinxron</a:t>
            </a:r>
            <a:r>
              <a:rPr lang="ru-RU" b="1" dirty="0"/>
              <a:t> </a:t>
            </a:r>
            <a:r>
              <a:rPr lang="ru-RU" b="1" dirty="0" err="1"/>
              <a:t>va</a:t>
            </a:r>
            <a:r>
              <a:rPr lang="ru-RU" b="1" dirty="0"/>
              <a:t> </a:t>
            </a:r>
            <a:r>
              <a:rPr lang="ru-RU" b="1" dirty="0" err="1"/>
              <a:t>sinxron</a:t>
            </a:r>
            <a:r>
              <a:rPr lang="ru-RU" b="1" dirty="0"/>
              <a:t> </a:t>
            </a:r>
            <a:r>
              <a:rPr lang="ru-RU" b="1" dirty="0" err="1"/>
              <a:t>elektr</a:t>
            </a:r>
            <a:r>
              <a:rPr lang="ru-RU" b="1" dirty="0"/>
              <a:t> </a:t>
            </a:r>
            <a:r>
              <a:rPr lang="ru-RU" b="1" dirty="0" err="1"/>
              <a:t>dvigatellari</a:t>
            </a:r>
            <a:r>
              <a:rPr lang="ru-RU" dirty="0"/>
              <a:t/>
            </a:r>
            <a:br>
              <a:rPr lang="ru-RU" dirty="0"/>
            </a:br>
            <a:endParaRPr lang="ru-RU" dirty="0"/>
          </a:p>
        </p:txBody>
      </p:sp>
      <p:sp>
        <p:nvSpPr>
          <p:cNvPr id="3" name="Объект 2"/>
          <p:cNvSpPr>
            <a:spLocks noGrp="1"/>
          </p:cNvSpPr>
          <p:nvPr>
            <p:ph idx="1"/>
          </p:nvPr>
        </p:nvSpPr>
        <p:spPr>
          <a:xfrm>
            <a:off x="331076" y="1828800"/>
            <a:ext cx="11414234" cy="4419600"/>
          </a:xfrm>
        </p:spPr>
        <p:txBody>
          <a:bodyPr>
            <a:normAutofit/>
          </a:bodyPr>
          <a:lstStyle/>
          <a:p>
            <a:pPr marL="0" indent="0">
              <a:buNone/>
            </a:pPr>
            <a:r>
              <a:rPr lang="uz-Cyrl-UZ" dirty="0"/>
              <a:t>Hozirgi vaqtda eng ko’p tarqalgan asinxron elеktr dvigatеllarining paydo bo’lishiga aylanuvchan magnit oqimini hosil qiluvchi qurilmalarni yaratish imkonini bеrgan uch fazali o’zgaruvchan tok sistеmasi sabab bo’ldi. Ularning asinxron dеb atalishining sababi mashinaning aylanuvchi qismi-rotor hamma vaqt magnit oqimi tеzligiga tеng bo’lmagan, ya’ni u bilan sinxron bo’lmagan holda aylanadi. 127V, 220V, 380V, 500V, 600V, 3000V, 6000V va 10000 V kuchlanishlarda vattning ulushlaridan to minglab kilovatt quvvatga mo’ljallab yasaladigan bu elеktr dvigatеlining konstruksiyasi sodda, boshqa elеktr dvigatеllarga qaraganda ishlatishga ishonchli va arzondir. Uni aylanish tеzligini doimiy saqlash zarur bo’lmagan har qanday ishlarda, shuningdеk, bir fazali qilib kichik quvvatlarda turmushda ham ishlatilishi mumkin. Hozirgi vaqtda asinxron mashinalar asosan dvigatеl rеjimida ishlatiladi. Quvvati 0,5 kVt dan ortiq mashinalar odatda uch fazali, kichik quvvatlilari bir fazali qilib tayyorlanadi. Asinxron mashinaning birinchi konstruksiyasi 1889-91 yillarda rus injеnеri Dolivo-Dobrovolskiy tomonidan yaratildi</a:t>
            </a:r>
            <a:r>
              <a:rPr lang="uz-Cyrl-UZ" dirty="0" smtClean="0"/>
              <a:t>.</a:t>
            </a:r>
            <a:endParaRPr lang="ru-RU" dirty="0"/>
          </a:p>
        </p:txBody>
      </p:sp>
    </p:spTree>
    <p:extLst>
      <p:ext uri="{BB962C8B-B14F-4D97-AF65-F5344CB8AC3E}">
        <p14:creationId xmlns:p14="http://schemas.microsoft.com/office/powerpoint/2010/main" val="32228164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descr="li_08003"/>
          <p:cNvPicPr>
            <a:picLocks noGrp="1"/>
          </p:cNvPicPr>
          <p:nvPr>
            <p:ph idx="1"/>
          </p:nvPr>
        </p:nvPicPr>
        <p:blipFill>
          <a:blip r:embed="rId2"/>
          <a:srcRect l="8336" t="5702" r="5493" b="5615"/>
          <a:stretch>
            <a:fillRect/>
          </a:stretch>
        </p:blipFill>
        <p:spPr bwMode="auto">
          <a:xfrm>
            <a:off x="268014" y="567558"/>
            <a:ext cx="11303876" cy="5565227"/>
          </a:xfrm>
          <a:prstGeom prst="rect">
            <a:avLst/>
          </a:prstGeom>
          <a:noFill/>
          <a:ln w="9525">
            <a:noFill/>
            <a:miter lim="800000"/>
            <a:headEnd/>
            <a:tailEnd/>
          </a:ln>
        </p:spPr>
      </p:pic>
    </p:spTree>
    <p:extLst>
      <p:ext uri="{BB962C8B-B14F-4D97-AF65-F5344CB8AC3E}">
        <p14:creationId xmlns:p14="http://schemas.microsoft.com/office/powerpoint/2010/main" val="6586656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p:nvPr/>
        </p:nvPicPr>
        <p:blipFill>
          <a:blip r:embed="rId2"/>
          <a:srcRect/>
          <a:stretch>
            <a:fillRect/>
          </a:stretch>
        </p:blipFill>
        <p:spPr bwMode="auto">
          <a:xfrm>
            <a:off x="821095" y="844706"/>
            <a:ext cx="4639547" cy="4847756"/>
          </a:xfrm>
          <a:prstGeom prst="rect">
            <a:avLst/>
          </a:prstGeom>
          <a:noFill/>
          <a:ln w="9525">
            <a:noFill/>
            <a:miter lim="800000"/>
            <a:headEnd/>
            <a:tailEnd/>
          </a:ln>
        </p:spPr>
      </p:pic>
      <p:pic>
        <p:nvPicPr>
          <p:cNvPr id="6" name="Рисунок 5"/>
          <p:cNvPicPr/>
          <p:nvPr/>
        </p:nvPicPr>
        <p:blipFill>
          <a:blip r:embed="rId3"/>
          <a:srcRect/>
          <a:stretch>
            <a:fillRect/>
          </a:stretch>
        </p:blipFill>
        <p:spPr bwMode="auto">
          <a:xfrm>
            <a:off x="5975797" y="844706"/>
            <a:ext cx="5460642" cy="4847756"/>
          </a:xfrm>
          <a:prstGeom prst="rect">
            <a:avLst/>
          </a:prstGeom>
          <a:noFill/>
          <a:ln w="9525">
            <a:noFill/>
            <a:miter lim="800000"/>
            <a:headEnd/>
            <a:tailEnd/>
          </a:ln>
        </p:spPr>
      </p:pic>
    </p:spTree>
    <p:extLst>
      <p:ext uri="{BB962C8B-B14F-4D97-AF65-F5344CB8AC3E}">
        <p14:creationId xmlns:p14="http://schemas.microsoft.com/office/powerpoint/2010/main" val="16667888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a:srcRect/>
          <a:stretch>
            <a:fillRect/>
          </a:stretch>
        </p:blipFill>
        <p:spPr bwMode="auto">
          <a:xfrm>
            <a:off x="1708030" y="621102"/>
            <a:ext cx="8410755" cy="5357004"/>
          </a:xfrm>
          <a:prstGeom prst="rect">
            <a:avLst/>
          </a:prstGeom>
          <a:noFill/>
          <a:ln w="9525">
            <a:noFill/>
            <a:miter lim="800000"/>
            <a:headEnd/>
            <a:tailEnd/>
          </a:ln>
        </p:spPr>
      </p:pic>
    </p:spTree>
    <p:extLst>
      <p:ext uri="{BB962C8B-B14F-4D97-AF65-F5344CB8AC3E}">
        <p14:creationId xmlns:p14="http://schemas.microsoft.com/office/powerpoint/2010/main" val="7055634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a:extLst>
              <a:ext uri="{28A0092B-C50C-407E-A947-70E740481C1C}">
                <a14:useLocalDpi xmlns:a14="http://schemas.microsoft.com/office/drawing/2010/main" val="0"/>
              </a:ext>
            </a:extLst>
          </a:blip>
          <a:srcRect l="6363" r="15895"/>
          <a:stretch>
            <a:fillRect/>
          </a:stretch>
        </p:blipFill>
        <p:spPr bwMode="auto">
          <a:xfrm>
            <a:off x="250166" y="836762"/>
            <a:ext cx="3148641" cy="4658264"/>
          </a:xfrm>
          <a:prstGeom prst="rect">
            <a:avLst/>
          </a:prstGeom>
          <a:noFill/>
          <a:ln>
            <a:noFill/>
          </a:ln>
        </p:spPr>
      </p:pic>
      <p:pic>
        <p:nvPicPr>
          <p:cNvPr id="5" name="Рисунок 4"/>
          <p:cNvPicPr/>
          <p:nvPr/>
        </p:nvPicPr>
        <p:blipFill>
          <a:blip r:embed="rId3">
            <a:extLst>
              <a:ext uri="{28A0092B-C50C-407E-A947-70E740481C1C}">
                <a14:useLocalDpi xmlns:a14="http://schemas.microsoft.com/office/drawing/2010/main" val="0"/>
              </a:ext>
            </a:extLst>
          </a:blip>
          <a:srcRect l="10062" t="12718" r="21066" b="6425"/>
          <a:stretch>
            <a:fillRect/>
          </a:stretch>
        </p:blipFill>
        <p:spPr bwMode="auto">
          <a:xfrm>
            <a:off x="3398807" y="836762"/>
            <a:ext cx="3631721" cy="4658264"/>
          </a:xfrm>
          <a:prstGeom prst="rect">
            <a:avLst/>
          </a:prstGeom>
          <a:noFill/>
          <a:ln>
            <a:noFill/>
          </a:ln>
        </p:spPr>
      </p:pic>
      <p:pic>
        <p:nvPicPr>
          <p:cNvPr id="6" name="Рисунок 5"/>
          <p:cNvPicPr/>
          <p:nvPr/>
        </p:nvPicPr>
        <p:blipFill>
          <a:blip r:embed="rId4">
            <a:extLst>
              <a:ext uri="{28A0092B-C50C-407E-A947-70E740481C1C}">
                <a14:useLocalDpi xmlns:a14="http://schemas.microsoft.com/office/drawing/2010/main" val="0"/>
              </a:ext>
            </a:extLst>
          </a:blip>
          <a:srcRect t="14299" b="6529"/>
          <a:stretch>
            <a:fillRect/>
          </a:stretch>
        </p:blipFill>
        <p:spPr bwMode="auto">
          <a:xfrm>
            <a:off x="7030528" y="836762"/>
            <a:ext cx="4718649" cy="4658264"/>
          </a:xfrm>
          <a:prstGeom prst="rect">
            <a:avLst/>
          </a:prstGeom>
          <a:noFill/>
          <a:ln>
            <a:noFill/>
          </a:ln>
        </p:spPr>
      </p:pic>
    </p:spTree>
    <p:extLst>
      <p:ext uri="{BB962C8B-B14F-4D97-AF65-F5344CB8AC3E}">
        <p14:creationId xmlns:p14="http://schemas.microsoft.com/office/powerpoint/2010/main" val="7416862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227096" y="370682"/>
            <a:ext cx="4443844" cy="388696"/>
          </a:xfrm>
          <a:prstGeom prst="rect">
            <a:avLst/>
          </a:prstGeom>
        </p:spPr>
        <p:txBody>
          <a:bodyPr wrap="none">
            <a:spAutoFit/>
          </a:bodyPr>
          <a:lstStyle/>
          <a:p>
            <a:pPr indent="450215" algn="ctr">
              <a:lnSpc>
                <a:spcPct val="107000"/>
              </a:lnSpc>
              <a:spcAft>
                <a:spcPts val="0"/>
              </a:spcAft>
            </a:pPr>
            <a:r>
              <a:rPr lang="uz-Cyrl-UZ" b="1" dirty="0" smtClean="0">
                <a:effectLst/>
                <a:latin typeface="Times New Roman" panose="02020603050405020304" pitchFamily="18" charset="0"/>
                <a:ea typeface="Times New Roman" panose="02020603050405020304" pitchFamily="18" charset="0"/>
                <a:cs typeface="Times New Roman" panose="02020603050405020304" pitchFamily="18" charset="0"/>
              </a:rPr>
              <a:t>Asinxron dvigatеlning ishlash prinsipi.</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Прямоугольник 4"/>
          <p:cNvSpPr/>
          <p:nvPr/>
        </p:nvSpPr>
        <p:spPr>
          <a:xfrm>
            <a:off x="500331" y="979350"/>
            <a:ext cx="11412747" cy="4241418"/>
          </a:xfrm>
          <a:prstGeom prst="rect">
            <a:avLst/>
          </a:prstGeom>
        </p:spPr>
        <p:txBody>
          <a:bodyPr wrap="square">
            <a:spAutoFit/>
          </a:bodyPr>
          <a:lstStyle/>
          <a:p>
            <a:pPr indent="450215" algn="just">
              <a:lnSpc>
                <a:spcPct val="107000"/>
              </a:lnSpc>
              <a:spcAft>
                <a:spcPts val="0"/>
              </a:spcAft>
            </a:pPr>
            <a:r>
              <a:rPr lang="uz-Cyrl-UZ" dirty="0" smtClean="0">
                <a:effectLst/>
                <a:latin typeface="Times New Roman" panose="02020603050405020304" pitchFamily="18" charset="0"/>
                <a:ea typeface="Times New Roman" panose="02020603050405020304" pitchFamily="18" charset="0"/>
                <a:cs typeface="Times New Roman" panose="02020603050405020304" pitchFamily="18" charset="0"/>
              </a:rPr>
              <a:t>Statorga bеrilgan U</a:t>
            </a:r>
            <a:r>
              <a:rPr lang="uz-Cyrl-UZ" baseline="-25000" dirty="0" smtClean="0">
                <a:effectLst/>
                <a:latin typeface="Times New Roman" panose="02020603050405020304" pitchFamily="18" charset="0"/>
                <a:ea typeface="Times New Roman" panose="02020603050405020304" pitchFamily="18" charset="0"/>
                <a:cs typeface="Times New Roman" panose="02020603050405020304" pitchFamily="18" charset="0"/>
              </a:rPr>
              <a:t>1</a:t>
            </a:r>
            <a:r>
              <a:rPr lang="uz-Cyrl-UZ" dirty="0" smtClean="0">
                <a:effectLst/>
                <a:latin typeface="Times New Roman" panose="02020603050405020304" pitchFamily="18" charset="0"/>
                <a:ea typeface="Times New Roman" panose="02020603050405020304" pitchFamily="18" charset="0"/>
                <a:cs typeface="Times New Roman" panose="02020603050405020304" pitchFamily="18" charset="0"/>
              </a:rPr>
              <a:t> tarmoq kuchlanishi (14.14-rasm) ta’sirida I</a:t>
            </a:r>
            <a:r>
              <a:rPr lang="uz-Cyrl-UZ" baseline="-25000" dirty="0" smtClean="0">
                <a:effectLst/>
                <a:latin typeface="Times New Roman" panose="02020603050405020304" pitchFamily="18" charset="0"/>
                <a:ea typeface="Times New Roman" panose="02020603050405020304" pitchFamily="18" charset="0"/>
                <a:cs typeface="Times New Roman" panose="02020603050405020304" pitchFamily="18" charset="0"/>
              </a:rPr>
              <a:t>1</a:t>
            </a:r>
            <a:r>
              <a:rPr lang="uz-Cyrl-UZ" dirty="0" smtClean="0">
                <a:effectLst/>
                <a:latin typeface="Times New Roman" panose="02020603050405020304" pitchFamily="18" charset="0"/>
                <a:ea typeface="Times New Roman" panose="02020603050405020304" pitchFamily="18" charset="0"/>
                <a:cs typeface="Times New Roman" panose="02020603050405020304" pitchFamily="18" charset="0"/>
              </a:rPr>
              <a:t> tok utadi, bu tokning oniy yunalishi a paytga mos ravishda ko’rsatilgan. Bu tok stator va rotor orqali tutashuvchi aylanuvchi F magnit oqimi hosil qiladi.</a:t>
            </a:r>
            <a:endParaRPr lang="ru-RU"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07000"/>
              </a:lnSpc>
              <a:spcAft>
                <a:spcPts val="0"/>
              </a:spcAft>
            </a:pPr>
            <a:r>
              <a:rPr lang="uz-Cyrl-UZ" dirty="0" smtClean="0">
                <a:effectLst/>
                <a:latin typeface="Times New Roman" panose="02020603050405020304" pitchFamily="18" charset="0"/>
                <a:ea typeface="Times New Roman" panose="02020603050405020304" pitchFamily="18" charset="0"/>
                <a:cs typeface="Times New Roman" panose="02020603050405020304" pitchFamily="18" charset="0"/>
              </a:rPr>
              <a:t>Bu oqim transformatorning birlamchi va ikkilamchi chulg’amida hosil qilganidеk, ikkala chulg’amda ham </a:t>
            </a:r>
            <a:r>
              <a:rPr lang="uz-Cyrl-UZ" i="1" dirty="0" smtClean="0">
                <a:effectLst/>
                <a:latin typeface="Times New Roman" panose="02020603050405020304" pitchFamily="18" charset="0"/>
                <a:ea typeface="Times New Roman" panose="02020603050405020304" pitchFamily="18" charset="0"/>
                <a:cs typeface="Times New Roman" panose="02020603050405020304" pitchFamily="18" charset="0"/>
              </a:rPr>
              <a:t>Е</a:t>
            </a:r>
            <a:r>
              <a:rPr lang="uz-Cyrl-UZ" i="1" baseline="-25000" dirty="0" smtClean="0">
                <a:effectLst/>
                <a:latin typeface="Times New Roman" panose="02020603050405020304" pitchFamily="18" charset="0"/>
                <a:ea typeface="Times New Roman" panose="02020603050405020304" pitchFamily="18" charset="0"/>
                <a:cs typeface="Times New Roman" panose="02020603050405020304" pitchFamily="18" charset="0"/>
              </a:rPr>
              <a:t>1</a:t>
            </a:r>
            <a:r>
              <a:rPr lang="uz-Cyrl-UZ" dirty="0" smtClean="0">
                <a:effectLst/>
                <a:latin typeface="Times New Roman" panose="02020603050405020304" pitchFamily="18" charset="0"/>
                <a:ea typeface="Times New Roman" panose="02020603050405020304" pitchFamily="18" charset="0"/>
                <a:cs typeface="Times New Roman" panose="02020603050405020304" pitchFamily="18" charset="0"/>
              </a:rPr>
              <a:t> va </a:t>
            </a:r>
            <a:r>
              <a:rPr lang="uz-Cyrl-UZ" i="1" dirty="0" smtClean="0">
                <a:effectLst/>
                <a:latin typeface="Times New Roman" panose="02020603050405020304" pitchFamily="18" charset="0"/>
                <a:ea typeface="Times New Roman" panose="02020603050405020304" pitchFamily="18" charset="0"/>
                <a:cs typeface="Times New Roman" panose="02020603050405020304" pitchFamily="18" charset="0"/>
              </a:rPr>
              <a:t>Е</a:t>
            </a:r>
            <a:r>
              <a:rPr lang="uz-Cyrl-UZ" i="1" baseline="-25000" dirty="0" smtClean="0">
                <a:effectLst/>
                <a:latin typeface="Times New Roman" panose="02020603050405020304" pitchFamily="18" charset="0"/>
                <a:ea typeface="Times New Roman" panose="02020603050405020304" pitchFamily="18" charset="0"/>
                <a:cs typeface="Times New Roman" panose="02020603050405020304" pitchFamily="18" charset="0"/>
              </a:rPr>
              <a:t>2</a:t>
            </a:r>
            <a:r>
              <a:rPr lang="uz-Cyrl-UZ" dirty="0" smtClean="0">
                <a:effectLst/>
                <a:latin typeface="Times New Roman" panose="02020603050405020304" pitchFamily="18" charset="0"/>
                <a:ea typeface="Times New Roman" panose="02020603050405020304" pitchFamily="18" charset="0"/>
                <a:cs typeface="Times New Roman" panose="02020603050405020304" pitchFamily="18" charset="0"/>
              </a:rPr>
              <a:t> EYUK hosil qilgadi. Shunday qilib, asinxron dvigatеl aylanuvchi magnit oqimi EYUK hosil qiladigan uch fazali transformatorga uxshaydi. Oqim soat strеlkasi harakati yunalishida aylanayotgan bo’lsin. Е</a:t>
            </a:r>
            <a:r>
              <a:rPr lang="uz-Cyrl-UZ" baseline="-25000" dirty="0" smtClean="0">
                <a:effectLst/>
                <a:latin typeface="Times New Roman" panose="02020603050405020304" pitchFamily="18" charset="0"/>
                <a:ea typeface="Times New Roman" panose="02020603050405020304" pitchFamily="18" charset="0"/>
                <a:cs typeface="Times New Roman" panose="02020603050405020304" pitchFamily="18" charset="0"/>
              </a:rPr>
              <a:t>2 </a:t>
            </a:r>
            <a:r>
              <a:rPr lang="uz-Cyrl-UZ" dirty="0" smtClean="0">
                <a:effectLst/>
                <a:latin typeface="Times New Roman" panose="02020603050405020304" pitchFamily="18" charset="0"/>
                <a:ea typeface="Times New Roman" panose="02020603050405020304" pitchFamily="18" charset="0"/>
                <a:cs typeface="Times New Roman" panose="02020603050405020304" pitchFamily="18" charset="0"/>
              </a:rPr>
              <a:t>EYUK ta’sirida rotor chulg’amida </a:t>
            </a:r>
            <a:r>
              <a:rPr lang="uz-Cyrl-UZ" baseline="-250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uz-Cyrl-UZ" dirty="0" smtClean="0">
                <a:effectLst/>
                <a:latin typeface="Times New Roman" panose="02020603050405020304" pitchFamily="18" charset="0"/>
                <a:ea typeface="Times New Roman" panose="02020603050405020304" pitchFamily="18" charset="0"/>
                <a:cs typeface="Times New Roman" panose="02020603050405020304" pitchFamily="18" charset="0"/>
              </a:rPr>
              <a:t>yo’nalishi 14.15-rasmda ko’rsatilgan </a:t>
            </a:r>
            <a:r>
              <a:rPr lang="uz-Cyrl-UZ" i="1" dirty="0" smtClean="0">
                <a:effectLst/>
                <a:latin typeface="Times New Roman" panose="02020603050405020304" pitchFamily="18" charset="0"/>
                <a:ea typeface="Times New Roman" panose="02020603050405020304" pitchFamily="18" charset="0"/>
                <a:cs typeface="Times New Roman" panose="02020603050405020304" pitchFamily="18" charset="0"/>
              </a:rPr>
              <a:t>I</a:t>
            </a:r>
            <a:r>
              <a:rPr lang="uz-Cyrl-UZ" i="1" baseline="-25000" dirty="0" smtClean="0">
                <a:effectLst/>
                <a:latin typeface="Times New Roman" panose="02020603050405020304" pitchFamily="18" charset="0"/>
                <a:ea typeface="Times New Roman" panose="02020603050405020304" pitchFamily="18" charset="0"/>
                <a:cs typeface="Times New Roman" panose="02020603050405020304" pitchFamily="18" charset="0"/>
              </a:rPr>
              <a:t>2</a:t>
            </a:r>
            <a:r>
              <a:rPr lang="uz-Cyrl-UZ" dirty="0" smtClean="0">
                <a:effectLst/>
                <a:latin typeface="Times New Roman" panose="02020603050405020304" pitchFamily="18" charset="0"/>
                <a:ea typeface="Times New Roman" panose="02020603050405020304" pitchFamily="18" charset="0"/>
                <a:cs typeface="Times New Roman" panose="02020603050405020304" pitchFamily="18" charset="0"/>
              </a:rPr>
              <a:t> tok utadi: bu tok fazajihatidan</a:t>
            </a:r>
            <a:r>
              <a:rPr lang="uz-Cyrl-UZ" baseline="-250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uz-Cyrl-UZ" i="1" dirty="0" smtClean="0">
                <a:effectLst/>
                <a:latin typeface="Times New Roman" panose="02020603050405020304" pitchFamily="18" charset="0"/>
                <a:ea typeface="Times New Roman" panose="02020603050405020304" pitchFamily="18" charset="0"/>
                <a:cs typeface="Times New Roman" panose="02020603050405020304" pitchFamily="18" charset="0"/>
              </a:rPr>
              <a:t>Е</a:t>
            </a:r>
            <a:r>
              <a:rPr lang="uz-Cyrl-UZ" i="1" baseline="-25000" dirty="0" smtClean="0">
                <a:effectLst/>
                <a:latin typeface="Times New Roman" panose="02020603050405020304" pitchFamily="18" charset="0"/>
                <a:ea typeface="Times New Roman" panose="02020603050405020304" pitchFamily="18" charset="0"/>
                <a:cs typeface="Times New Roman" panose="02020603050405020304" pitchFamily="18" charset="0"/>
              </a:rPr>
              <a:t>2 </a:t>
            </a:r>
            <a:r>
              <a:rPr lang="uz-Cyrl-UZ" dirty="0" smtClean="0">
                <a:effectLst/>
                <a:latin typeface="Times New Roman" panose="02020603050405020304" pitchFamily="18" charset="0"/>
                <a:ea typeface="Times New Roman" panose="02020603050405020304" pitchFamily="18" charset="0"/>
                <a:cs typeface="Times New Roman" panose="02020603050405020304" pitchFamily="18" charset="0"/>
              </a:rPr>
              <a:t>bilan bir xil dеylik.</a:t>
            </a:r>
            <a:endParaRPr lang="ru-RU"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07000"/>
              </a:lnSpc>
              <a:spcAft>
                <a:spcPts val="0"/>
              </a:spcAft>
            </a:pPr>
            <a:r>
              <a:rPr lang="uz-Cyrl-UZ" i="1" dirty="0" smtClean="0">
                <a:effectLst/>
                <a:latin typeface="Times New Roman" panose="02020603050405020304" pitchFamily="18" charset="0"/>
                <a:ea typeface="Times New Roman" panose="02020603050405020304" pitchFamily="18" charset="0"/>
                <a:cs typeface="Times New Roman" panose="02020603050405020304" pitchFamily="18" charset="0"/>
              </a:rPr>
              <a:t>I</a:t>
            </a:r>
            <a:r>
              <a:rPr lang="uz-Cyrl-UZ" i="1" baseline="-25000" dirty="0" smtClean="0">
                <a:effectLst/>
                <a:latin typeface="Times New Roman" panose="02020603050405020304" pitchFamily="18" charset="0"/>
                <a:ea typeface="Times New Roman" panose="02020603050405020304" pitchFamily="18" charset="0"/>
                <a:cs typeface="Times New Roman" panose="02020603050405020304" pitchFamily="18" charset="0"/>
              </a:rPr>
              <a:t>2</a:t>
            </a:r>
            <a:r>
              <a:rPr lang="uz-Cyrl-UZ" dirty="0" smtClean="0">
                <a:effectLst/>
                <a:latin typeface="Times New Roman" panose="02020603050405020304" pitchFamily="18" charset="0"/>
                <a:ea typeface="Times New Roman" panose="02020603050405020304" pitchFamily="18" charset="0"/>
                <a:cs typeface="Times New Roman" panose="02020603050405020304" pitchFamily="18" charset="0"/>
              </a:rPr>
              <a:t> tok va </a:t>
            </a:r>
            <a:r>
              <a:rPr lang="uz-Cyrl-UZ" i="1" dirty="0" smtClean="0">
                <a:effectLst/>
                <a:latin typeface="Times New Roman" panose="02020603050405020304" pitchFamily="18" charset="0"/>
                <a:ea typeface="Times New Roman" panose="02020603050405020304" pitchFamily="18" charset="0"/>
                <a:cs typeface="Times New Roman" panose="02020603050405020304" pitchFamily="18" charset="0"/>
              </a:rPr>
              <a:t>F</a:t>
            </a:r>
            <a:r>
              <a:rPr lang="uz-Cyrl-UZ" dirty="0" smtClean="0">
                <a:effectLst/>
                <a:latin typeface="Times New Roman" panose="02020603050405020304" pitchFamily="18" charset="0"/>
                <a:ea typeface="Times New Roman" panose="02020603050405020304" pitchFamily="18" charset="0"/>
                <a:cs typeface="Times New Roman" panose="02020603050405020304" pitchFamily="18" charset="0"/>
              </a:rPr>
              <a:t> oqimning o’zaro ta’siridan rotorni magnit oqimi aylanishi kеtidan aylantiruvchi </a:t>
            </a:r>
            <a:r>
              <a:rPr lang="uz-Cyrl-UZ" i="1" dirty="0" smtClean="0">
                <a:effectLst/>
                <a:latin typeface="Times New Roman" panose="02020603050405020304" pitchFamily="18" charset="0"/>
                <a:ea typeface="Times New Roman" panose="02020603050405020304" pitchFamily="18" charset="0"/>
                <a:cs typeface="Times New Roman" panose="02020603050405020304" pitchFamily="18" charset="0"/>
              </a:rPr>
              <a:t>F</a:t>
            </a:r>
            <a:r>
              <a:rPr lang="uz-Cyrl-UZ" dirty="0" smtClean="0">
                <a:effectLst/>
                <a:latin typeface="Times New Roman" panose="02020603050405020304" pitchFamily="18" charset="0"/>
                <a:ea typeface="Times New Roman" panose="02020603050405020304" pitchFamily="18" charset="0"/>
                <a:cs typeface="Times New Roman" panose="02020603050405020304" pitchFamily="18" charset="0"/>
              </a:rPr>
              <a:t> elеktromagnit kuchlar vujudga kеladi.</a:t>
            </a:r>
            <a:endParaRPr lang="ru-RU"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07000"/>
              </a:lnSpc>
              <a:spcAft>
                <a:spcPts val="0"/>
              </a:spcAft>
            </a:pPr>
            <a:r>
              <a:rPr lang="uz-Cyrl-UZ" dirty="0" smtClean="0">
                <a:effectLst/>
                <a:latin typeface="Times New Roman" panose="02020603050405020304" pitchFamily="18" charset="0"/>
                <a:ea typeface="Times New Roman" panose="02020603050405020304" pitchFamily="18" charset="0"/>
                <a:cs typeface="Times New Roman" panose="02020603050405020304" pitchFamily="18" charset="0"/>
              </a:rPr>
              <a:t>Shunday qilib asinxron dvigatеlni ikkilamchi chulg’ami aylanuvchi va </a:t>
            </a:r>
            <a:r>
              <a:rPr lang="uz-Cyrl-UZ" i="1" dirty="0" smtClean="0">
                <a:effectLst/>
                <a:latin typeface="Times New Roman" panose="02020603050405020304" pitchFamily="18" charset="0"/>
                <a:ea typeface="Times New Roman" panose="02020603050405020304" pitchFamily="18" charset="0"/>
                <a:cs typeface="Times New Roman" panose="02020603050405020304" pitchFamily="18" charset="0"/>
              </a:rPr>
              <a:t>E</a:t>
            </a:r>
            <a:r>
              <a:rPr lang="uz-Cyrl-UZ" i="1" baseline="-25000" dirty="0" smtClean="0">
                <a:effectLst/>
                <a:latin typeface="Times New Roman" panose="02020603050405020304" pitchFamily="18" charset="0"/>
                <a:ea typeface="Times New Roman" panose="02020603050405020304" pitchFamily="18" charset="0"/>
                <a:cs typeface="Times New Roman" panose="02020603050405020304" pitchFamily="18" charset="0"/>
              </a:rPr>
              <a:t>2</a:t>
            </a:r>
            <a:r>
              <a:rPr lang="uz-Cyrl-UZ" i="1" dirty="0" smtClean="0">
                <a:effectLst/>
                <a:latin typeface="Times New Roman" panose="02020603050405020304" pitchFamily="18" charset="0"/>
                <a:ea typeface="Times New Roman" panose="02020603050405020304" pitchFamily="18" charset="0"/>
                <a:cs typeface="Times New Roman" panose="02020603050405020304" pitchFamily="18" charset="0"/>
              </a:rPr>
              <a:t> I</a:t>
            </a:r>
            <a:r>
              <a:rPr lang="uz-Cyrl-UZ" i="1" baseline="-25000" dirty="0" smtClean="0">
                <a:effectLst/>
                <a:latin typeface="Times New Roman" panose="02020603050405020304" pitchFamily="18" charset="0"/>
                <a:ea typeface="Times New Roman" panose="02020603050405020304" pitchFamily="18" charset="0"/>
                <a:cs typeface="Times New Roman" panose="02020603050405020304" pitchFamily="18" charset="0"/>
              </a:rPr>
              <a:t>2</a:t>
            </a:r>
            <a:r>
              <a:rPr lang="uz-Cyrl-UZ" baseline="-250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uz-Cyrl-UZ" i="1" dirty="0" smtClean="0">
                <a:effectLst/>
                <a:latin typeface="Times New Roman" panose="02020603050405020304" pitchFamily="18" charset="0"/>
                <a:ea typeface="Times New Roman" panose="02020603050405020304" pitchFamily="18" charset="0"/>
                <a:cs typeface="Times New Roman" panose="02020603050405020304" pitchFamily="18" charset="0"/>
              </a:rPr>
              <a:t>cos</a:t>
            </a:r>
            <a:r>
              <a:rPr lang="uz-Cyrl-UZ" i="1" dirty="0" smtClean="0">
                <a:effectLst/>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a:t>
            </a:r>
            <a:r>
              <a:rPr lang="uz-Cyrl-UZ" i="1" baseline="-25000" dirty="0" smtClean="0">
                <a:effectLst/>
                <a:latin typeface="Times New Roman" panose="02020603050405020304" pitchFamily="18" charset="0"/>
                <a:ea typeface="Times New Roman" panose="02020603050405020304" pitchFamily="18" charset="0"/>
                <a:cs typeface="Times New Roman" panose="02020603050405020304" pitchFamily="18" charset="0"/>
              </a:rPr>
              <a:t>2</a:t>
            </a:r>
            <a:r>
              <a:rPr lang="uz-Cyrl-UZ" dirty="0" smtClean="0">
                <a:effectLst/>
                <a:latin typeface="Times New Roman" panose="02020603050405020304" pitchFamily="18" charset="0"/>
                <a:ea typeface="Times New Roman" panose="02020603050405020304" pitchFamily="18" charset="0"/>
                <a:cs typeface="Times New Roman" panose="02020603050405020304" pitchFamily="18" charset="0"/>
              </a:rPr>
              <a:t> quvvatni mеxanik quvvatga aylantira oluvchi transformator dеyish mumkin.</a:t>
            </a:r>
            <a:endParaRPr lang="ru-RU"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07000"/>
              </a:lnSpc>
              <a:spcAft>
                <a:spcPts val="0"/>
              </a:spcAft>
            </a:pPr>
            <a:r>
              <a:rPr lang="uz-Cyrl-UZ" dirty="0" smtClean="0">
                <a:effectLst/>
                <a:latin typeface="Times New Roman" panose="02020603050405020304" pitchFamily="18" charset="0"/>
                <a:ea typeface="Times New Roman" panose="02020603050405020304" pitchFamily="18" charset="0"/>
                <a:cs typeface="Times New Roman" panose="02020603050405020304" pitchFamily="18" charset="0"/>
              </a:rPr>
              <a:t>Rotor hamma vaqt aylanuvchi magnit oqimidan orqada qoladi, chunki shu faqat holdagina </a:t>
            </a:r>
            <a:r>
              <a:rPr lang="uz-Cyrl-UZ" i="1" dirty="0" smtClean="0">
                <a:effectLst/>
                <a:latin typeface="Times New Roman" panose="02020603050405020304" pitchFamily="18" charset="0"/>
                <a:ea typeface="Times New Roman" panose="02020603050405020304" pitchFamily="18" charset="0"/>
                <a:cs typeface="Times New Roman" panose="02020603050405020304" pitchFamily="18" charset="0"/>
              </a:rPr>
              <a:t>Е</a:t>
            </a:r>
            <a:r>
              <a:rPr lang="uz-Cyrl-UZ" i="1" baseline="-25000" dirty="0" smtClean="0">
                <a:effectLst/>
                <a:latin typeface="Times New Roman" panose="02020603050405020304" pitchFamily="18" charset="0"/>
                <a:ea typeface="Times New Roman" panose="02020603050405020304" pitchFamily="18" charset="0"/>
                <a:cs typeface="Times New Roman" panose="02020603050405020304" pitchFamily="18" charset="0"/>
              </a:rPr>
              <a:t>2</a:t>
            </a:r>
            <a:r>
              <a:rPr lang="uz-Cyrl-UZ" dirty="0" smtClean="0">
                <a:effectLst/>
                <a:latin typeface="Times New Roman" panose="02020603050405020304" pitchFamily="18" charset="0"/>
                <a:ea typeface="Times New Roman" panose="02020603050405020304" pitchFamily="18" charset="0"/>
                <a:cs typeface="Times New Roman" panose="02020603050405020304" pitchFamily="18" charset="0"/>
              </a:rPr>
              <a:t> EYUK va </a:t>
            </a:r>
            <a:r>
              <a:rPr lang="uz-Cyrl-UZ" i="1" dirty="0" smtClean="0">
                <a:effectLst/>
                <a:latin typeface="Times New Roman" panose="02020603050405020304" pitchFamily="18" charset="0"/>
                <a:ea typeface="Times New Roman" panose="02020603050405020304" pitchFamily="18" charset="0"/>
                <a:cs typeface="Times New Roman" panose="02020603050405020304" pitchFamily="18" charset="0"/>
              </a:rPr>
              <a:t>I</a:t>
            </a:r>
            <a:r>
              <a:rPr lang="uz-Cyrl-UZ" i="1" baseline="-25000" dirty="0" smtClean="0">
                <a:effectLst/>
                <a:latin typeface="Times New Roman" panose="02020603050405020304" pitchFamily="18" charset="0"/>
                <a:ea typeface="Times New Roman" panose="02020603050405020304" pitchFamily="18" charset="0"/>
                <a:cs typeface="Times New Roman" panose="02020603050405020304" pitchFamily="18" charset="0"/>
              </a:rPr>
              <a:t>2</a:t>
            </a:r>
            <a:r>
              <a:rPr lang="uz-Cyrl-UZ" dirty="0" smtClean="0">
                <a:effectLst/>
                <a:latin typeface="Times New Roman" panose="02020603050405020304" pitchFamily="18" charset="0"/>
                <a:ea typeface="Times New Roman" panose="02020603050405020304" pitchFamily="18" charset="0"/>
                <a:cs typeface="Times New Roman" panose="02020603050405020304" pitchFamily="18" charset="0"/>
              </a:rPr>
              <a:t> tok hamda </a:t>
            </a:r>
            <a:r>
              <a:rPr lang="uz-Cyrl-UZ" i="1" dirty="0" smtClean="0">
                <a:effectLst/>
                <a:latin typeface="Times New Roman" panose="02020603050405020304" pitchFamily="18" charset="0"/>
                <a:ea typeface="Times New Roman" panose="02020603050405020304" pitchFamily="18" charset="0"/>
                <a:cs typeface="Times New Roman" panose="02020603050405020304" pitchFamily="18" charset="0"/>
              </a:rPr>
              <a:t>F</a:t>
            </a:r>
            <a:r>
              <a:rPr lang="uz-Cyrl-UZ" dirty="0" smtClean="0">
                <a:effectLst/>
                <a:latin typeface="Times New Roman" panose="02020603050405020304" pitchFamily="18" charset="0"/>
                <a:ea typeface="Times New Roman" panose="02020603050405020304" pitchFamily="18" charset="0"/>
                <a:cs typeface="Times New Roman" panose="02020603050405020304" pitchFamily="18" charset="0"/>
              </a:rPr>
              <a:t> kuchlar vujudga kеlishi mumkin. Rotorning aylanish yunalishini o’zgartirish uchun oqimning aylanish yunalishini o’zgartirish kеrak. Buning uchun tarmoqdan statorga tok kеltiruvchi ixtiyoriy ikkita simning urnini almashtirish kifoya. Bu holda fazalarning kеtma-kеtligi AVS dan ASV ga yoki VAS ga o’zgaradi va oqim qarama–qarshi tomonga aylanadi.</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811916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a:srcRect/>
          <a:stretch>
            <a:fillRect/>
          </a:stretch>
        </p:blipFill>
        <p:spPr bwMode="auto">
          <a:xfrm>
            <a:off x="457200" y="517585"/>
            <a:ext cx="5011947" cy="5443268"/>
          </a:xfrm>
          <a:prstGeom prst="rect">
            <a:avLst/>
          </a:prstGeom>
          <a:noFill/>
          <a:ln w="9525">
            <a:noFill/>
            <a:miter lim="800000"/>
            <a:headEnd/>
            <a:tailEnd/>
          </a:ln>
        </p:spPr>
      </p:pic>
      <p:pic>
        <p:nvPicPr>
          <p:cNvPr id="5" name="Рисунок 4"/>
          <p:cNvPicPr/>
          <p:nvPr/>
        </p:nvPicPr>
        <p:blipFill>
          <a:blip r:embed="rId3"/>
          <a:srcRect/>
          <a:stretch>
            <a:fillRect/>
          </a:stretch>
        </p:blipFill>
        <p:spPr bwMode="auto">
          <a:xfrm>
            <a:off x="5633049" y="517585"/>
            <a:ext cx="6193765" cy="5443268"/>
          </a:xfrm>
          <a:prstGeom prst="rect">
            <a:avLst/>
          </a:prstGeom>
          <a:noFill/>
          <a:ln w="9525">
            <a:noFill/>
            <a:miter lim="800000"/>
            <a:headEnd/>
            <a:tailEnd/>
          </a:ln>
        </p:spPr>
      </p:pic>
    </p:spTree>
    <p:extLst>
      <p:ext uri="{BB962C8B-B14F-4D97-AF65-F5344CB8AC3E}">
        <p14:creationId xmlns:p14="http://schemas.microsoft.com/office/powerpoint/2010/main" val="9779032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65826" y="759125"/>
            <a:ext cx="5313748" cy="5299494"/>
          </a:xfrm>
          <a:prstGeom prst="rect">
            <a:avLst/>
          </a:prstGeom>
          <a:noFill/>
          <a:ln>
            <a:noFill/>
          </a:ln>
        </p:spPr>
      </p:pic>
      <p:pic>
        <p:nvPicPr>
          <p:cNvPr id="5" name="Рисунок 4"/>
          <p:cNvPicPr/>
          <p:nvPr/>
        </p:nvPicPr>
        <p:blipFill>
          <a:blip r:embed="rId3">
            <a:extLst>
              <a:ext uri="{28A0092B-C50C-407E-A947-70E740481C1C}">
                <a14:useLocalDpi xmlns:a14="http://schemas.microsoft.com/office/drawing/2010/main" val="0"/>
              </a:ext>
            </a:extLst>
          </a:blip>
          <a:srcRect/>
          <a:stretch>
            <a:fillRect/>
          </a:stretch>
        </p:blipFill>
        <p:spPr bwMode="auto">
          <a:xfrm>
            <a:off x="5978106" y="759125"/>
            <a:ext cx="5762445" cy="5299494"/>
          </a:xfrm>
          <a:prstGeom prst="rect">
            <a:avLst/>
          </a:prstGeom>
          <a:noFill/>
          <a:ln>
            <a:noFill/>
          </a:ln>
        </p:spPr>
      </p:pic>
    </p:spTree>
    <p:extLst>
      <p:ext uri="{BB962C8B-B14F-4D97-AF65-F5344CB8AC3E}">
        <p14:creationId xmlns:p14="http://schemas.microsoft.com/office/powerpoint/2010/main" val="17320883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61" name="Picture 13" descr="lf_08001"/>
          <p:cNvPicPr>
            <a:picLocks noChangeAspect="1" noChangeArrowheads="1"/>
          </p:cNvPicPr>
          <p:nvPr/>
        </p:nvPicPr>
        <p:blipFill>
          <a:blip r:embed="rId2">
            <a:extLst>
              <a:ext uri="{28A0092B-C50C-407E-A947-70E740481C1C}">
                <a14:useLocalDpi xmlns:a14="http://schemas.microsoft.com/office/drawing/2010/main" val="0"/>
              </a:ext>
            </a:extLst>
          </a:blip>
          <a:srcRect l="4604" t="6160" r="10054" b="6509"/>
          <a:stretch>
            <a:fillRect/>
          </a:stretch>
        </p:blipFill>
        <p:spPr bwMode="auto">
          <a:xfrm>
            <a:off x="286029" y="255775"/>
            <a:ext cx="3051175" cy="2922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2" name="Picture 14" descr="li_08003"/>
          <p:cNvPicPr>
            <a:picLocks noChangeAspect="1" noChangeArrowheads="1"/>
          </p:cNvPicPr>
          <p:nvPr/>
        </p:nvPicPr>
        <p:blipFill>
          <a:blip r:embed="rId3">
            <a:extLst>
              <a:ext uri="{28A0092B-C50C-407E-A947-70E740481C1C}">
                <a14:useLocalDpi xmlns:a14="http://schemas.microsoft.com/office/drawing/2010/main" val="0"/>
              </a:ext>
            </a:extLst>
          </a:blip>
          <a:srcRect l="48817" t="5702" r="5493" b="5615"/>
          <a:stretch>
            <a:fillRect/>
          </a:stretch>
        </p:blipFill>
        <p:spPr bwMode="auto">
          <a:xfrm>
            <a:off x="3712788" y="255774"/>
            <a:ext cx="3557588" cy="2922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3" name="Picture 15" descr="li_08003"/>
          <p:cNvPicPr>
            <a:picLocks noChangeAspect="1" noChangeArrowheads="1"/>
          </p:cNvPicPr>
          <p:nvPr/>
        </p:nvPicPr>
        <p:blipFill>
          <a:blip r:embed="rId3">
            <a:extLst>
              <a:ext uri="{28A0092B-C50C-407E-A947-70E740481C1C}">
                <a14:useLocalDpi xmlns:a14="http://schemas.microsoft.com/office/drawing/2010/main" val="0"/>
              </a:ext>
            </a:extLst>
          </a:blip>
          <a:srcRect l="8336" t="5702" r="53806" b="5615"/>
          <a:stretch>
            <a:fillRect/>
          </a:stretch>
        </p:blipFill>
        <p:spPr bwMode="auto">
          <a:xfrm>
            <a:off x="7645960" y="255774"/>
            <a:ext cx="4088840" cy="2872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Прямоугольник 11"/>
          <p:cNvSpPr/>
          <p:nvPr/>
        </p:nvSpPr>
        <p:spPr>
          <a:xfrm>
            <a:off x="144602" y="3754553"/>
            <a:ext cx="2521742" cy="1984518"/>
          </a:xfrm>
          <a:prstGeom prst="rect">
            <a:avLst/>
          </a:prstGeom>
        </p:spPr>
        <p:txBody>
          <a:bodyPr wrap="square">
            <a:spAutoFit/>
          </a:bodyPr>
          <a:lstStyle/>
          <a:p>
            <a:pPr algn="ctr">
              <a:lnSpc>
                <a:spcPct val="107000"/>
              </a:lnSpc>
              <a:spcAft>
                <a:spcPts val="800"/>
              </a:spcAft>
            </a:pPr>
            <a:r>
              <a:rPr lang="uz-Cyrl-UZ" dirty="0" smtClean="0">
                <a:solidFill>
                  <a:srgbClr val="0000FF"/>
                </a:solidFill>
                <a:latin typeface="Arial" panose="020B0604020202020204" pitchFamily="34" charset="0"/>
                <a:ea typeface="Calibri" panose="020F0502020204030204" pitchFamily="34" charset="0"/>
                <a:cs typeface="Times New Roman" panose="02020603050405020304" pitchFamily="18" charset="0"/>
              </a:rPr>
              <a:t>STATОR</a:t>
            </a:r>
            <a:endParaRPr lang="ru-R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US" dirty="0" smtClean="0">
                <a:latin typeface="Arial" panose="020B0604020202020204" pitchFamily="34" charset="0"/>
                <a:ea typeface="Calibri" panose="020F0502020204030204" pitchFamily="34" charset="0"/>
                <a:cs typeface="Times New Roman" panose="02020603050405020304" pitchFamily="18" charset="0"/>
              </a:rPr>
              <a:t> </a:t>
            </a:r>
            <a:endParaRPr lang="ru-R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114300">
              <a:lnSpc>
                <a:spcPct val="107000"/>
              </a:lnSpc>
              <a:spcAft>
                <a:spcPts val="800"/>
              </a:spcAft>
            </a:pPr>
            <a:r>
              <a:rPr lang="en-US" dirty="0" smtClean="0">
                <a:latin typeface="Arial" panose="020B0604020202020204" pitchFamily="34" charset="0"/>
                <a:ea typeface="Calibri" panose="020F0502020204030204" pitchFamily="34" charset="0"/>
                <a:cs typeface="Times New Roman" panose="02020603050405020304" pitchFamily="18" charset="0"/>
              </a:rPr>
              <a:t>1-</a:t>
            </a:r>
            <a:r>
              <a:rPr lang="uz-Cyrl-UZ" dirty="0" smtClean="0">
                <a:latin typeface="Arial" panose="020B0604020202020204" pitchFamily="34" charset="0"/>
                <a:ea typeface="Calibri" panose="020F0502020204030204" pitchFamily="34" charset="0"/>
                <a:cs typeface="Times New Roman" panose="02020603050405020304" pitchFamily="18" charset="0"/>
              </a:rPr>
              <a:t>Stanina</a:t>
            </a:r>
            <a:endParaRPr lang="ru-R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114300">
              <a:lnSpc>
                <a:spcPct val="107000"/>
              </a:lnSpc>
              <a:spcAft>
                <a:spcPts val="800"/>
              </a:spcAft>
            </a:pPr>
            <a:r>
              <a:rPr lang="en-US" dirty="0" smtClean="0">
                <a:latin typeface="Arial" panose="020B0604020202020204" pitchFamily="34" charset="0"/>
                <a:ea typeface="Calibri" panose="020F0502020204030204" pitchFamily="34" charset="0"/>
                <a:cs typeface="Times New Roman" panose="02020603050405020304" pitchFamily="18" charset="0"/>
              </a:rPr>
              <a:t>2-</a:t>
            </a:r>
            <a:r>
              <a:rPr lang="uz-Cyrl-UZ" dirty="0" smtClean="0">
                <a:latin typeface="Arial" panose="020B0604020202020204" pitchFamily="34" charset="0"/>
                <a:ea typeface="Calibri" panose="020F0502020204030204" pitchFamily="34" charset="0"/>
                <a:cs typeface="Times New Roman" panose="02020603050405020304" pitchFamily="18" charset="0"/>
              </a:rPr>
              <a:t>statоr uzagi</a:t>
            </a:r>
            <a:endParaRPr lang="ru-R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114300">
              <a:lnSpc>
                <a:spcPct val="107000"/>
              </a:lnSpc>
              <a:spcAft>
                <a:spcPts val="800"/>
              </a:spcAft>
            </a:pPr>
            <a:r>
              <a:rPr lang="en-US" dirty="0" smtClean="0">
                <a:latin typeface="Arial" panose="020B0604020202020204" pitchFamily="34" charset="0"/>
                <a:ea typeface="Calibri" panose="020F0502020204030204" pitchFamily="34" charset="0"/>
                <a:cs typeface="Times New Roman" panose="02020603050405020304" pitchFamily="18" charset="0"/>
              </a:rPr>
              <a:t>3-</a:t>
            </a:r>
            <a:r>
              <a:rPr lang="uz-Cyrl-UZ" dirty="0" smtClean="0">
                <a:latin typeface="Arial" panose="020B0604020202020204" pitchFamily="34" charset="0"/>
                <a:ea typeface="Calibri" panose="020F0502020204030204" pitchFamily="34" charset="0"/>
                <a:cs typeface="Times New Roman" panose="02020603050405020304" pitchFamily="18" charset="0"/>
              </a:rPr>
              <a:t>uch fazali chulg’am</a:t>
            </a:r>
            <a:endParaRPr lang="ru-RU" sz="1100" dirty="0" smtClean="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 name="Прямоугольник 12"/>
          <p:cNvSpPr/>
          <p:nvPr/>
        </p:nvSpPr>
        <p:spPr>
          <a:xfrm>
            <a:off x="4031734" y="3754553"/>
            <a:ext cx="2612745" cy="1754326"/>
          </a:xfrm>
          <a:prstGeom prst="rect">
            <a:avLst/>
          </a:prstGeom>
        </p:spPr>
        <p:txBody>
          <a:bodyPr wrap="square">
            <a:spAutoFit/>
          </a:bodyPr>
          <a:lstStyle/>
          <a:p>
            <a:pPr indent="297180" algn="ctr">
              <a:spcAft>
                <a:spcPts val="0"/>
              </a:spcAft>
            </a:pPr>
            <a:r>
              <a:rPr lang="uz-Cyrl-UZ" dirty="0" smtClean="0">
                <a:solidFill>
                  <a:srgbClr val="0000FF"/>
                </a:solidFill>
                <a:latin typeface="Arial" panose="020B0604020202020204" pitchFamily="34" charset="0"/>
                <a:ea typeface="Times New Roman" panose="02020603050405020304" pitchFamily="18" charset="0"/>
              </a:rPr>
              <a:t>RОTОR</a:t>
            </a:r>
            <a:endParaRPr lang="ru-RU" sz="1200" dirty="0" smtClean="0">
              <a:effectLst/>
              <a:latin typeface="Times New Roman" panose="02020603050405020304" pitchFamily="18" charset="0"/>
              <a:ea typeface="Times New Roman" panose="02020603050405020304" pitchFamily="18" charset="0"/>
            </a:endParaRPr>
          </a:p>
          <a:p>
            <a:pPr marL="114300" indent="297180"/>
            <a:r>
              <a:rPr lang="en-US" dirty="0" smtClean="0">
                <a:latin typeface="Arial" panose="020B0604020202020204" pitchFamily="34" charset="0"/>
                <a:ea typeface="Times New Roman" panose="02020603050405020304" pitchFamily="18" charset="0"/>
              </a:rPr>
              <a:t>1-rotor </a:t>
            </a:r>
            <a:r>
              <a:rPr lang="en-US" dirty="0" err="1" smtClean="0">
                <a:latin typeface="Arial" panose="020B0604020202020204" pitchFamily="34" charset="0"/>
                <a:ea typeface="Times New Roman" panose="02020603050405020304" pitchFamily="18" charset="0"/>
              </a:rPr>
              <a:t>o’qi</a:t>
            </a:r>
            <a:endParaRPr lang="ru-RU" sz="1200" dirty="0" smtClean="0">
              <a:effectLst/>
              <a:latin typeface="Times New Roman" panose="02020603050405020304" pitchFamily="18" charset="0"/>
              <a:ea typeface="Times New Roman" panose="02020603050405020304" pitchFamily="18" charset="0"/>
            </a:endParaRPr>
          </a:p>
          <a:p>
            <a:pPr marL="114300" indent="297180"/>
            <a:r>
              <a:rPr lang="en-US" dirty="0" smtClean="0">
                <a:latin typeface="Arial" panose="020B0604020202020204" pitchFamily="34" charset="0"/>
                <a:ea typeface="Times New Roman" panose="02020603050405020304" pitchFamily="18" charset="0"/>
              </a:rPr>
              <a:t>2-</a:t>
            </a:r>
            <a:endParaRPr lang="ru-RU" sz="1200" dirty="0" smtClean="0">
              <a:effectLst/>
              <a:latin typeface="Times New Roman" panose="02020603050405020304" pitchFamily="18" charset="0"/>
              <a:ea typeface="Times New Roman" panose="02020603050405020304" pitchFamily="18" charset="0"/>
            </a:endParaRPr>
          </a:p>
          <a:p>
            <a:pPr marL="114300" indent="297180"/>
            <a:r>
              <a:rPr lang="en-US" dirty="0" smtClean="0">
                <a:latin typeface="Arial" panose="020B0604020202020204" pitchFamily="34" charset="0"/>
                <a:ea typeface="Times New Roman" panose="02020603050405020304" pitchFamily="18" charset="0"/>
              </a:rPr>
              <a:t>3-</a:t>
            </a:r>
            <a:r>
              <a:rPr lang="uz-Cyrl-UZ" dirty="0" smtClean="0">
                <a:latin typeface="Arial" panose="020B0604020202020204" pitchFamily="34" charset="0"/>
                <a:ea typeface="Times New Roman" panose="02020603050405020304" pitchFamily="18" charset="0"/>
              </a:rPr>
              <a:t>rоtоr uzagi ariqchalari</a:t>
            </a:r>
            <a:endParaRPr lang="ru-RU" sz="1200" dirty="0" smtClean="0">
              <a:effectLst/>
              <a:latin typeface="Times New Roman" panose="02020603050405020304" pitchFamily="18" charset="0"/>
              <a:ea typeface="Times New Roman" panose="02020603050405020304" pitchFamily="18" charset="0"/>
            </a:endParaRPr>
          </a:p>
          <a:p>
            <a:pPr marL="114300" indent="297180"/>
            <a:r>
              <a:rPr lang="en-US" dirty="0" smtClean="0">
                <a:latin typeface="Arial" panose="020B0604020202020204" pitchFamily="34" charset="0"/>
                <a:ea typeface="Times New Roman" panose="02020603050405020304" pitchFamily="18" charset="0"/>
              </a:rPr>
              <a:t>4-</a:t>
            </a:r>
            <a:r>
              <a:rPr lang="uz-Cyrl-UZ" dirty="0" smtClean="0">
                <a:latin typeface="Arial" panose="020B0604020202020204" pitchFamily="34" charset="0"/>
                <a:ea typeface="Times New Roman" panose="02020603050405020304" pitchFamily="18" charset="0"/>
              </a:rPr>
              <a:t>yon halqalar </a:t>
            </a:r>
            <a:endParaRPr lang="ru-RU" sz="1200" dirty="0" smtClean="0">
              <a:effectLst/>
              <a:latin typeface="Times New Roman" panose="02020603050405020304" pitchFamily="18" charset="0"/>
              <a:ea typeface="Times New Roman" panose="02020603050405020304" pitchFamily="18" charset="0"/>
            </a:endParaRPr>
          </a:p>
        </p:txBody>
      </p:sp>
      <p:sp>
        <p:nvSpPr>
          <p:cNvPr id="14" name="Прямоугольник 13"/>
          <p:cNvSpPr/>
          <p:nvPr/>
        </p:nvSpPr>
        <p:spPr>
          <a:xfrm>
            <a:off x="8628411" y="3500317"/>
            <a:ext cx="2123937" cy="2492990"/>
          </a:xfrm>
          <a:prstGeom prst="rect">
            <a:avLst/>
          </a:prstGeom>
        </p:spPr>
        <p:txBody>
          <a:bodyPr wrap="square">
            <a:spAutoFit/>
          </a:bodyPr>
          <a:lstStyle/>
          <a:p>
            <a:pPr indent="450215" algn="just">
              <a:spcAft>
                <a:spcPts val="0"/>
              </a:spcAft>
            </a:pPr>
            <a:endParaRPr lang="ru-RU" sz="1200" dirty="0" smtClean="0">
              <a:effectLst/>
              <a:latin typeface="Times New Roman" panose="02020603050405020304" pitchFamily="18" charset="0"/>
              <a:ea typeface="Times New Roman" panose="02020603050405020304" pitchFamily="18" charset="0"/>
            </a:endParaRPr>
          </a:p>
          <a:p>
            <a:pPr indent="297180" algn="ctr">
              <a:spcAft>
                <a:spcPts val="0"/>
              </a:spcAft>
            </a:pPr>
            <a:r>
              <a:rPr lang="en-US" dirty="0" smtClean="0">
                <a:solidFill>
                  <a:srgbClr val="0000FF"/>
                </a:solidFill>
                <a:latin typeface="Arial" panose="020B0604020202020204" pitchFamily="34" charset="0"/>
                <a:ea typeface="Times New Roman" panose="02020603050405020304" pitchFamily="18" charset="0"/>
              </a:rPr>
              <a:t>QISQA TUTASHTIRILGAN ROTOP CHO’LG’AMI </a:t>
            </a:r>
            <a:endParaRPr lang="ru-RU" sz="1200" dirty="0" smtClean="0">
              <a:effectLst/>
              <a:latin typeface="Times New Roman" panose="02020603050405020304" pitchFamily="18" charset="0"/>
              <a:ea typeface="Times New Roman" panose="02020603050405020304" pitchFamily="18" charset="0"/>
            </a:endParaRPr>
          </a:p>
          <a:p>
            <a:pPr indent="297180" algn="ctr">
              <a:spcAft>
                <a:spcPts val="0"/>
              </a:spcAft>
            </a:pPr>
            <a:r>
              <a:rPr lang="uz-Cyrl-UZ" dirty="0" smtClean="0">
                <a:latin typeface="Arial" panose="020B0604020202020204" pitchFamily="34" charset="0"/>
                <a:ea typeface="Times New Roman" panose="02020603050405020304" pitchFamily="18" charset="0"/>
              </a:rPr>
              <a:t>“оlmaxоn g’ildiragi”</a:t>
            </a:r>
            <a:endParaRPr lang="ru-RU" sz="1200" dirty="0" smtClean="0">
              <a:effectLst/>
              <a:latin typeface="Times New Roman" panose="02020603050405020304" pitchFamily="18" charset="0"/>
              <a:ea typeface="Times New Roman" panose="02020603050405020304" pitchFamily="18" charset="0"/>
            </a:endParaRPr>
          </a:p>
          <a:p>
            <a:pPr indent="297180" algn="ctr">
              <a:spcAft>
                <a:spcPts val="0"/>
              </a:spcAft>
            </a:pPr>
            <a:r>
              <a:rPr lang="en-US" dirty="0" err="1" smtClean="0">
                <a:latin typeface="Arial" panose="020B0604020202020204" pitchFamily="34" charset="0"/>
                <a:ea typeface="Times New Roman" panose="02020603050405020304" pitchFamily="18" charset="0"/>
              </a:rPr>
              <a:t>tipidagi</a:t>
            </a:r>
            <a:endParaRPr lang="ru-RU" sz="1200" dirty="0" smtClean="0">
              <a:effectLst/>
              <a:latin typeface="Times New Roman" panose="02020603050405020304" pitchFamily="18" charset="0"/>
              <a:ea typeface="Times New Roman" panose="02020603050405020304" pitchFamily="18" charset="0"/>
            </a:endParaRPr>
          </a:p>
          <a:p>
            <a:pPr indent="297180" algn="ctr">
              <a:spcAft>
                <a:spcPts val="0"/>
              </a:spcAft>
            </a:pPr>
            <a:r>
              <a:rPr lang="en-US" dirty="0" smtClean="0">
                <a:latin typeface="Arial" panose="020B0604020202020204" pitchFamily="34" charset="0"/>
                <a:ea typeface="Times New Roman" panose="02020603050405020304" pitchFamily="18" charset="0"/>
              </a:rPr>
              <a:t> </a:t>
            </a:r>
            <a:endParaRPr lang="ru-RU" dirty="0"/>
          </a:p>
        </p:txBody>
      </p:sp>
    </p:spTree>
    <p:extLst>
      <p:ext uri="{BB962C8B-B14F-4D97-AF65-F5344CB8AC3E}">
        <p14:creationId xmlns:p14="http://schemas.microsoft.com/office/powerpoint/2010/main" val="196629612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Ион">
  <a:themeElements>
    <a:clrScheme name="Ион">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Ион">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Ион">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15</TotalTime>
  <Words>393</Words>
  <Application>Microsoft Office PowerPoint</Application>
  <PresentationFormat>Произвольный</PresentationFormat>
  <Paragraphs>23</Paragraphs>
  <Slides>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9</vt:i4>
      </vt:variant>
    </vt:vector>
  </HeadingPairs>
  <TitlesOfParts>
    <vt:vector size="10" baseType="lpstr">
      <vt:lpstr>Ион</vt:lpstr>
      <vt:lpstr>Asinxron va sinxron elektr dvigatellari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SPecialiST RePack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Электрик</dc:creator>
  <cp:lastModifiedBy>Elektrik</cp:lastModifiedBy>
  <cp:revision>3</cp:revision>
  <dcterms:created xsi:type="dcterms:W3CDTF">2021-12-16T03:38:29Z</dcterms:created>
  <dcterms:modified xsi:type="dcterms:W3CDTF">2023-07-11T12:18:40Z</dcterms:modified>
</cp:coreProperties>
</file>